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3" r:id="rId7"/>
    <p:sldId id="262" r:id="rId8"/>
    <p:sldId id="264" r:id="rId9"/>
    <p:sldId id="266" r:id="rId10"/>
    <p:sldId id="265"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Roboto" pitchFamily="2"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3eae7b3bbd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g33eae7b3bbd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1410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6838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3eae7b3bbd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g33eae7b3bbd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3eae7b3bbd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g33eae7b3bbd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0632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3eae7b3bbd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g33eae7b3bbd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4790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e de titre" type="title">
  <p:cSld name="TITLE">
    <p:spTree>
      <p:nvGrpSpPr>
        <p:cNvPr id="1" name="Shape 14"/>
        <p:cNvGrpSpPr/>
        <p:nvPr/>
      </p:nvGrpSpPr>
      <p:grpSpPr>
        <a:xfrm>
          <a:off x="0" y="0"/>
          <a:ext cx="0" cy="0"/>
          <a:chOff x="0" y="0"/>
          <a:chExt cx="0" cy="0"/>
        </a:xfrm>
      </p:grpSpPr>
      <p:sp>
        <p:nvSpPr>
          <p:cNvPr id="15" name="Google Shape;15;p2"/>
          <p:cNvSpPr/>
          <p:nvPr/>
        </p:nvSpPr>
        <p:spPr>
          <a:xfrm>
            <a:off x="3175" y="6400800"/>
            <a:ext cx="121887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5" y="6334316"/>
            <a:ext cx="12188700" cy="6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txBox="1">
            <a:spLocks noGrp="1"/>
          </p:cNvSpPr>
          <p:nvPr>
            <p:ph type="ctrTitle"/>
          </p:nvPr>
        </p:nvSpPr>
        <p:spPr>
          <a:xfrm>
            <a:off x="1097280" y="758952"/>
            <a:ext cx="10058400" cy="35661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9" name="Google Shape;19;p2"/>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cxnSp>
        <p:nvCxnSpPr>
          <p:cNvPr id="22" name="Google Shape;22;p2"/>
          <p:cNvCxnSpPr/>
          <p:nvPr/>
        </p:nvCxnSpPr>
        <p:spPr>
          <a:xfrm>
            <a:off x="1207658" y="4343400"/>
            <a:ext cx="987540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83"/>
        <p:cNvGrpSpPr/>
        <p:nvPr/>
      </p:nvGrpSpPr>
      <p:grpSpPr>
        <a:xfrm>
          <a:off x="0" y="0"/>
          <a:ext cx="0" cy="0"/>
          <a:chOff x="0" y="0"/>
          <a:chExt cx="0" cy="0"/>
        </a:xfrm>
      </p:grpSpPr>
      <p:sp>
        <p:nvSpPr>
          <p:cNvPr id="84" name="Google Shape;84;p11"/>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1"/>
          <p:cNvSpPr txBox="1">
            <a:spLocks noGrp="1"/>
          </p:cNvSpPr>
          <p:nvPr>
            <p:ph type="body" idx="1"/>
          </p:nvPr>
        </p:nvSpPr>
        <p:spPr>
          <a:xfrm rot="5400000">
            <a:off x="4114830" y="-1171816"/>
            <a:ext cx="402330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6" name="Google Shape;86;p11"/>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1"/>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1"/>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re vertical et texte" type="vertTitleAndTx">
  <p:cSld name="VERTICAL_TITLE_AND_VERTICAL_TEXT">
    <p:spTree>
      <p:nvGrpSpPr>
        <p:cNvPr id="1" name="Shape 89"/>
        <p:cNvGrpSpPr/>
        <p:nvPr/>
      </p:nvGrpSpPr>
      <p:grpSpPr>
        <a:xfrm>
          <a:off x="0" y="0"/>
          <a:ext cx="0" cy="0"/>
          <a:chOff x="0" y="0"/>
          <a:chExt cx="0" cy="0"/>
        </a:xfrm>
      </p:grpSpPr>
      <p:sp>
        <p:nvSpPr>
          <p:cNvPr id="90" name="Google Shape;90;p12"/>
          <p:cNvSpPr/>
          <p:nvPr/>
        </p:nvSpPr>
        <p:spPr>
          <a:xfrm>
            <a:off x="3175" y="6400800"/>
            <a:ext cx="121887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2"/>
          <p:cNvSpPr/>
          <p:nvPr/>
        </p:nvSpPr>
        <p:spPr>
          <a:xfrm>
            <a:off x="15" y="6334316"/>
            <a:ext cx="12188700" cy="6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2"/>
          <p:cNvSpPr txBox="1">
            <a:spLocks noGrp="1"/>
          </p:cNvSpPr>
          <p:nvPr>
            <p:ph type="title"/>
          </p:nvPr>
        </p:nvSpPr>
        <p:spPr>
          <a:xfrm rot="5400000">
            <a:off x="7160700" y="1978978"/>
            <a:ext cx="5757300"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2"/>
          <p:cNvSpPr txBox="1">
            <a:spLocks noGrp="1"/>
          </p:cNvSpPr>
          <p:nvPr>
            <p:ph type="body" idx="1"/>
          </p:nvPr>
        </p:nvSpPr>
        <p:spPr>
          <a:xfrm rot="5400000">
            <a:off x="1826700" y="-573722"/>
            <a:ext cx="5757300"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4" name="Google Shape;94;p12"/>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2"/>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2"/>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1097280" y="1845734"/>
            <a:ext cx="10058400" cy="40233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6" name="Google Shape;26;p3"/>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re de section" type="secHead">
  <p:cSld name="SECTION_HEADER">
    <p:bg>
      <p:bgPr>
        <a:solidFill>
          <a:schemeClr val="lt1"/>
        </a:solidFill>
        <a:effectLst/>
      </p:bgPr>
    </p:bg>
    <p:spTree>
      <p:nvGrpSpPr>
        <p:cNvPr id="1" name="Shape 29"/>
        <p:cNvGrpSpPr/>
        <p:nvPr/>
      </p:nvGrpSpPr>
      <p:grpSpPr>
        <a:xfrm>
          <a:off x="0" y="0"/>
          <a:ext cx="0" cy="0"/>
          <a:chOff x="0" y="0"/>
          <a:chExt cx="0" cy="0"/>
        </a:xfrm>
      </p:grpSpPr>
      <p:sp>
        <p:nvSpPr>
          <p:cNvPr id="30" name="Google Shape;30;p4"/>
          <p:cNvSpPr/>
          <p:nvPr/>
        </p:nvSpPr>
        <p:spPr>
          <a:xfrm>
            <a:off x="3175" y="6400800"/>
            <a:ext cx="121887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15" y="6334316"/>
            <a:ext cx="12188700" cy="6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txBox="1">
            <a:spLocks noGrp="1"/>
          </p:cNvSpPr>
          <p:nvPr>
            <p:ph type="title"/>
          </p:nvPr>
        </p:nvSpPr>
        <p:spPr>
          <a:xfrm>
            <a:off x="1097280" y="758952"/>
            <a:ext cx="10058400" cy="35661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34" name="Google Shape;34;p4"/>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cxnSp>
        <p:nvCxnSpPr>
          <p:cNvPr id="37" name="Google Shape;37;p4"/>
          <p:cNvCxnSpPr/>
          <p:nvPr/>
        </p:nvCxnSpPr>
        <p:spPr>
          <a:xfrm>
            <a:off x="1207658" y="4343400"/>
            <a:ext cx="987540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Vide" type="blank">
  <p:cSld name="BLANK">
    <p:spTree>
      <p:nvGrpSpPr>
        <p:cNvPr id="1" name="Shape 38"/>
        <p:cNvGrpSpPr/>
        <p:nvPr/>
      </p:nvGrpSpPr>
      <p:grpSpPr>
        <a:xfrm>
          <a:off x="0" y="0"/>
          <a:ext cx="0" cy="0"/>
          <a:chOff x="0" y="0"/>
          <a:chExt cx="0" cy="0"/>
        </a:xfrm>
      </p:grpSpPr>
      <p:sp>
        <p:nvSpPr>
          <p:cNvPr id="39" name="Google Shape;39;p5"/>
          <p:cNvSpPr/>
          <p:nvPr/>
        </p:nvSpPr>
        <p:spPr>
          <a:xfrm>
            <a:off x="3175" y="6400800"/>
            <a:ext cx="121887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p:nvPr/>
        </p:nvSpPr>
        <p:spPr>
          <a:xfrm>
            <a:off x="15" y="6334316"/>
            <a:ext cx="12188700" cy="6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5"/>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Contenu avec légende" type="objTx">
  <p:cSld name="OBJECT_WITH_CAPTION_TEXT">
    <p:spTree>
      <p:nvGrpSpPr>
        <p:cNvPr id="1" name="Shape 44"/>
        <p:cNvGrpSpPr/>
        <p:nvPr/>
      </p:nvGrpSpPr>
      <p:grpSpPr>
        <a:xfrm>
          <a:off x="0" y="0"/>
          <a:ext cx="0" cy="0"/>
          <a:chOff x="0" y="0"/>
          <a:chExt cx="0" cy="0"/>
        </a:xfrm>
      </p:grpSpPr>
      <p:sp>
        <p:nvSpPr>
          <p:cNvPr id="45" name="Google Shape;45;p6"/>
          <p:cNvSpPr/>
          <p:nvPr/>
        </p:nvSpPr>
        <p:spPr>
          <a:xfrm>
            <a:off x="16" y="0"/>
            <a:ext cx="4050900"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p:nvPr/>
        </p:nvSpPr>
        <p:spPr>
          <a:xfrm>
            <a:off x="4040071" y="0"/>
            <a:ext cx="639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6"/>
          <p:cNvSpPr txBox="1">
            <a:spLocks noGrp="1"/>
          </p:cNvSpPr>
          <p:nvPr>
            <p:ph type="body" idx="1"/>
          </p:nvPr>
        </p:nvSpPr>
        <p:spPr>
          <a:xfrm>
            <a:off x="4800600" y="731520"/>
            <a:ext cx="649230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9" name="Google Shape;49;p6"/>
          <p:cNvSpPr txBox="1">
            <a:spLocks noGrp="1"/>
          </p:cNvSpPr>
          <p:nvPr>
            <p:ph type="body" idx="2"/>
          </p:nvPr>
        </p:nvSpPr>
        <p:spPr>
          <a:xfrm>
            <a:off x="457200" y="2926080"/>
            <a:ext cx="3200400" cy="3379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50" name="Google Shape;50;p6"/>
          <p:cNvSpPr txBox="1">
            <a:spLocks noGrp="1"/>
          </p:cNvSpPr>
          <p:nvPr>
            <p:ph type="dt" idx="10"/>
          </p:nvPr>
        </p:nvSpPr>
        <p:spPr>
          <a:xfrm>
            <a:off x="465512" y="6459785"/>
            <a:ext cx="2618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
          <p:cNvSpPr txBox="1">
            <a:spLocks noGrp="1"/>
          </p:cNvSpPr>
          <p:nvPr>
            <p:ph type="ftr" idx="11"/>
          </p:nvPr>
        </p:nvSpPr>
        <p:spPr>
          <a:xfrm>
            <a:off x="4800600" y="6459785"/>
            <a:ext cx="4648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Calibri"/>
                <a:ea typeface="Calibri"/>
                <a:cs typeface="Calibri"/>
                <a:sym typeface="Calibri"/>
              </a:defRPr>
            </a:lvl1pPr>
            <a:lvl2pPr marL="0" lvl="1" indent="0" algn="r">
              <a:spcBef>
                <a:spcPts val="0"/>
              </a:spcBef>
              <a:buNone/>
              <a:defRPr sz="1050">
                <a:solidFill>
                  <a:schemeClr val="dk2"/>
                </a:solidFill>
                <a:latin typeface="Calibri"/>
                <a:ea typeface="Calibri"/>
                <a:cs typeface="Calibri"/>
                <a:sym typeface="Calibri"/>
              </a:defRPr>
            </a:lvl2pPr>
            <a:lvl3pPr marL="0" lvl="2" indent="0" algn="r">
              <a:spcBef>
                <a:spcPts val="0"/>
              </a:spcBef>
              <a:buNone/>
              <a:defRPr sz="1050">
                <a:solidFill>
                  <a:schemeClr val="dk2"/>
                </a:solidFill>
                <a:latin typeface="Calibri"/>
                <a:ea typeface="Calibri"/>
                <a:cs typeface="Calibri"/>
                <a:sym typeface="Calibri"/>
              </a:defRPr>
            </a:lvl3pPr>
            <a:lvl4pPr marL="0" lvl="3" indent="0" algn="r">
              <a:spcBef>
                <a:spcPts val="0"/>
              </a:spcBef>
              <a:buNone/>
              <a:defRPr sz="1050">
                <a:solidFill>
                  <a:schemeClr val="dk2"/>
                </a:solidFill>
                <a:latin typeface="Calibri"/>
                <a:ea typeface="Calibri"/>
                <a:cs typeface="Calibri"/>
                <a:sym typeface="Calibri"/>
              </a:defRPr>
            </a:lvl4pPr>
            <a:lvl5pPr marL="0" lvl="4" indent="0" algn="r">
              <a:spcBef>
                <a:spcPts val="0"/>
              </a:spcBef>
              <a:buNone/>
              <a:defRPr sz="1050">
                <a:solidFill>
                  <a:schemeClr val="dk2"/>
                </a:solidFill>
                <a:latin typeface="Calibri"/>
                <a:ea typeface="Calibri"/>
                <a:cs typeface="Calibri"/>
                <a:sym typeface="Calibri"/>
              </a:defRPr>
            </a:lvl5pPr>
            <a:lvl6pPr marL="0" lvl="5" indent="0" algn="r">
              <a:spcBef>
                <a:spcPts val="0"/>
              </a:spcBef>
              <a:buNone/>
              <a:defRPr sz="1050">
                <a:solidFill>
                  <a:schemeClr val="dk2"/>
                </a:solidFill>
                <a:latin typeface="Calibri"/>
                <a:ea typeface="Calibri"/>
                <a:cs typeface="Calibri"/>
                <a:sym typeface="Calibri"/>
              </a:defRPr>
            </a:lvl6pPr>
            <a:lvl7pPr marL="0" lvl="6" indent="0" algn="r">
              <a:spcBef>
                <a:spcPts val="0"/>
              </a:spcBef>
              <a:buNone/>
              <a:defRPr sz="1050">
                <a:solidFill>
                  <a:schemeClr val="dk2"/>
                </a:solidFill>
                <a:latin typeface="Calibri"/>
                <a:ea typeface="Calibri"/>
                <a:cs typeface="Calibri"/>
                <a:sym typeface="Calibri"/>
              </a:defRPr>
            </a:lvl7pPr>
            <a:lvl8pPr marL="0" lvl="7" indent="0" algn="r">
              <a:spcBef>
                <a:spcPts val="0"/>
              </a:spcBef>
              <a:buNone/>
              <a:defRPr sz="1050">
                <a:solidFill>
                  <a:schemeClr val="dk2"/>
                </a:solidFill>
                <a:latin typeface="Calibri"/>
                <a:ea typeface="Calibri"/>
                <a:cs typeface="Calibri"/>
                <a:sym typeface="Calibri"/>
              </a:defRPr>
            </a:lvl8pPr>
            <a:lvl9pPr marL="0" lvl="8" indent="0" algn="r">
              <a:spcBef>
                <a:spcPts val="0"/>
              </a:spcBef>
              <a:buNone/>
              <a:defRPr sz="105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53"/>
        <p:cNvGrpSpPr/>
        <p:nvPr/>
      </p:nvGrpSpPr>
      <p:grpSpPr>
        <a:xfrm>
          <a:off x="0" y="0"/>
          <a:ext cx="0" cy="0"/>
          <a:chOff x="0" y="0"/>
          <a:chExt cx="0" cy="0"/>
        </a:xfrm>
      </p:grpSpPr>
      <p:sp>
        <p:nvSpPr>
          <p:cNvPr id="54" name="Google Shape;54;p7"/>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7"/>
          <p:cNvSpPr txBox="1">
            <a:spLocks noGrp="1"/>
          </p:cNvSpPr>
          <p:nvPr>
            <p:ph type="body" idx="1"/>
          </p:nvPr>
        </p:nvSpPr>
        <p:spPr>
          <a:xfrm>
            <a:off x="1097279" y="1845734"/>
            <a:ext cx="4937700" cy="40233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6" name="Google Shape;56;p7"/>
          <p:cNvSpPr txBox="1">
            <a:spLocks noGrp="1"/>
          </p:cNvSpPr>
          <p:nvPr>
            <p:ph type="body" idx="2"/>
          </p:nvPr>
        </p:nvSpPr>
        <p:spPr>
          <a:xfrm>
            <a:off x="6217920" y="1845735"/>
            <a:ext cx="4937700" cy="40233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7" name="Google Shape;57;p7"/>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7"/>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7"/>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8"/>
          <p:cNvSpPr txBox="1">
            <a:spLocks noGrp="1"/>
          </p:cNvSpPr>
          <p:nvPr>
            <p:ph type="body" idx="1"/>
          </p:nvPr>
        </p:nvSpPr>
        <p:spPr>
          <a:xfrm>
            <a:off x="1097280" y="1846052"/>
            <a:ext cx="4937700" cy="7362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3" name="Google Shape;63;p8"/>
          <p:cNvSpPr txBox="1">
            <a:spLocks noGrp="1"/>
          </p:cNvSpPr>
          <p:nvPr>
            <p:ph type="body" idx="2"/>
          </p:nvPr>
        </p:nvSpPr>
        <p:spPr>
          <a:xfrm>
            <a:off x="1097280" y="2582334"/>
            <a:ext cx="4937700" cy="33783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4" name="Google Shape;64;p8"/>
          <p:cNvSpPr txBox="1">
            <a:spLocks noGrp="1"/>
          </p:cNvSpPr>
          <p:nvPr>
            <p:ph type="body" idx="3"/>
          </p:nvPr>
        </p:nvSpPr>
        <p:spPr>
          <a:xfrm>
            <a:off x="6217920" y="1846052"/>
            <a:ext cx="4937700" cy="7362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5" name="Google Shape;65;p8"/>
          <p:cNvSpPr txBox="1">
            <a:spLocks noGrp="1"/>
          </p:cNvSpPr>
          <p:nvPr>
            <p:ph type="body" idx="4"/>
          </p:nvPr>
        </p:nvSpPr>
        <p:spPr>
          <a:xfrm>
            <a:off x="6217920" y="2582334"/>
            <a:ext cx="4937700" cy="33783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6" name="Google Shape;66;p8"/>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8"/>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69"/>
        <p:cNvGrpSpPr/>
        <p:nvPr/>
      </p:nvGrpSpPr>
      <p:grpSpPr>
        <a:xfrm>
          <a:off x="0" y="0"/>
          <a:ext cx="0" cy="0"/>
          <a:chOff x="0" y="0"/>
          <a:chExt cx="0" cy="0"/>
        </a:xfrm>
      </p:grpSpPr>
      <p:sp>
        <p:nvSpPr>
          <p:cNvPr id="70" name="Google Shape;70;p9"/>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9"/>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9"/>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9"/>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mage avec légende" type="picTx">
  <p:cSld name="PICTURE_WITH_CAPTION_TEXT">
    <p:spTree>
      <p:nvGrpSpPr>
        <p:cNvPr id="1" name="Shape 74"/>
        <p:cNvGrpSpPr/>
        <p:nvPr/>
      </p:nvGrpSpPr>
      <p:grpSpPr>
        <a:xfrm>
          <a:off x="0" y="0"/>
          <a:ext cx="0" cy="0"/>
          <a:chOff x="0" y="0"/>
          <a:chExt cx="0" cy="0"/>
        </a:xfrm>
      </p:grpSpPr>
      <p:sp>
        <p:nvSpPr>
          <p:cNvPr id="75" name="Google Shape;75;p10"/>
          <p:cNvSpPr/>
          <p:nvPr/>
        </p:nvSpPr>
        <p:spPr>
          <a:xfrm>
            <a:off x="0" y="4953000"/>
            <a:ext cx="12188700"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0"/>
          <p:cNvSpPr/>
          <p:nvPr/>
        </p:nvSpPr>
        <p:spPr>
          <a:xfrm>
            <a:off x="15" y="4915076"/>
            <a:ext cx="12188700" cy="6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0"/>
          <p:cNvSpPr txBox="1">
            <a:spLocks noGrp="1"/>
          </p:cNvSpPr>
          <p:nvPr>
            <p:ph type="title"/>
          </p:nvPr>
        </p:nvSpPr>
        <p:spPr>
          <a:xfrm>
            <a:off x="1097280" y="5074920"/>
            <a:ext cx="10113300" cy="82290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8" name="Google Shape;78;p10"/>
          <p:cNvPicPr preferRelativeResize="0">
            <a:picLocks noGrp="1"/>
          </p:cNvPicPr>
          <p:nvPr>
            <p:ph type="pic" idx="2"/>
          </p:nvPr>
        </p:nvPicPr>
        <p:blipFill/>
        <p:spPr>
          <a:xfrm>
            <a:off x="15" y="0"/>
            <a:ext cx="12192000" cy="4915200"/>
          </a:xfrm>
          <a:prstGeom prst="rect">
            <a:avLst/>
          </a:prstGeom>
          <a:blipFill rotWithShape="1">
            <a:blip r:embed="rId2">
              <a:alphaModFix/>
            </a:blip>
            <a:stretch>
              <a:fillRect/>
            </a:stretch>
          </a:blipFill>
          <a:ln>
            <a:noFill/>
          </a:ln>
        </p:spPr>
      </p:pic>
      <p:sp>
        <p:nvSpPr>
          <p:cNvPr id="79" name="Google Shape;79;p10"/>
          <p:cNvSpPr txBox="1">
            <a:spLocks noGrp="1"/>
          </p:cNvSpPr>
          <p:nvPr>
            <p:ph type="body" idx="1"/>
          </p:nvPr>
        </p:nvSpPr>
        <p:spPr>
          <a:xfrm>
            <a:off x="1097280" y="5907023"/>
            <a:ext cx="10113300" cy="59430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0" name="Google Shape;80;p10"/>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0"/>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
          <p:cNvSpPr/>
          <p:nvPr/>
        </p:nvSpPr>
        <p:spPr>
          <a:xfrm>
            <a:off x="0" y="6334316"/>
            <a:ext cx="12192000" cy="66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1"/>
          <p:cNvSpPr txBox="1">
            <a:spLocks noGrp="1"/>
          </p:cNvSpPr>
          <p:nvPr>
            <p:ph type="body" idx="1"/>
          </p:nvPr>
        </p:nvSpPr>
        <p:spPr>
          <a:xfrm>
            <a:off x="1097280" y="1845734"/>
            <a:ext cx="10058400" cy="402330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0" name="Google Shape;10;p1"/>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cxnSp>
        <p:nvCxnSpPr>
          <p:cNvPr id="13" name="Google Shape;13;p1"/>
          <p:cNvCxnSpPr/>
          <p:nvPr/>
        </p:nvCxnSpPr>
        <p:spPr>
          <a:xfrm>
            <a:off x="1193532" y="1737845"/>
            <a:ext cx="996690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3"/>
          <p:cNvSpPr txBox="1">
            <a:spLocks noGrp="1"/>
          </p:cNvSpPr>
          <p:nvPr>
            <p:ph type="ctrTitle"/>
          </p:nvPr>
        </p:nvSpPr>
        <p:spPr>
          <a:xfrm>
            <a:off x="1097280" y="758952"/>
            <a:ext cx="10058400" cy="35661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fr-FR"/>
              <a:t>L’agréation dans les accords-cadre</a:t>
            </a:r>
            <a:endParaRPr/>
          </a:p>
        </p:txBody>
      </p:sp>
      <p:sp>
        <p:nvSpPr>
          <p:cNvPr id="102" name="Google Shape;102;p13"/>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200"/>
              </a:spcAft>
              <a:buClr>
                <a:schemeClr val="dk1"/>
              </a:buClr>
              <a:buSzPts val="2400"/>
              <a:buNone/>
            </a:pPr>
            <a:r>
              <a:rPr lang="fr-FR"/>
              <a:t>GTI 11/3</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dirty="0" smtClean="0"/>
              <a:t>Conclusion</a:t>
            </a:r>
            <a:endParaRPr dirty="0"/>
          </a:p>
        </p:txBody>
      </p:sp>
      <p:sp>
        <p:nvSpPr>
          <p:cNvPr id="138" name="Google Shape;138;p19"/>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a:bodyPr>
          <a:lstStyle/>
          <a:p>
            <a:pPr marL="1177291" lvl="2" indent="-285750">
              <a:spcBef>
                <a:spcPts val="0"/>
              </a:spcBef>
              <a:buClr>
                <a:schemeClr val="dk1"/>
              </a:buClr>
              <a:buSzPts val="2400"/>
            </a:pPr>
            <a:r>
              <a:rPr lang="fr-FR" dirty="0" smtClean="0">
                <a:sym typeface="Wingdings" panose="05000000000000000000" pitchFamily="2" charset="2"/>
              </a:rPr>
              <a:t>Pour les AC la notion de simultanéité est prépondérante</a:t>
            </a:r>
          </a:p>
          <a:p>
            <a:pPr marL="1177291" lvl="2" indent="-285750">
              <a:spcBef>
                <a:spcPts val="0"/>
              </a:spcBef>
              <a:buClr>
                <a:schemeClr val="dk1"/>
              </a:buClr>
              <a:buSzPts val="2400"/>
            </a:pPr>
            <a:r>
              <a:rPr lang="fr-FR" dirty="0" smtClean="0">
                <a:sym typeface="Wingdings" panose="05000000000000000000" pitchFamily="2" charset="2"/>
              </a:rPr>
              <a:t>Construction jurisprudentielle</a:t>
            </a:r>
          </a:p>
          <a:p>
            <a:pPr marL="1177291" lvl="2" indent="-285750">
              <a:spcBef>
                <a:spcPts val="0"/>
              </a:spcBef>
              <a:buClr>
                <a:schemeClr val="dk1"/>
              </a:buClr>
              <a:buSzPts val="2400"/>
            </a:pPr>
            <a:r>
              <a:rPr lang="fr-FR" dirty="0" smtClean="0">
                <a:sym typeface="Wingdings" panose="05000000000000000000" pitchFamily="2" charset="2"/>
              </a:rPr>
              <a:t>Le CE comble ici une lacune de la législation</a:t>
            </a:r>
          </a:p>
          <a:p>
            <a:pPr marL="1177291" lvl="2" indent="-285750">
              <a:spcBef>
                <a:spcPts val="0"/>
              </a:spcBef>
              <a:buClr>
                <a:schemeClr val="dk1"/>
              </a:buClr>
              <a:buSzPts val="2400"/>
            </a:pPr>
            <a:r>
              <a:rPr lang="fr-FR" dirty="0" smtClean="0">
                <a:sym typeface="Wingdings" panose="05000000000000000000" pitchFamily="2" charset="2"/>
              </a:rPr>
              <a:t>En théorie, « </a:t>
            </a:r>
            <a:r>
              <a:rPr lang="fr-BE" dirty="0" smtClean="0"/>
              <a:t>La </a:t>
            </a:r>
            <a:r>
              <a:rPr lang="fr-BE" dirty="0"/>
              <a:t>classe d'agréation exigible pour l'attribution d'un marché est celle qui correspond au montant de la soumission à </a:t>
            </a:r>
            <a:r>
              <a:rPr lang="fr-BE" dirty="0" smtClean="0"/>
              <a:t>approuver » au moment de l’attribution </a:t>
            </a:r>
            <a:r>
              <a:rPr lang="fr-BE" b="1" dirty="0" smtClean="0"/>
              <a:t>des marchés subséquents</a:t>
            </a:r>
            <a:r>
              <a:rPr lang="fr-BE" dirty="0" smtClean="0"/>
              <a:t> </a:t>
            </a:r>
          </a:p>
          <a:p>
            <a:pPr marL="1177291" lvl="2" indent="-285750">
              <a:spcBef>
                <a:spcPts val="0"/>
              </a:spcBef>
              <a:buClr>
                <a:schemeClr val="dk1"/>
              </a:buClr>
              <a:buSzPts val="2400"/>
            </a:pPr>
            <a:r>
              <a:rPr lang="fr-FR" b="1" dirty="0" smtClean="0">
                <a:sym typeface="Wingdings" panose="05000000000000000000" pitchFamily="2" charset="2"/>
              </a:rPr>
              <a:t>MAIS </a:t>
            </a:r>
            <a:r>
              <a:rPr lang="fr-FR" dirty="0" smtClean="0">
                <a:sym typeface="Wingdings" panose="05000000000000000000" pitchFamily="2" charset="2"/>
              </a:rPr>
              <a:t>le CE admet qu’il faille bien faire </a:t>
            </a:r>
            <a:r>
              <a:rPr lang="fr-FR" b="1" dirty="0" smtClean="0">
                <a:sym typeface="Wingdings" panose="05000000000000000000" pitchFamily="2" charset="2"/>
              </a:rPr>
              <a:t>également</a:t>
            </a:r>
            <a:r>
              <a:rPr lang="fr-FR" dirty="0" smtClean="0">
                <a:sym typeface="Wingdings" panose="05000000000000000000" pitchFamily="2" charset="2"/>
              </a:rPr>
              <a:t> une vérification au stade de l’attribution de l’AC « pour avoir une </a:t>
            </a:r>
            <a:r>
              <a:rPr lang="fr-FR" b="1" dirty="0" smtClean="0">
                <a:sym typeface="Wingdings" panose="05000000000000000000" pitchFamily="2" charset="2"/>
              </a:rPr>
              <a:t>effet utile</a:t>
            </a:r>
            <a:r>
              <a:rPr lang="fr-FR" dirty="0" smtClean="0">
                <a:sym typeface="Wingdings" panose="05000000000000000000" pitchFamily="2" charset="2"/>
              </a:rPr>
              <a:t> »</a:t>
            </a:r>
          </a:p>
          <a:p>
            <a:pPr marL="1177291" lvl="2" indent="-285750">
              <a:spcBef>
                <a:spcPts val="0"/>
              </a:spcBef>
              <a:buClr>
                <a:schemeClr val="dk1"/>
              </a:buClr>
              <a:buSzPts val="2400"/>
            </a:pPr>
            <a:r>
              <a:rPr lang="fr-FR" b="1" dirty="0" smtClean="0">
                <a:sym typeface="Wingdings" panose="05000000000000000000" pitchFamily="2" charset="2"/>
              </a:rPr>
              <a:t>Doctrine de l’effet utile </a:t>
            </a:r>
            <a:r>
              <a:rPr lang="fr-FR" dirty="0" smtClean="0">
                <a:sym typeface="Wingdings" panose="05000000000000000000" pitchFamily="2" charset="2"/>
              </a:rPr>
              <a:t>: </a:t>
            </a:r>
          </a:p>
          <a:p>
            <a:pPr marL="1634491" lvl="3" indent="-285750">
              <a:spcBef>
                <a:spcPts val="0"/>
              </a:spcBef>
              <a:buClr>
                <a:schemeClr val="dk1"/>
              </a:buClr>
              <a:buSzPts val="2400"/>
            </a:pPr>
            <a:r>
              <a:rPr lang="fr-FR" dirty="0" smtClean="0">
                <a:sym typeface="Wingdings" panose="05000000000000000000" pitchFamily="2" charset="2"/>
              </a:rPr>
              <a:t>Méthode d’interprétation des lois : « </a:t>
            </a:r>
            <a:r>
              <a:rPr lang="fr-BE" dirty="0"/>
              <a:t>Le principe de l'effet utile refuse que la loi ou le contrat parle en vain</a:t>
            </a:r>
            <a:r>
              <a:rPr lang="fr-BE" dirty="0" smtClean="0"/>
              <a:t>. »</a:t>
            </a:r>
          </a:p>
          <a:p>
            <a:pPr marL="1634491" lvl="3" indent="-285750">
              <a:spcBef>
                <a:spcPts val="0"/>
              </a:spcBef>
              <a:buClr>
                <a:schemeClr val="dk1"/>
              </a:buClr>
              <a:buSzPts val="2400"/>
            </a:pPr>
            <a:r>
              <a:rPr lang="fr-FR" dirty="0" smtClean="0"/>
              <a:t>« </a:t>
            </a:r>
            <a:r>
              <a:rPr lang="fr-BE" dirty="0"/>
              <a:t>lorsqu'une clause est susceptible de deux sens, celui qui lui confère un effet l'emporte sur celui qui ne lui en fait produire </a:t>
            </a:r>
            <a:r>
              <a:rPr lang="fr-BE" dirty="0" smtClean="0"/>
              <a:t>aucun »</a:t>
            </a:r>
          </a:p>
          <a:p>
            <a:pPr marL="1634491" lvl="3" indent="-285750">
              <a:spcBef>
                <a:spcPts val="0"/>
              </a:spcBef>
              <a:buClr>
                <a:schemeClr val="dk1"/>
              </a:buClr>
              <a:buSzPts val="2400"/>
            </a:pPr>
            <a:r>
              <a:rPr lang="fr-FR" dirty="0" smtClean="0"/>
              <a:t>Si on devait faire une interprétation « aveugle » de la loi on devrait conclure, dans une interprétation stricte de la loi, qu’il n’y a </a:t>
            </a:r>
            <a:r>
              <a:rPr lang="fr-FR" b="1" dirty="0" smtClean="0"/>
              <a:t>pas</a:t>
            </a:r>
            <a:r>
              <a:rPr lang="fr-FR" dirty="0" smtClean="0"/>
              <a:t> lieu de faire une analyse de l’agréation au stade de la conclusion de l’accord-cadre ;</a:t>
            </a:r>
          </a:p>
          <a:p>
            <a:pPr marL="1634491" lvl="3" indent="-285750">
              <a:spcBef>
                <a:spcPts val="0"/>
              </a:spcBef>
              <a:buClr>
                <a:schemeClr val="dk1"/>
              </a:buClr>
              <a:buSzPts val="2400"/>
            </a:pPr>
            <a:r>
              <a:rPr lang="fr-FR" b="1" dirty="0" smtClean="0"/>
              <a:t>Néanmoins</a:t>
            </a:r>
            <a:r>
              <a:rPr lang="fr-FR" dirty="0" smtClean="0"/>
              <a:t>, cela conduirait potentiellement à des situations problématiques, on pourrait se retrouver au stade du MS avec une société qui n’est pas titulaire d’une agréation suffisante pour exécuter les travaux</a:t>
            </a:r>
          </a:p>
          <a:p>
            <a:pPr marL="1634491" lvl="3" indent="-285750">
              <a:spcBef>
                <a:spcPts val="0"/>
              </a:spcBef>
              <a:buClr>
                <a:schemeClr val="dk1"/>
              </a:buClr>
              <a:buSzPts val="2400"/>
            </a:pPr>
            <a:r>
              <a:rPr lang="fr-FR" b="1" dirty="0" smtClean="0"/>
              <a:t>La doctrine de l’effet utile</a:t>
            </a:r>
            <a:r>
              <a:rPr lang="fr-FR" dirty="0" smtClean="0"/>
              <a:t> vient donc émanciper les juges de ce que dit la loi car le CE refuse que « la loi parle en vain ».</a:t>
            </a:r>
            <a:endParaRPr lang="fr-BE" b="1" dirty="0" smtClean="0"/>
          </a:p>
          <a:p>
            <a:pPr marL="1177291" lvl="2" indent="-285750">
              <a:spcBef>
                <a:spcPts val="0"/>
              </a:spcBef>
              <a:buClr>
                <a:schemeClr val="dk1"/>
              </a:buClr>
              <a:buSzPts val="2400"/>
            </a:pPr>
            <a:endParaRPr lang="fr-FR" dirty="0">
              <a:sym typeface="Wingdings" panose="05000000000000000000" pitchFamily="2" charset="2"/>
            </a:endParaRPr>
          </a:p>
          <a:p>
            <a:pPr marL="891541" lvl="2" indent="0">
              <a:spcBef>
                <a:spcPts val="0"/>
              </a:spcBef>
              <a:buClr>
                <a:schemeClr val="dk1"/>
              </a:buClr>
              <a:buSzPts val="2400"/>
              <a:buNone/>
            </a:pPr>
            <a:endParaRPr lang="fr-BE" dirty="0"/>
          </a:p>
        </p:txBody>
      </p:sp>
    </p:spTree>
    <p:extLst>
      <p:ext uri="{BB962C8B-B14F-4D97-AF65-F5344CB8AC3E}">
        <p14:creationId xmlns:p14="http://schemas.microsoft.com/office/powerpoint/2010/main" val="40545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8">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8">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8">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8">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4"/>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dirty="0" smtClean="0"/>
              <a:t>Principe</a:t>
            </a:r>
            <a:endParaRPr dirty="0"/>
          </a:p>
        </p:txBody>
      </p:sp>
      <p:sp>
        <p:nvSpPr>
          <p:cNvPr id="108" name="Google Shape;108;p14"/>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a:bodyPr>
          <a:lstStyle/>
          <a:p>
            <a:pPr marL="228600" lvl="0" indent="-241934" algn="l" rtl="0">
              <a:lnSpc>
                <a:spcPct val="90000"/>
              </a:lnSpc>
              <a:spcBef>
                <a:spcPts val="0"/>
              </a:spcBef>
              <a:spcAft>
                <a:spcPts val="0"/>
              </a:spcAft>
              <a:buClr>
                <a:schemeClr val="dk1"/>
              </a:buClr>
              <a:buSzPts val="2800"/>
              <a:buChar char=" "/>
            </a:pPr>
            <a:r>
              <a:rPr lang="fr-FR" dirty="0"/>
              <a:t>Siège de la matière: </a:t>
            </a:r>
            <a:endParaRPr dirty="0"/>
          </a:p>
          <a:p>
            <a:pPr marL="685800" lvl="1" indent="-240030" algn="l" rtl="0">
              <a:lnSpc>
                <a:spcPct val="90000"/>
              </a:lnSpc>
              <a:spcBef>
                <a:spcPts val="500"/>
              </a:spcBef>
              <a:spcAft>
                <a:spcPts val="0"/>
              </a:spcAft>
              <a:buClr>
                <a:schemeClr val="dk1"/>
              </a:buClr>
              <a:buSzPts val="2400"/>
              <a:buChar char="◦"/>
            </a:pPr>
            <a:r>
              <a:rPr lang="fr-FR" dirty="0"/>
              <a:t>Loi du 20 mars 91 organisant l’agréation d'entrepreneurs de travaux du 20/3/91 et</a:t>
            </a:r>
            <a:endParaRPr dirty="0"/>
          </a:p>
          <a:p>
            <a:pPr marL="685800" lvl="1" indent="-240030" algn="l" rtl="0">
              <a:lnSpc>
                <a:spcPct val="90000"/>
              </a:lnSpc>
              <a:spcBef>
                <a:spcPts val="500"/>
              </a:spcBef>
              <a:spcAft>
                <a:spcPts val="0"/>
              </a:spcAft>
              <a:buClr>
                <a:schemeClr val="dk1"/>
              </a:buClr>
              <a:buSzPts val="2400"/>
              <a:buChar char="◦"/>
            </a:pPr>
            <a:r>
              <a:rPr lang="fr-FR" dirty="0"/>
              <a:t>son AR du 26 septembre 1991 fixant certaines mesures d'application de la loi du 20 mars 1991 organisant l'agréation d'entrepreneurs de travaux;</a:t>
            </a:r>
            <a:endParaRPr dirty="0"/>
          </a:p>
          <a:p>
            <a:pPr marL="228600" lvl="0" indent="-241934" algn="l" rtl="0">
              <a:lnSpc>
                <a:spcPct val="90000"/>
              </a:lnSpc>
              <a:spcBef>
                <a:spcPts val="1000"/>
              </a:spcBef>
              <a:spcAft>
                <a:spcPts val="0"/>
              </a:spcAft>
              <a:buClr>
                <a:schemeClr val="dk1"/>
              </a:buClr>
              <a:buSzPts val="2800"/>
              <a:buChar char=" "/>
            </a:pPr>
            <a:r>
              <a:rPr lang="fr-FR" dirty="0"/>
              <a:t>Principe : « </a:t>
            </a:r>
            <a:r>
              <a:rPr lang="fr-FR" b="0" i="0" dirty="0">
                <a:solidFill>
                  <a:srgbClr val="000000"/>
                </a:solidFill>
                <a:latin typeface="Roboto"/>
                <a:ea typeface="Roboto"/>
                <a:cs typeface="Roboto"/>
                <a:sym typeface="Roboto"/>
              </a:rPr>
              <a:t> Les marchés et les concessions de travaux […], dont la valeur estimée dépasse un montant fixé par arrêté royal ne peuvent être exécutés que par des entrepreneurs tant personnes de droit privé que de droit public qui, au moment de la conclusion du marché ou de la concession </a:t>
            </a:r>
            <a:endParaRPr dirty="0"/>
          </a:p>
          <a:p>
            <a:pPr marL="685800" lvl="1" indent="-240030" algn="l" rtl="0">
              <a:lnSpc>
                <a:spcPct val="90000"/>
              </a:lnSpc>
              <a:spcBef>
                <a:spcPts val="500"/>
              </a:spcBef>
              <a:spcAft>
                <a:spcPts val="0"/>
              </a:spcAft>
              <a:buClr>
                <a:srgbClr val="000000"/>
              </a:buClr>
              <a:buSzPts val="2400"/>
              <a:buChar char="◦"/>
            </a:pPr>
            <a:r>
              <a:rPr lang="fr-FR" b="0" i="0" dirty="0">
                <a:solidFill>
                  <a:srgbClr val="000000"/>
                </a:solidFill>
                <a:latin typeface="Roboto"/>
                <a:ea typeface="Roboto"/>
                <a:cs typeface="Roboto"/>
                <a:sym typeface="Roboto"/>
              </a:rPr>
              <a:t>soit sont agréés à cet effet;</a:t>
            </a:r>
            <a:endParaRPr dirty="0"/>
          </a:p>
          <a:p>
            <a:pPr marL="685800" lvl="1" indent="-240030" algn="l" rtl="0">
              <a:lnSpc>
                <a:spcPct val="90000"/>
              </a:lnSpc>
              <a:spcBef>
                <a:spcPts val="500"/>
              </a:spcBef>
              <a:spcAft>
                <a:spcPts val="400"/>
              </a:spcAft>
              <a:buClr>
                <a:srgbClr val="000000"/>
              </a:buClr>
              <a:buSzPts val="2400"/>
              <a:buChar char="◦"/>
            </a:pPr>
            <a:r>
              <a:rPr lang="fr-FR" b="0" i="0" dirty="0">
                <a:solidFill>
                  <a:srgbClr val="000000"/>
                </a:solidFill>
                <a:latin typeface="Roboto"/>
                <a:ea typeface="Roboto"/>
                <a:cs typeface="Roboto"/>
                <a:sym typeface="Roboto"/>
              </a:rPr>
              <a:t>soit ont fourni la preuve qu'ils remplissent les conditions fixées par la présente loi ou en vertu de celle-ci.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5"/>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a:t>Classes</a:t>
            </a:r>
            <a:endParaRPr/>
          </a:p>
        </p:txBody>
      </p:sp>
      <p:sp>
        <p:nvSpPr>
          <p:cNvPr id="114" name="Google Shape;114;p15"/>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800"/>
              <a:buChar char=" "/>
            </a:pPr>
            <a:r>
              <a:rPr lang="fr-FR" dirty="0">
                <a:solidFill>
                  <a:srgbClr val="000000"/>
                </a:solidFill>
                <a:latin typeface="Roboto"/>
                <a:ea typeface="Roboto"/>
                <a:cs typeface="Roboto"/>
                <a:sym typeface="Roboto"/>
              </a:rPr>
              <a:t>Dans l’AR </a:t>
            </a:r>
            <a:r>
              <a:rPr lang="fr-FR" dirty="0"/>
              <a:t>du 20 mars 1991 organisant l'agréation d'entrepreneurs de travaux: </a:t>
            </a:r>
            <a:endParaRPr dirty="0"/>
          </a:p>
          <a:p>
            <a:pPr marL="685800" lvl="1" indent="-228600" algn="l" rtl="0">
              <a:lnSpc>
                <a:spcPct val="90000"/>
              </a:lnSpc>
              <a:spcBef>
                <a:spcPts val="500"/>
              </a:spcBef>
              <a:spcAft>
                <a:spcPts val="0"/>
              </a:spcAft>
              <a:buClr>
                <a:srgbClr val="000000"/>
              </a:buClr>
              <a:buSzPts val="2400"/>
              <a:buChar char="◦"/>
            </a:pPr>
            <a:r>
              <a:rPr lang="fr-FR" b="0" i="0" dirty="0">
                <a:solidFill>
                  <a:srgbClr val="000000"/>
                </a:solidFill>
                <a:latin typeface="Roboto"/>
                <a:ea typeface="Roboto"/>
                <a:cs typeface="Roboto"/>
                <a:sym typeface="Roboto"/>
              </a:rPr>
              <a:t>« Le montant maximum, T.V.A. non comprise, d'un marché de travaux pouvant être confié à un entrepreneur est fixé comme suit pour chacune des sept premières classes : </a:t>
            </a:r>
            <a:endParaRPr dirty="0"/>
          </a:p>
          <a:p>
            <a:pPr marL="1143000" lvl="2" indent="-228600" algn="l" rtl="0">
              <a:lnSpc>
                <a:spcPct val="90000"/>
              </a:lnSpc>
              <a:spcBef>
                <a:spcPts val="500"/>
              </a:spcBef>
              <a:spcAft>
                <a:spcPts val="0"/>
              </a:spcAft>
              <a:buClr>
                <a:srgbClr val="000000"/>
              </a:buClr>
              <a:buSzPts val="2000"/>
              <a:buChar char="◦"/>
            </a:pPr>
            <a:r>
              <a:rPr lang="fr-FR" b="0" i="0" dirty="0">
                <a:solidFill>
                  <a:srgbClr val="000000"/>
                </a:solidFill>
                <a:latin typeface="Roboto"/>
                <a:ea typeface="Roboto"/>
                <a:cs typeface="Roboto"/>
                <a:sym typeface="Roboto"/>
              </a:rPr>
              <a:t>classe 1 : 162.000 euros</a:t>
            </a:r>
            <a:endParaRPr b="0" i="0" u="sng" baseline="30000" dirty="0">
              <a:solidFill>
                <a:srgbClr val="FF0000"/>
              </a:solidFill>
              <a:latin typeface="Roboto"/>
              <a:ea typeface="Roboto"/>
              <a:cs typeface="Roboto"/>
              <a:sym typeface="Roboto"/>
            </a:endParaRPr>
          </a:p>
          <a:p>
            <a:pPr marL="1143000" lvl="2" indent="-228600" algn="l" rtl="0">
              <a:lnSpc>
                <a:spcPct val="90000"/>
              </a:lnSpc>
              <a:spcBef>
                <a:spcPts val="500"/>
              </a:spcBef>
              <a:spcAft>
                <a:spcPts val="0"/>
              </a:spcAft>
              <a:buClr>
                <a:srgbClr val="000000"/>
              </a:buClr>
              <a:buSzPts val="2000"/>
              <a:buChar char="◦"/>
            </a:pPr>
            <a:r>
              <a:rPr lang="fr-FR" b="0" i="0" dirty="0">
                <a:solidFill>
                  <a:srgbClr val="000000"/>
                </a:solidFill>
                <a:latin typeface="Roboto"/>
                <a:ea typeface="Roboto"/>
                <a:cs typeface="Roboto"/>
                <a:sym typeface="Roboto"/>
              </a:rPr>
              <a:t>classe 2 : 330.000 euros</a:t>
            </a:r>
            <a:endParaRPr u="sng" baseline="30000" dirty="0">
              <a:solidFill>
                <a:srgbClr val="FF0000"/>
              </a:solidFill>
              <a:latin typeface="Roboto"/>
              <a:ea typeface="Roboto"/>
              <a:cs typeface="Roboto"/>
              <a:sym typeface="Roboto"/>
            </a:endParaRPr>
          </a:p>
          <a:p>
            <a:pPr marL="1143000" lvl="2" indent="-228600" algn="l" rtl="0">
              <a:lnSpc>
                <a:spcPct val="90000"/>
              </a:lnSpc>
              <a:spcBef>
                <a:spcPts val="500"/>
              </a:spcBef>
              <a:spcAft>
                <a:spcPts val="0"/>
              </a:spcAft>
              <a:buClr>
                <a:srgbClr val="000000"/>
              </a:buClr>
              <a:buSzPts val="2000"/>
              <a:buChar char="◦"/>
            </a:pPr>
            <a:r>
              <a:rPr lang="fr-FR" b="0" i="0" dirty="0">
                <a:solidFill>
                  <a:srgbClr val="000000"/>
                </a:solidFill>
                <a:latin typeface="Roboto"/>
                <a:ea typeface="Roboto"/>
                <a:cs typeface="Roboto"/>
                <a:sym typeface="Roboto"/>
              </a:rPr>
              <a:t>classe 3 : 600.000 euros</a:t>
            </a:r>
            <a:endParaRPr b="0" i="0" u="sng" baseline="30000" dirty="0">
              <a:solidFill>
                <a:srgbClr val="FF0000"/>
              </a:solidFill>
              <a:latin typeface="Roboto"/>
              <a:ea typeface="Roboto"/>
              <a:cs typeface="Roboto"/>
              <a:sym typeface="Roboto"/>
            </a:endParaRPr>
          </a:p>
          <a:p>
            <a:pPr marL="1143000" lvl="2" indent="-228600" algn="l" rtl="0">
              <a:lnSpc>
                <a:spcPct val="90000"/>
              </a:lnSpc>
              <a:spcBef>
                <a:spcPts val="500"/>
              </a:spcBef>
              <a:spcAft>
                <a:spcPts val="0"/>
              </a:spcAft>
              <a:buClr>
                <a:srgbClr val="000000"/>
              </a:buClr>
              <a:buSzPts val="2000"/>
              <a:buChar char="◦"/>
            </a:pPr>
            <a:r>
              <a:rPr lang="fr-FR" b="0" i="0" dirty="0">
                <a:solidFill>
                  <a:srgbClr val="000000"/>
                </a:solidFill>
                <a:latin typeface="Roboto"/>
                <a:ea typeface="Roboto"/>
                <a:cs typeface="Roboto"/>
                <a:sym typeface="Roboto"/>
              </a:rPr>
              <a:t>classe 4 : 1.080.000 euros</a:t>
            </a:r>
            <a:endParaRPr b="0" i="0" u="sng" baseline="30000" dirty="0">
              <a:solidFill>
                <a:srgbClr val="FF0000"/>
              </a:solidFill>
              <a:latin typeface="Roboto"/>
              <a:ea typeface="Roboto"/>
              <a:cs typeface="Roboto"/>
              <a:sym typeface="Roboto"/>
            </a:endParaRPr>
          </a:p>
          <a:p>
            <a:pPr marL="1143000" lvl="2" indent="-228600" algn="l" rtl="0">
              <a:lnSpc>
                <a:spcPct val="90000"/>
              </a:lnSpc>
              <a:spcBef>
                <a:spcPts val="500"/>
              </a:spcBef>
              <a:spcAft>
                <a:spcPts val="0"/>
              </a:spcAft>
              <a:buClr>
                <a:srgbClr val="000000"/>
              </a:buClr>
              <a:buSzPts val="2000"/>
              <a:buChar char="◦"/>
            </a:pPr>
            <a:r>
              <a:rPr lang="fr-FR" b="0" i="0" dirty="0">
                <a:solidFill>
                  <a:srgbClr val="000000"/>
                </a:solidFill>
                <a:latin typeface="Roboto"/>
                <a:ea typeface="Roboto"/>
                <a:cs typeface="Roboto"/>
                <a:sym typeface="Roboto"/>
              </a:rPr>
              <a:t>classe 5 : 2.172.000 euros</a:t>
            </a:r>
            <a:endParaRPr b="0" i="0" u="sng" baseline="30000" dirty="0">
              <a:solidFill>
                <a:srgbClr val="FF0000"/>
              </a:solidFill>
              <a:latin typeface="Roboto"/>
              <a:ea typeface="Roboto"/>
              <a:cs typeface="Roboto"/>
              <a:sym typeface="Roboto"/>
            </a:endParaRPr>
          </a:p>
          <a:p>
            <a:pPr marL="1143000" lvl="2" indent="-228600" algn="l" rtl="0">
              <a:lnSpc>
                <a:spcPct val="90000"/>
              </a:lnSpc>
              <a:spcBef>
                <a:spcPts val="500"/>
              </a:spcBef>
              <a:spcAft>
                <a:spcPts val="0"/>
              </a:spcAft>
              <a:buClr>
                <a:srgbClr val="000000"/>
              </a:buClr>
              <a:buSzPts val="2000"/>
              <a:buChar char="◦"/>
            </a:pPr>
            <a:r>
              <a:rPr lang="fr-FR" b="0" i="0" dirty="0">
                <a:solidFill>
                  <a:srgbClr val="000000"/>
                </a:solidFill>
                <a:latin typeface="Roboto"/>
                <a:ea typeface="Roboto"/>
                <a:cs typeface="Roboto"/>
                <a:sym typeface="Roboto"/>
              </a:rPr>
              <a:t>classe 6 : 3.870.000 euros</a:t>
            </a:r>
            <a:endParaRPr b="0" i="0" u="sng" baseline="30000" dirty="0">
              <a:solidFill>
                <a:srgbClr val="FF0000"/>
              </a:solidFill>
              <a:latin typeface="Roboto"/>
              <a:ea typeface="Roboto"/>
              <a:cs typeface="Roboto"/>
              <a:sym typeface="Roboto"/>
            </a:endParaRPr>
          </a:p>
          <a:p>
            <a:pPr marL="1143000" lvl="2" indent="-228600" algn="l" rtl="0">
              <a:lnSpc>
                <a:spcPct val="90000"/>
              </a:lnSpc>
              <a:spcBef>
                <a:spcPts val="500"/>
              </a:spcBef>
              <a:spcAft>
                <a:spcPts val="0"/>
              </a:spcAft>
              <a:buClr>
                <a:srgbClr val="000000"/>
              </a:buClr>
              <a:buSzPts val="2000"/>
              <a:buChar char="◦"/>
            </a:pPr>
            <a:r>
              <a:rPr lang="fr-FR" b="0" i="0" dirty="0">
                <a:solidFill>
                  <a:srgbClr val="000000"/>
                </a:solidFill>
                <a:latin typeface="Roboto"/>
                <a:ea typeface="Roboto"/>
                <a:cs typeface="Roboto"/>
                <a:sym typeface="Roboto"/>
              </a:rPr>
              <a:t>classe 7 : 6.396.000 euros »</a:t>
            </a:r>
            <a:endParaRPr dirty="0"/>
          </a:p>
          <a:p>
            <a:pPr marL="685800" lvl="1" indent="-228600" algn="l" rtl="0">
              <a:lnSpc>
                <a:spcPct val="90000"/>
              </a:lnSpc>
              <a:spcBef>
                <a:spcPts val="500"/>
              </a:spcBef>
              <a:spcAft>
                <a:spcPts val="400"/>
              </a:spcAft>
              <a:buClr>
                <a:srgbClr val="000000"/>
              </a:buClr>
              <a:buSzPts val="2400"/>
              <a:buChar char="◦"/>
            </a:pPr>
            <a:r>
              <a:rPr lang="fr-FR" dirty="0">
                <a:solidFill>
                  <a:srgbClr val="000000"/>
                </a:solidFill>
                <a:latin typeface="Roboto"/>
                <a:ea typeface="Roboto"/>
                <a:cs typeface="Roboto"/>
                <a:sym typeface="Roboto"/>
              </a:rPr>
              <a:t>Attention: les seuls ont été modifiés récemment</a:t>
            </a:r>
            <a:endParaRPr b="0" i="0" dirty="0">
              <a:solidFill>
                <a:srgbClr val="00000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6"/>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a:t>Catégories</a:t>
            </a:r>
            <a:endParaRPr/>
          </a:p>
        </p:txBody>
      </p:sp>
      <p:sp>
        <p:nvSpPr>
          <p:cNvPr id="120" name="Google Shape;120;p16"/>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000000"/>
              </a:buClr>
              <a:buSzPct val="140000"/>
              <a:buNone/>
            </a:pPr>
            <a:r>
              <a:rPr lang="fr-FR" b="0" i="0">
                <a:solidFill>
                  <a:srgbClr val="000000"/>
                </a:solidFill>
                <a:latin typeface="Roboto"/>
                <a:ea typeface="Roboto"/>
                <a:cs typeface="Roboto"/>
                <a:sym typeface="Roboto"/>
              </a:rPr>
              <a:t>A Entreprises générales de dragage.</a:t>
            </a:r>
            <a:r>
              <a:rPr lang="fr-FR"/>
              <a:t/>
            </a:r>
            <a:br>
              <a:rPr lang="fr-FR"/>
            </a:br>
            <a:r>
              <a:rPr lang="fr-FR" b="0" i="0">
                <a:solidFill>
                  <a:srgbClr val="000000"/>
                </a:solidFill>
                <a:latin typeface="Roboto"/>
                <a:ea typeface="Roboto"/>
                <a:cs typeface="Roboto"/>
                <a:sym typeface="Roboto"/>
              </a:rPr>
              <a:t>A 1 Renflouage de bateaux et enlèvement d'épaves.</a:t>
            </a:r>
            <a:r>
              <a:rPr lang="fr-FR"/>
              <a:t/>
            </a:r>
            <a:br>
              <a:rPr lang="fr-FR"/>
            </a:br>
            <a:r>
              <a:rPr lang="fr-FR" b="0" i="0">
                <a:solidFill>
                  <a:srgbClr val="000000"/>
                </a:solidFill>
                <a:latin typeface="Roboto"/>
                <a:ea typeface="Roboto"/>
                <a:cs typeface="Roboto"/>
                <a:sym typeface="Roboto"/>
              </a:rPr>
              <a:t>B Entreprises générales de travaux hydrauliques.</a:t>
            </a:r>
            <a:r>
              <a:rPr lang="fr-FR"/>
              <a:t/>
            </a:r>
            <a:br>
              <a:rPr lang="fr-FR"/>
            </a:br>
            <a:r>
              <a:rPr lang="fr-FR" b="0" i="0">
                <a:solidFill>
                  <a:srgbClr val="000000"/>
                </a:solidFill>
                <a:latin typeface="Roboto"/>
                <a:ea typeface="Roboto"/>
                <a:cs typeface="Roboto"/>
                <a:sym typeface="Roboto"/>
              </a:rPr>
              <a:t>B 1 Curage de cours d'eau.</a:t>
            </a:r>
            <a:r>
              <a:rPr lang="fr-FR"/>
              <a:t/>
            </a:r>
            <a:br>
              <a:rPr lang="fr-FR"/>
            </a:br>
            <a:r>
              <a:rPr lang="fr-FR" b="0" i="0">
                <a:solidFill>
                  <a:srgbClr val="000000"/>
                </a:solidFill>
                <a:latin typeface="Roboto"/>
                <a:ea typeface="Roboto"/>
                <a:cs typeface="Roboto"/>
                <a:sym typeface="Roboto"/>
              </a:rPr>
              <a:t>C Entreprises générales de travaux routiers.</a:t>
            </a:r>
            <a:r>
              <a:rPr lang="fr-FR"/>
              <a:t/>
            </a:r>
            <a:br>
              <a:rPr lang="fr-FR"/>
            </a:br>
            <a:r>
              <a:rPr lang="fr-FR" b="0" i="0">
                <a:solidFill>
                  <a:srgbClr val="000000"/>
                </a:solidFill>
                <a:latin typeface="Roboto"/>
                <a:ea typeface="Roboto"/>
                <a:cs typeface="Roboto"/>
                <a:sym typeface="Roboto"/>
              </a:rPr>
              <a:t>C 1 Travaux d'égouts courants.</a:t>
            </a:r>
            <a:r>
              <a:rPr lang="fr-FR"/>
              <a:t/>
            </a:r>
            <a:br>
              <a:rPr lang="fr-FR"/>
            </a:br>
            <a:r>
              <a:rPr lang="fr-FR" b="0" i="0">
                <a:solidFill>
                  <a:srgbClr val="000000"/>
                </a:solidFill>
                <a:latin typeface="Roboto"/>
                <a:ea typeface="Roboto"/>
                <a:cs typeface="Roboto"/>
                <a:sym typeface="Roboto"/>
              </a:rPr>
              <a:t>C 2 Distribution d'eau et pose de canalisations diverses.</a:t>
            </a:r>
            <a:r>
              <a:rPr lang="fr-FR"/>
              <a:t/>
            </a:r>
            <a:br>
              <a:rPr lang="fr-FR"/>
            </a:br>
            <a:r>
              <a:rPr lang="fr-FR" b="0" i="0">
                <a:solidFill>
                  <a:srgbClr val="000000"/>
                </a:solidFill>
                <a:latin typeface="Roboto"/>
                <a:ea typeface="Roboto"/>
                <a:cs typeface="Roboto"/>
                <a:sym typeface="Roboto"/>
              </a:rPr>
              <a:t>C 3 Signalisation non-électrique des voies de communication, dispositifs de sécurité, Clôtures et écrans de tout type, non électriques.</a:t>
            </a:r>
            <a:r>
              <a:rPr lang="fr-FR"/>
              <a:t/>
            </a:r>
            <a:br>
              <a:rPr lang="fr-FR"/>
            </a:br>
            <a:r>
              <a:rPr lang="fr-FR" b="0" i="0">
                <a:solidFill>
                  <a:srgbClr val="000000"/>
                </a:solidFill>
                <a:latin typeface="Roboto"/>
                <a:ea typeface="Roboto"/>
                <a:cs typeface="Roboto"/>
                <a:sym typeface="Roboto"/>
              </a:rPr>
              <a:t> C 5 Revêtements hydrocarbonés et enduisages.</a:t>
            </a:r>
            <a:r>
              <a:rPr lang="fr-FR"/>
              <a:t/>
            </a:r>
            <a:br>
              <a:rPr lang="fr-FR"/>
            </a:br>
            <a:r>
              <a:rPr lang="fr-FR" b="0" i="0">
                <a:solidFill>
                  <a:srgbClr val="000000"/>
                </a:solidFill>
                <a:latin typeface="Roboto"/>
                <a:ea typeface="Roboto"/>
                <a:cs typeface="Roboto"/>
                <a:sym typeface="Roboto"/>
              </a:rPr>
              <a:t> C 6 Pose en tranchées de câbles électriques d'énergie et de télécommunication, sans connexion.</a:t>
            </a:r>
            <a:r>
              <a:rPr lang="fr-FR"/>
              <a:t/>
            </a:r>
            <a:br>
              <a:rPr lang="fr-FR"/>
            </a:br>
            <a:r>
              <a:rPr lang="fr-FR" b="0" i="0">
                <a:solidFill>
                  <a:srgbClr val="000000"/>
                </a:solidFill>
                <a:latin typeface="Roboto"/>
                <a:ea typeface="Roboto"/>
                <a:cs typeface="Roboto"/>
                <a:sym typeface="Roboto"/>
              </a:rPr>
              <a:t> C 7 Foncages horizontaux de tuyaux pour câbles et canalisations.</a:t>
            </a:r>
            <a:r>
              <a:rPr lang="fr-FR"/>
              <a:t/>
            </a:r>
            <a:br>
              <a:rPr lang="fr-FR"/>
            </a:br>
            <a:r>
              <a:rPr lang="fr-FR" b="0" i="0">
                <a:solidFill>
                  <a:srgbClr val="000000"/>
                </a:solidFill>
                <a:latin typeface="Roboto"/>
                <a:ea typeface="Roboto"/>
                <a:cs typeface="Roboto"/>
                <a:sym typeface="Roboto"/>
              </a:rPr>
              <a:t> D Entreprises générales de bâtiments.</a:t>
            </a:r>
            <a:r>
              <a:rPr lang="fr-FR"/>
              <a:t/>
            </a:r>
            <a:br>
              <a:rPr lang="fr-FR"/>
            </a:br>
            <a:r>
              <a:rPr lang="fr-FR" b="0" i="0">
                <a:solidFill>
                  <a:srgbClr val="000000"/>
                </a:solidFill>
                <a:latin typeface="Roboto"/>
                <a:ea typeface="Roboto"/>
                <a:cs typeface="Roboto"/>
                <a:sym typeface="Roboto"/>
              </a:rPr>
              <a:t> D 1 Tous travaux de gros oeuvre et de mise sous toit de bâtiments.</a:t>
            </a:r>
            <a:r>
              <a:rPr lang="fr-FR"/>
              <a:t/>
            </a:r>
            <a:br>
              <a:rPr lang="fr-FR"/>
            </a:br>
            <a:r>
              <a:rPr lang="fr-FR" b="0" i="0">
                <a:solidFill>
                  <a:srgbClr val="000000"/>
                </a:solidFill>
                <a:latin typeface="Roboto"/>
                <a:ea typeface="Roboto"/>
                <a:cs typeface="Roboto"/>
                <a:sym typeface="Roboto"/>
              </a:rPr>
              <a:t> D 4 Isolation acoustique ou thermique, cloisons légères, faux plafonds et faux planchers préfabriqués ou non.</a:t>
            </a:r>
            <a:r>
              <a:rPr lang="fr-FR"/>
              <a:t/>
            </a:r>
            <a:br>
              <a:rPr lang="fr-FR"/>
            </a:br>
            <a:r>
              <a:rPr lang="fr-FR" b="0" i="0">
                <a:solidFill>
                  <a:srgbClr val="000000"/>
                </a:solidFill>
                <a:latin typeface="Roboto"/>
                <a:ea typeface="Roboto"/>
                <a:cs typeface="Roboto"/>
                <a:sym typeface="Roboto"/>
              </a:rPr>
              <a:t> D 5 Menuiserie générale, charpentes et escaliers en bois.</a:t>
            </a:r>
            <a:r>
              <a:rPr lang="fr-FR"/>
              <a:t/>
            </a:r>
            <a:br>
              <a:rPr lang="fr-FR"/>
            </a:br>
            <a:r>
              <a:rPr lang="fr-FR" b="0" i="0">
                <a:solidFill>
                  <a:srgbClr val="000000"/>
                </a:solidFill>
                <a:latin typeface="Roboto"/>
                <a:ea typeface="Roboto"/>
                <a:cs typeface="Roboto"/>
                <a:sym typeface="Roboto"/>
              </a:rPr>
              <a:t> D 6 Marbrerie et taille de pierres.</a:t>
            </a:r>
            <a:endParaRPr/>
          </a:p>
          <a:p>
            <a:pPr marL="0" lvl="0" indent="0" algn="l" rtl="0">
              <a:lnSpc>
                <a:spcPct val="90000"/>
              </a:lnSpc>
              <a:spcBef>
                <a:spcPts val="1000"/>
              </a:spcBef>
              <a:spcAft>
                <a:spcPts val="200"/>
              </a:spcAft>
              <a:buClr>
                <a:srgbClr val="000000"/>
              </a:buClr>
              <a:buSzPct val="140000"/>
              <a:buNone/>
            </a:pPr>
            <a:r>
              <a:rPr lang="fr-FR">
                <a:solidFill>
                  <a:srgbClr val="000000"/>
                </a:solidFill>
                <a:latin typeface="Roboto"/>
                <a:ea typeface="Roboto"/>
                <a:cs typeface="Roboto"/>
                <a:sym typeface="Roboto"/>
              </a:rPr>
              <a:t>Etc.</a:t>
            </a:r>
            <a:endParaRPr b="0" i="0">
              <a:solidFill>
                <a:srgbClr val="000000"/>
              </a:solidFill>
              <a:latin typeface="Roboto"/>
              <a:ea typeface="Roboto"/>
              <a:cs typeface="Roboto"/>
              <a:sym typeface="Roboto"/>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a:t>Dans la législation MP proprement dit</a:t>
            </a:r>
            <a:endParaRPr/>
          </a:p>
        </p:txBody>
      </p:sp>
      <p:sp>
        <p:nvSpPr>
          <p:cNvPr id="126" name="Google Shape;126;p17"/>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lnSpcReduction="10000"/>
          </a:bodyPr>
          <a:lstStyle/>
          <a:p>
            <a:pPr marL="685800" lvl="1" indent="-251459" algn="l" rtl="0">
              <a:lnSpc>
                <a:spcPct val="90000"/>
              </a:lnSpc>
              <a:spcBef>
                <a:spcPts val="0"/>
              </a:spcBef>
              <a:spcAft>
                <a:spcPts val="0"/>
              </a:spcAft>
              <a:buClr>
                <a:schemeClr val="dk1"/>
              </a:buClr>
              <a:buSzPts val="2400"/>
              <a:buChar char="◦"/>
            </a:pPr>
            <a:r>
              <a:rPr lang="fr-FR" dirty="0"/>
              <a:t>Dans la loi (art. 86)</a:t>
            </a:r>
            <a:endParaRPr dirty="0"/>
          </a:p>
          <a:p>
            <a:pPr marL="685800" lvl="1" indent="-251459" algn="l" rtl="0">
              <a:lnSpc>
                <a:spcPct val="90000"/>
              </a:lnSpc>
              <a:spcBef>
                <a:spcPts val="500"/>
              </a:spcBef>
              <a:spcAft>
                <a:spcPts val="0"/>
              </a:spcAft>
              <a:buClr>
                <a:schemeClr val="dk1"/>
              </a:buClr>
              <a:buSzPts val="2400"/>
              <a:buChar char="◦"/>
            </a:pPr>
            <a:r>
              <a:rPr lang="fr-FR" dirty="0"/>
              <a:t>Dans l’AR passation: la sélection (chapitre 12 de l’AR passation)</a:t>
            </a:r>
            <a:endParaRPr dirty="0"/>
          </a:p>
          <a:p>
            <a:pPr marL="685800" lvl="1" indent="-251459" algn="l" rtl="0">
              <a:lnSpc>
                <a:spcPct val="90000"/>
              </a:lnSpc>
              <a:spcBef>
                <a:spcPts val="500"/>
              </a:spcBef>
              <a:spcAft>
                <a:spcPts val="0"/>
              </a:spcAft>
              <a:buClr>
                <a:schemeClr val="dk1"/>
              </a:buClr>
              <a:buSzPts val="2400"/>
              <a:buChar char="◦"/>
            </a:pPr>
            <a:r>
              <a:rPr lang="fr-FR" dirty="0"/>
              <a:t>Dans la sélection: critères de sélection (section 3) : art. 70</a:t>
            </a:r>
            <a:endParaRPr dirty="0"/>
          </a:p>
          <a:p>
            <a:pPr marL="457200" lvl="1" indent="0" algn="l" rtl="0">
              <a:lnSpc>
                <a:spcPct val="90000"/>
              </a:lnSpc>
              <a:spcBef>
                <a:spcPts val="500"/>
              </a:spcBef>
              <a:spcAft>
                <a:spcPts val="0"/>
              </a:spcAft>
              <a:buClr>
                <a:schemeClr val="dk1"/>
              </a:buClr>
              <a:buSzPts val="2400"/>
              <a:buNone/>
            </a:pPr>
            <a:r>
              <a:rPr lang="fr-FR" dirty="0"/>
              <a:t>« Dans le cas d'un marché de travaux, lorsqu'en vertu de l'article 3, alinéa 1er, de la loi du 20 mars 1991 organisant l'agréation d'entrepreneurs de travaux, les travaux objet du marché ne peuvent être exécutés que par des opérateurs économiques qui, soit sont agréés à cet effet, soit satisfont aux conditions à cet effet ou ont fourni la preuve qu'ils remplissent les conditions fixées par ou en vertu de ladite loi pour être agréés, l'avis de marché ou, à défaut, les documents du marché, mentionnent l'agréation requise conformément à la loi précitée et à ses arrêtés d'exécution. </a:t>
            </a:r>
            <a:r>
              <a:rPr lang="fr-FR" dirty="0" smtClean="0"/>
              <a:t>»</a:t>
            </a:r>
            <a:endParaRPr lang="fr-FR" dirty="0"/>
          </a:p>
          <a:p>
            <a:pPr marL="742950" lvl="1" indent="-285750">
              <a:spcBef>
                <a:spcPts val="500"/>
              </a:spcBef>
              <a:buClr>
                <a:schemeClr val="dk1"/>
              </a:buClr>
              <a:buSzPts val="2400"/>
            </a:pPr>
            <a:r>
              <a:rPr lang="fr-FR" dirty="0" smtClean="0"/>
              <a:t>Donc</a:t>
            </a:r>
            <a:r>
              <a:rPr lang="fr-FR" dirty="0"/>
              <a:t>, pour les marchés de travaux au dessus des seuils prévus par l’AR « agréation » Le seuil est de 75 000 EUR HTVA, pour les travaux rangés en catégories et à 50 000 EUR HTVA, pour les travaux rangés en </a:t>
            </a:r>
            <a:r>
              <a:rPr lang="fr-FR" dirty="0" smtClean="0"/>
              <a:t>sous-catégories</a:t>
            </a:r>
            <a:endParaRPr lang="fr-FR" dirty="0"/>
          </a:p>
          <a:p>
            <a:pPr marL="742950" lvl="1" indent="-285750">
              <a:spcBef>
                <a:spcPts val="500"/>
              </a:spcBef>
              <a:buClr>
                <a:schemeClr val="dk1"/>
              </a:buClr>
              <a:buSzPts val="2400"/>
            </a:pPr>
            <a:r>
              <a:rPr lang="fr-FR" dirty="0" smtClean="0"/>
              <a:t>Par </a:t>
            </a:r>
            <a:r>
              <a:rPr lang="fr-FR" dirty="0"/>
              <a:t>ex. </a:t>
            </a:r>
            <a:r>
              <a:rPr lang="fr-FR" dirty="0" smtClean="0"/>
              <a:t>:</a:t>
            </a:r>
            <a:endParaRPr lang="fr-FR" dirty="0"/>
          </a:p>
          <a:p>
            <a:pPr marL="1200150" lvl="2" indent="-285750">
              <a:spcBef>
                <a:spcPts val="500"/>
              </a:spcBef>
              <a:buClr>
                <a:schemeClr val="dk1"/>
              </a:buClr>
              <a:buSzPts val="2400"/>
            </a:pPr>
            <a:r>
              <a:rPr lang="fr-FR" dirty="0" smtClean="0"/>
              <a:t>pas </a:t>
            </a:r>
            <a:r>
              <a:rPr lang="fr-FR" dirty="0"/>
              <a:t>besoin d’agréation pour un marché d’isolation thermique (D4) à 45.000 € HTVA (</a:t>
            </a:r>
            <a:r>
              <a:rPr lang="fr-FR" dirty="0" smtClean="0"/>
              <a:t>sous-catégorie)</a:t>
            </a:r>
          </a:p>
          <a:p>
            <a:pPr marL="1200150" lvl="2" indent="-285750">
              <a:spcBef>
                <a:spcPts val="500"/>
              </a:spcBef>
              <a:buClr>
                <a:schemeClr val="dk1"/>
              </a:buClr>
              <a:buSzPts val="2400"/>
            </a:pPr>
            <a:r>
              <a:rPr lang="fr-FR" dirty="0" smtClean="0"/>
              <a:t>pas </a:t>
            </a:r>
            <a:r>
              <a:rPr lang="fr-FR" dirty="0"/>
              <a:t>besoin d’agréation pour un marché d’entreprise générale (D) à 60.000 € HTVA (catégorie)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dirty="0" smtClean="0"/>
              <a:t>Particularités</a:t>
            </a:r>
            <a:endParaRPr dirty="0"/>
          </a:p>
        </p:txBody>
      </p:sp>
      <p:sp>
        <p:nvSpPr>
          <p:cNvPr id="126" name="Google Shape;126;p17"/>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a:bodyPr>
          <a:lstStyle/>
          <a:p>
            <a:pPr marL="685800" lvl="1" indent="-251459">
              <a:spcBef>
                <a:spcPts val="0"/>
              </a:spcBef>
              <a:buClr>
                <a:schemeClr val="dk1"/>
              </a:buClr>
              <a:buSzPts val="2400"/>
            </a:pPr>
            <a:r>
              <a:rPr lang="fr-BE" dirty="0"/>
              <a:t>Très pratique pour le pouvoir adjudicateur parce qu’en marchés de travaux on peut se contenter d’une agréation</a:t>
            </a:r>
          </a:p>
          <a:p>
            <a:pPr marL="685800" lvl="1" indent="-251459">
              <a:spcBef>
                <a:spcPts val="0"/>
              </a:spcBef>
              <a:buClr>
                <a:schemeClr val="dk1"/>
              </a:buClr>
              <a:buSzPts val="2400"/>
            </a:pPr>
            <a:r>
              <a:rPr lang="fr-BE" dirty="0"/>
              <a:t>Facile à contrôler</a:t>
            </a:r>
          </a:p>
          <a:p>
            <a:pPr marL="685800" lvl="1" indent="-251459">
              <a:spcBef>
                <a:spcPts val="0"/>
              </a:spcBef>
              <a:buClr>
                <a:schemeClr val="dk1"/>
              </a:buClr>
              <a:buSzPts val="2400"/>
            </a:pPr>
            <a:r>
              <a:rPr lang="fr-BE" dirty="0"/>
              <a:t>Mais ne se comporte pas exactement comme les autres critères de sélection </a:t>
            </a:r>
            <a:r>
              <a:rPr lang="fr-BE" dirty="0" smtClean="0"/>
              <a:t>:</a:t>
            </a:r>
          </a:p>
          <a:p>
            <a:pPr marL="1143000" lvl="2" indent="-251459">
              <a:spcBef>
                <a:spcPts val="0"/>
              </a:spcBef>
              <a:buClr>
                <a:schemeClr val="dk1"/>
              </a:buClr>
              <a:buSzPts val="2400"/>
            </a:pPr>
            <a:r>
              <a:rPr lang="fr-BE" dirty="0" smtClean="0"/>
              <a:t>En </a:t>
            </a:r>
            <a:r>
              <a:rPr lang="fr-BE" dirty="0"/>
              <a:t>cas d’absence d’agréation lors de la remise des offres, ça n’entraîne pas d’office une non-sélection : peut-être éventuellement transmise plus tard. La preuve de cette agréation peut être rapportée par la production d’un certificat ou par le dépôt des documents qui permettraient d’obtenir un tel </a:t>
            </a:r>
            <a:r>
              <a:rPr lang="fr-BE" dirty="0" smtClean="0"/>
              <a:t>certificat.</a:t>
            </a:r>
          </a:p>
          <a:p>
            <a:pPr marL="1143000" lvl="2" indent="-251459">
              <a:spcBef>
                <a:spcPts val="0"/>
              </a:spcBef>
              <a:buClr>
                <a:schemeClr val="dk1"/>
              </a:buClr>
              <a:buSzPts val="2400"/>
            </a:pPr>
            <a:r>
              <a:rPr lang="fr-BE" dirty="0" smtClean="0"/>
              <a:t>Si </a:t>
            </a:r>
            <a:r>
              <a:rPr lang="fr-BE" dirty="0"/>
              <a:t>le PA se trompe dans la catégorie et/ou la classe </a:t>
            </a:r>
            <a:r>
              <a:rPr lang="fr-BE" dirty="0" smtClean="0"/>
              <a:t>:</a:t>
            </a:r>
          </a:p>
          <a:p>
            <a:pPr marL="1600200" lvl="3" indent="-251459">
              <a:spcBef>
                <a:spcPts val="0"/>
              </a:spcBef>
              <a:buClr>
                <a:schemeClr val="dk1"/>
              </a:buClr>
              <a:buSzPts val="2400"/>
            </a:pPr>
            <a:r>
              <a:rPr lang="fr-BE" dirty="0" smtClean="0"/>
              <a:t>La </a:t>
            </a:r>
            <a:r>
              <a:rPr lang="fr-BE" dirty="0"/>
              <a:t>catégorie et/ou la classe doivent être “requalifiée” en fonction de la nature réelle des </a:t>
            </a:r>
            <a:r>
              <a:rPr lang="fr-BE" dirty="0" smtClean="0"/>
              <a:t>travaux</a:t>
            </a:r>
          </a:p>
          <a:p>
            <a:pPr marL="1600200" lvl="3" indent="-251459">
              <a:spcBef>
                <a:spcPts val="0"/>
              </a:spcBef>
              <a:buClr>
                <a:schemeClr val="dk1"/>
              </a:buClr>
              <a:buSzPts val="2400"/>
            </a:pPr>
            <a:r>
              <a:rPr lang="fr-BE" dirty="0" smtClean="0"/>
              <a:t>La </a:t>
            </a:r>
            <a:r>
              <a:rPr lang="fr-BE" dirty="0"/>
              <a:t>catégorie/classe s’apprécient en fonction de la nature réelle des travaux</a:t>
            </a:r>
          </a:p>
          <a:p>
            <a:pPr marL="685800" lvl="1" indent="-251459">
              <a:spcBef>
                <a:spcPts val="0"/>
              </a:spcBef>
              <a:buClr>
                <a:schemeClr val="dk1"/>
              </a:buClr>
              <a:buSzPts val="2400"/>
            </a:pPr>
            <a:r>
              <a:rPr lang="fr-BE" dirty="0"/>
              <a:t>Donc il y a un peu une bizarrerie : on doit mentionner la classe et la catégorie visée dans le cahier des charges et l’avis de marché, MAIS celle-ci peut-être requalifiée ultérieurement</a:t>
            </a:r>
          </a:p>
          <a:p>
            <a:pPr marL="685800" lvl="1" indent="-251459" algn="l" rtl="0">
              <a:lnSpc>
                <a:spcPct val="90000"/>
              </a:lnSpc>
              <a:spcBef>
                <a:spcPts val="0"/>
              </a:spcBef>
              <a:spcAft>
                <a:spcPts val="0"/>
              </a:spcAft>
              <a:buClr>
                <a:schemeClr val="dk1"/>
              </a:buClr>
              <a:buSzPts val="2400"/>
              <a:buChar char="◦"/>
            </a:pPr>
            <a:endParaRPr dirty="0"/>
          </a:p>
        </p:txBody>
      </p:sp>
    </p:spTree>
    <p:extLst>
      <p:ext uri="{BB962C8B-B14F-4D97-AF65-F5344CB8AC3E}">
        <p14:creationId xmlns:p14="http://schemas.microsoft.com/office/powerpoint/2010/main" val="182599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a:t>L’agréation dans les accords-cadre</a:t>
            </a:r>
            <a:endParaRPr/>
          </a:p>
        </p:txBody>
      </p:sp>
      <p:sp>
        <p:nvSpPr>
          <p:cNvPr id="138" name="Google Shape;138;p19"/>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a:bodyPr>
          <a:lstStyle/>
          <a:p>
            <a:pPr marL="685800" lvl="1" indent="-251459">
              <a:spcBef>
                <a:spcPts val="0"/>
              </a:spcBef>
              <a:buClr>
                <a:schemeClr val="dk1"/>
              </a:buClr>
              <a:buSzPts val="2400"/>
            </a:pPr>
            <a:r>
              <a:rPr lang="fr-BE" dirty="0" smtClean="0"/>
              <a:t>Exemple </a:t>
            </a:r>
            <a:r>
              <a:rPr lang="fr-BE" dirty="0"/>
              <a:t>et problématique : un gros accord-cadre de travaux dont l’objet sera plein de “petits” chantiers, chaque chantier étant un marché subséquent ;</a:t>
            </a:r>
          </a:p>
          <a:p>
            <a:pPr marL="685800" lvl="1" indent="-251459">
              <a:spcBef>
                <a:spcPts val="0"/>
              </a:spcBef>
              <a:buClr>
                <a:schemeClr val="dk1"/>
              </a:buClr>
              <a:buSzPts val="2400"/>
            </a:pPr>
            <a:r>
              <a:rPr lang="fr-BE" dirty="0"/>
              <a:t>Si on demande une agréation conformément au montant de l’accord-cadre, on risque de limiter excessivement la concurrence</a:t>
            </a:r>
          </a:p>
          <a:p>
            <a:pPr marL="685800" lvl="1" indent="-251459">
              <a:spcBef>
                <a:spcPts val="0"/>
              </a:spcBef>
              <a:buClr>
                <a:schemeClr val="dk1"/>
              </a:buClr>
              <a:buSzPts val="2400"/>
            </a:pPr>
            <a:r>
              <a:rPr lang="fr-BE" dirty="0"/>
              <a:t>La législation ne nous aide pas beaucoup</a:t>
            </a:r>
          </a:p>
          <a:p>
            <a:pPr marL="1143000" lvl="2" indent="-251459">
              <a:spcBef>
                <a:spcPts val="0"/>
              </a:spcBef>
              <a:buClr>
                <a:schemeClr val="dk1"/>
              </a:buClr>
              <a:buSzPts val="2400"/>
            </a:pPr>
            <a:r>
              <a:rPr lang="fr-BE" dirty="0"/>
              <a:t>La loi et l’AR “agréation” ne parlent pas des </a:t>
            </a:r>
            <a:r>
              <a:rPr lang="fr-BE" dirty="0" smtClean="0"/>
              <a:t>accords-cadres</a:t>
            </a:r>
            <a:endParaRPr lang="fr-BE" dirty="0"/>
          </a:p>
          <a:p>
            <a:pPr marL="1143000" lvl="2" indent="-251459">
              <a:spcBef>
                <a:spcPts val="0"/>
              </a:spcBef>
              <a:buClr>
                <a:schemeClr val="dk1"/>
              </a:buClr>
              <a:buSzPts val="2400"/>
            </a:pPr>
            <a:r>
              <a:rPr lang="fr-BE" dirty="0"/>
              <a:t>L’art 3, §4 de l’AR nous dit “ La classe d'agréation exigible pour l'attribution d'un marché est celle qui correspond au montant de la soumission à approuver” mais laquelle ?</a:t>
            </a:r>
          </a:p>
          <a:p>
            <a:pPr marL="1600200" lvl="3" indent="-251459">
              <a:spcBef>
                <a:spcPts val="0"/>
              </a:spcBef>
              <a:buClr>
                <a:schemeClr val="dk1"/>
              </a:buClr>
              <a:buSzPts val="2400"/>
            </a:pPr>
            <a:r>
              <a:rPr lang="fr-BE" dirty="0"/>
              <a:t>La soumission à l’AC ?</a:t>
            </a:r>
          </a:p>
          <a:p>
            <a:pPr marL="1600200" lvl="3" indent="-251459">
              <a:spcBef>
                <a:spcPts val="0"/>
              </a:spcBef>
              <a:buClr>
                <a:schemeClr val="dk1"/>
              </a:buClr>
              <a:buSzPts val="2400"/>
            </a:pPr>
            <a:r>
              <a:rPr lang="fr-BE" dirty="0"/>
              <a:t>La soumission au marché </a:t>
            </a:r>
            <a:r>
              <a:rPr lang="fr-BE" dirty="0" err="1"/>
              <a:t>sub</a:t>
            </a:r>
            <a:r>
              <a:rPr lang="fr-BE" dirty="0"/>
              <a:t>. </a:t>
            </a:r>
            <a:r>
              <a:rPr lang="fr-BE" dirty="0" smtClean="0"/>
              <a:t>?</a:t>
            </a:r>
          </a:p>
          <a:p>
            <a:pPr marL="1143000" lvl="2" indent="-251459">
              <a:spcBef>
                <a:spcPts val="0"/>
              </a:spcBef>
              <a:buClr>
                <a:schemeClr val="dk1"/>
              </a:buClr>
              <a:buSzPts val="2400"/>
            </a:pPr>
            <a:r>
              <a:rPr lang="fr-FR" dirty="0" smtClean="0"/>
              <a:t>L’AR a été rédigé à une époque où on ne parlait quasi pas d’</a:t>
            </a:r>
            <a:r>
              <a:rPr lang="fr-FR" dirty="0" err="1" smtClean="0"/>
              <a:t>accords-cadre</a:t>
            </a:r>
            <a:endParaRPr lang="fr-FR" dirty="0" smtClean="0"/>
          </a:p>
          <a:p>
            <a:pPr marL="685800" lvl="1" indent="-251459">
              <a:spcBef>
                <a:spcPts val="0"/>
              </a:spcBef>
              <a:buClr>
                <a:schemeClr val="dk1"/>
              </a:buClr>
              <a:buSzPts val="2400"/>
            </a:pPr>
            <a:r>
              <a:rPr lang="fr-FR" dirty="0" smtClean="0"/>
              <a:t>Pas de réponse dans la loi mais plutôt dans la jurisprudence</a:t>
            </a:r>
            <a:endParaRPr lang="fr-B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dirty="0" smtClean="0"/>
              <a:t>Jurisprudence</a:t>
            </a:r>
            <a:endParaRPr dirty="0"/>
          </a:p>
        </p:txBody>
      </p:sp>
      <p:sp>
        <p:nvSpPr>
          <p:cNvPr id="138" name="Google Shape;138;p19"/>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a:bodyPr>
          <a:lstStyle/>
          <a:p>
            <a:pPr marL="685800" lvl="1" indent="-251459">
              <a:spcBef>
                <a:spcPts val="0"/>
              </a:spcBef>
              <a:buClr>
                <a:schemeClr val="dk1"/>
              </a:buClr>
              <a:buSzPts val="2400"/>
            </a:pPr>
            <a:r>
              <a:rPr lang="fr-FR" dirty="0" smtClean="0"/>
              <a:t>CE 230.653 : accord-cadre concernant des tranchées et des remblais. </a:t>
            </a:r>
          </a:p>
          <a:p>
            <a:pPr marL="1143000" lvl="2" indent="-251459">
              <a:spcBef>
                <a:spcPts val="0"/>
              </a:spcBef>
              <a:buClr>
                <a:schemeClr val="dk1"/>
              </a:buClr>
              <a:buSzPts val="2400"/>
            </a:pPr>
            <a:r>
              <a:rPr lang="fr-FR" dirty="0" smtClean="0"/>
              <a:t>Le PA a attribué le marché à l’offre moins-</a:t>
            </a:r>
            <a:r>
              <a:rPr lang="fr-FR" dirty="0" err="1" smtClean="0"/>
              <a:t>disante</a:t>
            </a:r>
            <a:r>
              <a:rPr lang="fr-FR" dirty="0" smtClean="0"/>
              <a:t> (SEWER-TEC) alors qu’elle n’avait pas la classe requise. </a:t>
            </a:r>
          </a:p>
          <a:p>
            <a:pPr marL="1143000" lvl="2" indent="-251459">
              <a:spcBef>
                <a:spcPts val="0"/>
              </a:spcBef>
              <a:buClr>
                <a:schemeClr val="dk1"/>
              </a:buClr>
              <a:buSzPts val="2400"/>
            </a:pPr>
            <a:r>
              <a:rPr lang="fr-FR" dirty="0" smtClean="0"/>
              <a:t>Un soumissionnaire déçu attaque la décision en disant : l’avis de marché imposait une agréation G classe 3, </a:t>
            </a:r>
            <a:r>
              <a:rPr lang="fr-FR" dirty="0" err="1" smtClean="0"/>
              <a:t>Sewer</a:t>
            </a:r>
            <a:r>
              <a:rPr lang="fr-FR" dirty="0" smtClean="0"/>
              <a:t>-TEC ne l’a pas : le marché ne pouvait pas lui être attribué ; (thèse de la partie requérante)</a:t>
            </a:r>
          </a:p>
          <a:p>
            <a:pPr marL="1143000" lvl="2" indent="-251459">
              <a:spcBef>
                <a:spcPts val="0"/>
              </a:spcBef>
              <a:buClr>
                <a:schemeClr val="dk1"/>
              </a:buClr>
              <a:buSzPts val="2400"/>
            </a:pPr>
            <a:r>
              <a:rPr lang="fr-FR" dirty="0" smtClean="0"/>
              <a:t>Le CE commence par </a:t>
            </a:r>
            <a:r>
              <a:rPr lang="fr-FR" dirty="0" err="1" smtClean="0"/>
              <a:t>rappeller</a:t>
            </a:r>
            <a:r>
              <a:rPr lang="fr-FR" dirty="0" smtClean="0"/>
              <a:t> l’art. 3 de l’AR : « la classe d’attribution exigible pour l’attribution </a:t>
            </a:r>
            <a:r>
              <a:rPr lang="fr-BE" dirty="0"/>
              <a:t>d'un marché est celle qui correspond au montant de la soumission à </a:t>
            </a:r>
            <a:r>
              <a:rPr lang="fr-BE" dirty="0" smtClean="0"/>
              <a:t>approuver »</a:t>
            </a:r>
          </a:p>
          <a:p>
            <a:pPr marL="1143000" lvl="2" indent="-251459">
              <a:spcBef>
                <a:spcPts val="0"/>
              </a:spcBef>
              <a:buClr>
                <a:schemeClr val="dk1"/>
              </a:buClr>
              <a:buSzPts val="2400"/>
            </a:pPr>
            <a:r>
              <a:rPr lang="fr-FR" dirty="0" smtClean="0"/>
              <a:t>« </a:t>
            </a:r>
            <a:r>
              <a:rPr lang="fr-BE" dirty="0"/>
              <a:t>Il n'y a, dès lors, pas lieu de tenir compte des exigences spécifiques du cahier spécial des charges en matière d'agréation, mais bien uniquement du montant de la soumission</a:t>
            </a:r>
            <a:r>
              <a:rPr lang="fr-BE" dirty="0" smtClean="0"/>
              <a:t>. »</a:t>
            </a:r>
          </a:p>
          <a:p>
            <a:pPr marL="1143000" lvl="2" indent="-251459">
              <a:spcBef>
                <a:spcPts val="0"/>
              </a:spcBef>
              <a:buClr>
                <a:schemeClr val="dk1"/>
              </a:buClr>
              <a:buSzPts val="2400"/>
            </a:pPr>
            <a:r>
              <a:rPr lang="fr-BE" dirty="0" smtClean="0">
                <a:sym typeface="Wingdings" panose="05000000000000000000" pitchFamily="2" charset="2"/>
              </a:rPr>
              <a:t>=&gt; </a:t>
            </a:r>
            <a:r>
              <a:rPr lang="fr-FR" dirty="0" smtClean="0">
                <a:sym typeface="Wingdings" panose="05000000000000000000" pitchFamily="2" charset="2"/>
              </a:rPr>
              <a:t>L’indication de la classe et de la catégorie dans le cahier des charges, bien qu’obligatoire, ne semble être qu’indicative</a:t>
            </a:r>
          </a:p>
          <a:p>
            <a:pPr marL="1177291" lvl="2" indent="-285750">
              <a:spcBef>
                <a:spcPts val="0"/>
              </a:spcBef>
              <a:buClr>
                <a:schemeClr val="dk1"/>
              </a:buClr>
              <a:buSzPts val="2400"/>
              <a:buFont typeface="Wingdings" panose="05000000000000000000" pitchFamily="2" charset="2"/>
              <a:buChar char="è"/>
            </a:pPr>
            <a:endParaRPr lang="fr-FR" dirty="0">
              <a:sym typeface="Wingdings" panose="05000000000000000000" pitchFamily="2" charset="2"/>
            </a:endParaRPr>
          </a:p>
          <a:p>
            <a:pPr marL="891541" lvl="2" indent="0">
              <a:spcBef>
                <a:spcPts val="0"/>
              </a:spcBef>
              <a:buClr>
                <a:schemeClr val="dk1"/>
              </a:buClr>
              <a:buSzPts val="2400"/>
              <a:buNone/>
            </a:pPr>
            <a:endParaRPr lang="fr-BE" dirty="0"/>
          </a:p>
        </p:txBody>
      </p:sp>
    </p:spTree>
    <p:extLst>
      <p:ext uri="{BB962C8B-B14F-4D97-AF65-F5344CB8AC3E}">
        <p14:creationId xmlns:p14="http://schemas.microsoft.com/office/powerpoint/2010/main" val="141178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fr-FR" dirty="0" smtClean="0"/>
              <a:t>Jurisprudence (suite)</a:t>
            </a:r>
            <a:endParaRPr dirty="0"/>
          </a:p>
        </p:txBody>
      </p:sp>
      <p:sp>
        <p:nvSpPr>
          <p:cNvPr id="138" name="Google Shape;138;p19"/>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rmAutofit/>
          </a:bodyPr>
          <a:lstStyle/>
          <a:p>
            <a:pPr marL="1143000" lvl="2" indent="-251459">
              <a:spcBef>
                <a:spcPts val="0"/>
              </a:spcBef>
              <a:buClr>
                <a:schemeClr val="dk1"/>
              </a:buClr>
              <a:buSzPts val="2400"/>
            </a:pPr>
            <a:r>
              <a:rPr lang="fr-FR" dirty="0" smtClean="0">
                <a:sym typeface="Wingdings" panose="05000000000000000000" pitchFamily="2" charset="2"/>
              </a:rPr>
              <a:t>La </a:t>
            </a:r>
            <a:r>
              <a:rPr lang="fr-FR" dirty="0">
                <a:sym typeface="Wingdings" panose="05000000000000000000" pitchFamily="2" charset="2"/>
              </a:rPr>
              <a:t>CE ajoute un point intéressant sur les AC : </a:t>
            </a:r>
          </a:p>
          <a:p>
            <a:pPr marL="1600200" lvl="3" indent="-251459">
              <a:spcBef>
                <a:spcPts val="0"/>
              </a:spcBef>
              <a:buClr>
                <a:schemeClr val="dk1"/>
              </a:buClr>
              <a:buSzPts val="2400"/>
            </a:pPr>
            <a:r>
              <a:rPr lang="fr-FR" dirty="0">
                <a:sym typeface="Wingdings" panose="05000000000000000000" pitchFamily="2" charset="2"/>
              </a:rPr>
              <a:t>« </a:t>
            </a:r>
            <a:r>
              <a:rPr lang="fr-BE" dirty="0"/>
              <a:t>Dans le cas d'un tel accord-cadre, c'est au moment de la conclusion de chaque marché passé en application de l'accord-cadre, et donc en fonction du montant et des caractéristiques de chacun de ces marchés particuliers, qu'il convient d'apprécier le respect des dispositions légales et réglementaires en matière d'agréation. »</a:t>
            </a:r>
          </a:p>
          <a:p>
            <a:pPr marL="1600200" lvl="3" indent="-251459">
              <a:spcBef>
                <a:spcPts val="0"/>
              </a:spcBef>
              <a:buClr>
                <a:schemeClr val="dk1"/>
              </a:buClr>
              <a:buSzPts val="2400"/>
            </a:pPr>
            <a:r>
              <a:rPr lang="fr-BE" dirty="0"/>
              <a:t>« Il convient, toutefois, de vérifier également au stade de l'attribution de l'accord-cadre si celui-ci pourra bien avoir un </a:t>
            </a:r>
            <a:r>
              <a:rPr lang="fr-BE" b="1" dirty="0"/>
              <a:t>effet utile</a:t>
            </a:r>
            <a:r>
              <a:rPr lang="fr-BE" dirty="0"/>
              <a:t> ou, en d'autres termes, si les marchés particuliers pourront bien être attribués à l'attributaire de l'accord-cadre. Cette vérification implique de contrôler si on peut raisonnablement considérer que l'attributaire de l'accord-cadre disposera de l'agréation requise lors de l'attribution des marchés particuliers. »</a:t>
            </a:r>
          </a:p>
          <a:p>
            <a:pPr marL="1143000" lvl="2" indent="-251459">
              <a:spcBef>
                <a:spcPts val="0"/>
              </a:spcBef>
              <a:buClr>
                <a:schemeClr val="dk1"/>
              </a:buClr>
              <a:buSzPts val="2400"/>
            </a:pPr>
            <a:r>
              <a:rPr lang="fr-FR" dirty="0">
                <a:sym typeface="Wingdings" panose="05000000000000000000" pitchFamily="2" charset="2"/>
              </a:rPr>
              <a:t>Méthodologie : </a:t>
            </a:r>
          </a:p>
          <a:p>
            <a:pPr marL="1600200" lvl="3" indent="-251459">
              <a:spcBef>
                <a:spcPts val="0"/>
              </a:spcBef>
              <a:buClr>
                <a:schemeClr val="dk1"/>
              </a:buClr>
              <a:buSzPts val="2400"/>
            </a:pPr>
            <a:r>
              <a:rPr lang="fr-FR" dirty="0">
                <a:sym typeface="Wingdings" panose="05000000000000000000" pitchFamily="2" charset="2"/>
              </a:rPr>
              <a:t>la valeur des marchés susceptibles d’être exécutés simultanément</a:t>
            </a:r>
          </a:p>
          <a:p>
            <a:pPr marL="1600200" lvl="3" indent="-251459">
              <a:spcBef>
                <a:spcPts val="0"/>
              </a:spcBef>
              <a:buClr>
                <a:schemeClr val="dk1"/>
              </a:buClr>
              <a:buSzPts val="2400"/>
            </a:pPr>
            <a:r>
              <a:rPr lang="fr-FR" dirty="0">
                <a:sym typeface="Wingdings" panose="05000000000000000000" pitchFamily="2" charset="2"/>
              </a:rPr>
              <a:t>Le CE évalue la valeur du nombre de tranchées/remblais sont de 12 chantiers exécutés simultanément, estimés à 80.000 € par chantier</a:t>
            </a:r>
          </a:p>
          <a:p>
            <a:pPr marL="1600200" lvl="3" indent="-251459">
              <a:spcBef>
                <a:spcPts val="0"/>
              </a:spcBef>
              <a:buClr>
                <a:schemeClr val="dk1"/>
              </a:buClr>
              <a:buSzPts val="2400"/>
            </a:pPr>
            <a:r>
              <a:rPr lang="fr-FR" dirty="0">
                <a:sym typeface="Wingdings" panose="05000000000000000000" pitchFamily="2" charset="2"/>
              </a:rPr>
              <a:t>Selon cette évaluation, l’agréation de SEWER-TEC, bien qu’étant insuffisante au regard de ce qui est indiqué dans le cahier des charges, suffisait bel et bien</a:t>
            </a:r>
          </a:p>
          <a:p>
            <a:pPr marL="1600200" lvl="3" indent="-251459">
              <a:spcBef>
                <a:spcPts val="0"/>
              </a:spcBef>
              <a:buClr>
                <a:schemeClr val="dk1"/>
              </a:buClr>
              <a:buSzPts val="2400"/>
            </a:pPr>
            <a:r>
              <a:rPr lang="fr-FR" dirty="0">
                <a:sym typeface="Wingdings" panose="05000000000000000000" pitchFamily="2" charset="2"/>
              </a:rPr>
              <a:t>La demande de suspension de la décision du PA est rejetée</a:t>
            </a:r>
          </a:p>
          <a:p>
            <a:pPr marL="685800" lvl="1" indent="-251459">
              <a:spcBef>
                <a:spcPts val="0"/>
              </a:spcBef>
              <a:buClr>
                <a:schemeClr val="dk1"/>
              </a:buClr>
              <a:buSzPts val="2400"/>
            </a:pPr>
            <a:r>
              <a:rPr lang="fr-FR" dirty="0">
                <a:sym typeface="Wingdings" panose="05000000000000000000" pitchFamily="2" charset="2"/>
              </a:rPr>
              <a:t>Jurisprudence confirmée (voir par ex. 232.964)</a:t>
            </a:r>
          </a:p>
          <a:p>
            <a:pPr marL="1177291" lvl="2" indent="-285750">
              <a:spcBef>
                <a:spcPts val="0"/>
              </a:spcBef>
              <a:buClr>
                <a:schemeClr val="dk1"/>
              </a:buClr>
              <a:buSzPts val="2400"/>
              <a:buFont typeface="Wingdings" panose="05000000000000000000" pitchFamily="2" charset="2"/>
              <a:buChar char="è"/>
            </a:pPr>
            <a:endParaRPr lang="fr-FR" dirty="0">
              <a:sym typeface="Wingdings" panose="05000000000000000000" pitchFamily="2" charset="2"/>
            </a:endParaRPr>
          </a:p>
          <a:p>
            <a:pPr marL="891541" lvl="2" indent="0">
              <a:spcBef>
                <a:spcPts val="0"/>
              </a:spcBef>
              <a:buClr>
                <a:schemeClr val="dk1"/>
              </a:buClr>
              <a:buSzPts val="2400"/>
              <a:buNone/>
            </a:pPr>
            <a:endParaRPr lang="fr-BE" dirty="0"/>
          </a:p>
        </p:txBody>
      </p:sp>
    </p:spTree>
    <p:extLst>
      <p:ext uri="{BB962C8B-B14F-4D97-AF65-F5344CB8AC3E}">
        <p14:creationId xmlns:p14="http://schemas.microsoft.com/office/powerpoint/2010/main" val="283133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8">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8">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8">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uiExpand="1" build="p"/>
    </p:bldLst>
  </p:timing>
</p:sld>
</file>

<file path=ppt/theme/theme1.xml><?xml version="1.0" encoding="utf-8"?>
<a:theme xmlns:a="http://schemas.openxmlformats.org/drawingml/2006/main" name="Rétrospective">
  <a:themeElements>
    <a:clrScheme name="Rétrospective">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TotalTime>
  <Words>1584</Words>
  <Application>Microsoft Office PowerPoint</Application>
  <PresentationFormat>Grand écran</PresentationFormat>
  <Paragraphs>80</Paragraphs>
  <Slides>10</Slides>
  <Notes>10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Roboto</vt:lpstr>
      <vt:lpstr>Wingdings</vt:lpstr>
      <vt:lpstr>Rétrospective</vt:lpstr>
      <vt:lpstr>L’agréation dans les accords-cadre</vt:lpstr>
      <vt:lpstr>Principe</vt:lpstr>
      <vt:lpstr>Classes</vt:lpstr>
      <vt:lpstr>Catégories</vt:lpstr>
      <vt:lpstr>Dans la législation MP proprement dit</vt:lpstr>
      <vt:lpstr>Particularités</vt:lpstr>
      <vt:lpstr>L’agréation dans les accords-cadre</vt:lpstr>
      <vt:lpstr>Jurisprudence</vt:lpstr>
      <vt:lpstr>Jurisprudence (suite)</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L’agréation dans les accords-cadre</dc:title>
  <cp:lastModifiedBy>Kervyn De Meerendre Loïc</cp:lastModifiedBy>
  <cp:revision>10</cp:revision>
  <dcterms:modified xsi:type="dcterms:W3CDTF">2025-03-12T15:06:30Z</dcterms:modified>
</cp:coreProperties>
</file>