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64" r:id="rId2"/>
    <p:sldId id="2147469160" r:id="rId3"/>
    <p:sldId id="2147469161" r:id="rId4"/>
    <p:sldId id="2147469163" r:id="rId5"/>
    <p:sldId id="2147469164" r:id="rId6"/>
    <p:sldId id="2147469165" r:id="rId7"/>
    <p:sldId id="2147469167" r:id="rId8"/>
    <p:sldId id="2147469166" r:id="rId9"/>
    <p:sldId id="2147469168" r:id="rId10"/>
    <p:sldId id="2147469162" r:id="rId11"/>
    <p:sldId id="2147469169" r:id="rId12"/>
    <p:sldId id="2147469170" r:id="rId13"/>
    <p:sldId id="263" r:id="rId1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651" autoAdjust="0"/>
    <p:restoredTop sz="94660"/>
  </p:normalViewPr>
  <p:slideViewPr>
    <p:cSldViewPr snapToGrid="0">
      <p:cViewPr varScale="1">
        <p:scale>
          <a:sx n="80" d="100"/>
          <a:sy n="80" d="100"/>
        </p:scale>
        <p:origin x="4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987354-C3B9-4B1E-AEC4-6AC6A823E561}" type="datetimeFigureOut">
              <a:rPr lang="fr-BE" smtClean="0"/>
              <a:t>04-06-25</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1A18B5-637C-4132-83E9-16CF70703B88}" type="slidenum">
              <a:rPr lang="fr-BE" smtClean="0"/>
              <a:t>‹N°›</a:t>
            </a:fld>
            <a:endParaRPr lang="fr-BE"/>
          </a:p>
        </p:txBody>
      </p:sp>
    </p:spTree>
    <p:extLst>
      <p:ext uri="{BB962C8B-B14F-4D97-AF65-F5344CB8AC3E}">
        <p14:creationId xmlns:p14="http://schemas.microsoft.com/office/powerpoint/2010/main" val="115060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4" name="Picture 2" descr="titlemaster_m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0" y="1"/>
            <a:ext cx="12192000" cy="686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Rectangle 6"/>
          <p:cNvSpPr>
            <a:spLocks noGrp="1" noChangeArrowheads="1"/>
          </p:cNvSpPr>
          <p:nvPr>
            <p:ph type="subTitle" sz="quarter" idx="1"/>
          </p:nvPr>
        </p:nvSpPr>
        <p:spPr>
          <a:xfrm>
            <a:off x="3149600" y="3429000"/>
            <a:ext cx="8534400" cy="1447800"/>
          </a:xfrm>
          <a:solidFill>
            <a:schemeClr val="bg1">
              <a:alpha val="50000"/>
            </a:schemeClr>
          </a:solidFill>
          <a:ln w="76200">
            <a:solidFill>
              <a:schemeClr val="tx1"/>
            </a:solidFill>
            <a:miter lim="800000"/>
            <a:headEnd/>
            <a:tailEnd/>
          </a:ln>
        </p:spPr>
        <p:txBody>
          <a:bodyPr anchor="ctr"/>
          <a:lstStyle>
            <a:lvl1pPr marL="0" indent="0" algn="ctr">
              <a:buFont typeface="Wingdings" pitchFamily="2" charset="2"/>
              <a:buNone/>
              <a:defRPr/>
            </a:lvl1pPr>
          </a:lstStyle>
          <a:p>
            <a:pPr lvl="0"/>
            <a:r>
              <a:rPr lang="en-US" noProof="0"/>
              <a:t>Cliquez pour modifier le style des sous-titres du masque</a:t>
            </a:r>
          </a:p>
        </p:txBody>
      </p:sp>
      <p:sp>
        <p:nvSpPr>
          <p:cNvPr id="5127" name="Rectangle 7"/>
          <p:cNvSpPr>
            <a:spLocks noGrp="1" noChangeArrowheads="1"/>
          </p:cNvSpPr>
          <p:nvPr>
            <p:ph type="ctrTitle" sz="quarter"/>
          </p:nvPr>
        </p:nvSpPr>
        <p:spPr>
          <a:xfrm>
            <a:off x="1117600" y="1371600"/>
            <a:ext cx="10160000" cy="2057400"/>
          </a:xfrm>
          <a:solidFill>
            <a:schemeClr val="bg1">
              <a:alpha val="50000"/>
            </a:schemeClr>
          </a:solidFill>
          <a:ln w="76200">
            <a:solidFill>
              <a:schemeClr val="tx1"/>
            </a:solidFill>
            <a:miter lim="800000"/>
            <a:headEnd/>
            <a:tailEnd/>
          </a:ln>
        </p:spPr>
        <p:txBody>
          <a:bodyPr/>
          <a:lstStyle>
            <a:lvl1pPr algn="ctr">
              <a:defRPr sz="5400">
                <a:solidFill>
                  <a:schemeClr val="tx1"/>
                </a:solidFill>
              </a:defRPr>
            </a:lvl1pPr>
          </a:lstStyle>
          <a:p>
            <a:pPr lvl="0"/>
            <a:r>
              <a:rPr lang="en-US" noProof="0"/>
              <a:t>Cliquez pour modifier le style du titre</a:t>
            </a:r>
          </a:p>
        </p:txBody>
      </p:sp>
      <p:sp>
        <p:nvSpPr>
          <p:cNvPr id="5" name="Rectangle 3"/>
          <p:cNvSpPr>
            <a:spLocks noGrp="1" noChangeArrowheads="1"/>
          </p:cNvSpPr>
          <p:nvPr>
            <p:ph type="dt" sz="half" idx="10"/>
          </p:nvPr>
        </p:nvSpPr>
        <p:spPr>
          <a:xfrm>
            <a:off x="406400" y="6248400"/>
            <a:ext cx="2540000" cy="457200"/>
          </a:xfrm>
        </p:spPr>
        <p:txBody>
          <a:bodyPr/>
          <a:lstStyle>
            <a:lvl1pPr>
              <a:defRPr/>
            </a:lvl1pPr>
          </a:lstStyle>
          <a:p>
            <a:pPr>
              <a:defRPr/>
            </a:pPr>
            <a:endParaRPr lang="en-US"/>
          </a:p>
        </p:txBody>
      </p:sp>
      <p:sp>
        <p:nvSpPr>
          <p:cNvPr id="6" name="Rectangle 4"/>
          <p:cNvSpPr>
            <a:spLocks noGrp="1" noChangeArrowheads="1"/>
          </p:cNvSpPr>
          <p:nvPr>
            <p:ph type="ftr" sz="quarter" idx="11"/>
          </p:nvPr>
        </p:nvSpPr>
        <p:spPr/>
        <p:txBody>
          <a:bodyPr/>
          <a:lstStyle>
            <a:lvl1pPr>
              <a:defRPr/>
            </a:lvl1pPr>
          </a:lstStyle>
          <a:p>
            <a:pPr>
              <a:defRPr/>
            </a:pPr>
            <a:endParaRPr lang="en-US"/>
          </a:p>
        </p:txBody>
      </p:sp>
      <p:sp>
        <p:nvSpPr>
          <p:cNvPr id="7" name="Rectangle 5"/>
          <p:cNvSpPr>
            <a:spLocks noGrp="1" noChangeArrowheads="1"/>
          </p:cNvSpPr>
          <p:nvPr>
            <p:ph type="sldNum" sz="quarter" idx="12"/>
          </p:nvPr>
        </p:nvSpPr>
        <p:spPr>
          <a:xfrm>
            <a:off x="9347200" y="6248400"/>
            <a:ext cx="2540000" cy="457200"/>
          </a:xfrm>
        </p:spPr>
        <p:txBody>
          <a:bodyPr/>
          <a:lstStyle>
            <a:lvl1pPr>
              <a:defRPr/>
            </a:lvl1pPr>
          </a:lstStyle>
          <a:p>
            <a:pPr>
              <a:defRPr/>
            </a:pPr>
            <a:fld id="{001AD749-3150-4249-84A0-F0BF4E6E7E79}" type="slidenum">
              <a:rPr lang="en-US" altLang="fr-FR"/>
              <a:pPr>
                <a:defRPr/>
              </a:pPr>
              <a:t>‹N°›</a:t>
            </a:fld>
            <a:endParaRPr lang="en-US" altLang="fr-FR"/>
          </a:p>
        </p:txBody>
      </p:sp>
    </p:spTree>
    <p:extLst>
      <p:ext uri="{BB962C8B-B14F-4D97-AF65-F5344CB8AC3E}">
        <p14:creationId xmlns:p14="http://schemas.microsoft.com/office/powerpoint/2010/main" val="1989701180"/>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D2FC3902-D5A8-400A-8D85-7F312A9E4F85}" type="slidenum">
              <a:rPr lang="en-US" altLang="fr-FR"/>
              <a:pPr>
                <a:defRPr/>
              </a:pPr>
              <a:t>‹N°›</a:t>
            </a:fld>
            <a:endParaRPr lang="en-US" altLang="fr-FR"/>
          </a:p>
        </p:txBody>
      </p:sp>
    </p:spTree>
    <p:extLst>
      <p:ext uri="{BB962C8B-B14F-4D97-AF65-F5344CB8AC3E}">
        <p14:creationId xmlns:p14="http://schemas.microsoft.com/office/powerpoint/2010/main" val="410230802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652000" y="228600"/>
            <a:ext cx="2133600" cy="5867400"/>
          </a:xfrm>
        </p:spPr>
        <p:txBody>
          <a:bodyPr vert="eaVert"/>
          <a:lstStyle/>
          <a:p>
            <a:r>
              <a:rPr lang="fr-FR"/>
              <a:t>Modifiez le style du titre</a:t>
            </a:r>
            <a:endParaRPr lang="fr-BE"/>
          </a:p>
        </p:txBody>
      </p:sp>
      <p:sp>
        <p:nvSpPr>
          <p:cNvPr id="3" name="Espace réservé du texte vertical 2"/>
          <p:cNvSpPr>
            <a:spLocks noGrp="1"/>
          </p:cNvSpPr>
          <p:nvPr>
            <p:ph type="body" orient="vert" idx="1"/>
          </p:nvPr>
        </p:nvSpPr>
        <p:spPr>
          <a:xfrm>
            <a:off x="3251200" y="228600"/>
            <a:ext cx="6197600" cy="586740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EF3F4494-FDA4-48C5-98DD-816F46EA901E}" type="slidenum">
              <a:rPr lang="en-US" altLang="fr-FR"/>
              <a:pPr>
                <a:defRPr/>
              </a:pPr>
              <a:t>‹N°›</a:t>
            </a:fld>
            <a:endParaRPr lang="en-US" altLang="fr-FR"/>
          </a:p>
        </p:txBody>
      </p:sp>
    </p:spTree>
    <p:extLst>
      <p:ext uri="{BB962C8B-B14F-4D97-AF65-F5344CB8AC3E}">
        <p14:creationId xmlns:p14="http://schemas.microsoft.com/office/powerpoint/2010/main" val="1597882307"/>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3251200" y="228600"/>
            <a:ext cx="8534400" cy="1219200"/>
          </a:xfrm>
        </p:spPr>
        <p:txBody>
          <a:bodyPr/>
          <a:lstStyle/>
          <a:p>
            <a:r>
              <a:rPr lang="fr-FR"/>
              <a:t>Modifiez le style du titre</a:t>
            </a:r>
            <a:endParaRPr lang="fr-BE"/>
          </a:p>
        </p:txBody>
      </p:sp>
      <p:sp>
        <p:nvSpPr>
          <p:cNvPr id="3" name="Espace réservé du tableau 2"/>
          <p:cNvSpPr>
            <a:spLocks noGrp="1"/>
          </p:cNvSpPr>
          <p:nvPr>
            <p:ph type="tbl" idx="1"/>
          </p:nvPr>
        </p:nvSpPr>
        <p:spPr>
          <a:xfrm>
            <a:off x="3251200" y="1600200"/>
            <a:ext cx="8534400" cy="4495800"/>
          </a:xfrm>
        </p:spPr>
        <p:txBody>
          <a:bodyPr/>
          <a:lstStyle/>
          <a:p>
            <a:pPr lvl="0"/>
            <a:endParaRPr lang="fr-BE" noProof="0"/>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632F0661-E85B-4C36-9B96-FCC9A0CF3139}" type="slidenum">
              <a:rPr lang="en-US" altLang="fr-FR"/>
              <a:pPr>
                <a:defRPr/>
              </a:pPr>
              <a:t>‹N°›</a:t>
            </a:fld>
            <a:endParaRPr lang="en-US" altLang="fr-FR"/>
          </a:p>
        </p:txBody>
      </p:sp>
    </p:spTree>
    <p:extLst>
      <p:ext uri="{BB962C8B-B14F-4D97-AF65-F5344CB8AC3E}">
        <p14:creationId xmlns:p14="http://schemas.microsoft.com/office/powerpoint/2010/main" val="135661913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BE"/>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19C838FA-F262-4310-9047-19C23BD6C02F}" type="slidenum">
              <a:rPr lang="en-US" altLang="fr-FR"/>
              <a:pPr>
                <a:defRPr/>
              </a:pPr>
              <a:t>‹N°›</a:t>
            </a:fld>
            <a:endParaRPr lang="en-US" altLang="fr-FR"/>
          </a:p>
        </p:txBody>
      </p:sp>
    </p:spTree>
    <p:extLst>
      <p:ext uri="{BB962C8B-B14F-4D97-AF65-F5344CB8AC3E}">
        <p14:creationId xmlns:p14="http://schemas.microsoft.com/office/powerpoint/2010/main" val="368872974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Modifiez le style du titre</a:t>
            </a:r>
            <a:endParaRPr lang="fr-BE"/>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Modifiez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FE8C129A-7DA0-404B-BECF-8D56F3651EC1}" type="slidenum">
              <a:rPr lang="en-US" altLang="fr-FR"/>
              <a:pPr>
                <a:defRPr/>
              </a:pPr>
              <a:t>‹N°›</a:t>
            </a:fld>
            <a:endParaRPr lang="en-US" altLang="fr-FR"/>
          </a:p>
        </p:txBody>
      </p:sp>
    </p:spTree>
    <p:extLst>
      <p:ext uri="{BB962C8B-B14F-4D97-AF65-F5344CB8AC3E}">
        <p14:creationId xmlns:p14="http://schemas.microsoft.com/office/powerpoint/2010/main" val="172567560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BE"/>
          </a:p>
        </p:txBody>
      </p:sp>
      <p:sp>
        <p:nvSpPr>
          <p:cNvPr id="3" name="Espace réservé du contenu 2"/>
          <p:cNvSpPr>
            <a:spLocks noGrp="1"/>
          </p:cNvSpPr>
          <p:nvPr>
            <p:ph sz="half" idx="1"/>
          </p:nvPr>
        </p:nvSpPr>
        <p:spPr>
          <a:xfrm>
            <a:off x="3251200" y="1600200"/>
            <a:ext cx="4165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p:cNvSpPr>
            <a:spLocks noGrp="1"/>
          </p:cNvSpPr>
          <p:nvPr>
            <p:ph sz="half" idx="2"/>
          </p:nvPr>
        </p:nvSpPr>
        <p:spPr>
          <a:xfrm>
            <a:off x="7620000" y="1600200"/>
            <a:ext cx="4165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1DE845FA-08ED-451C-A6D4-0D7E7C8C7EAD}" type="slidenum">
              <a:rPr lang="en-US" altLang="fr-FR"/>
              <a:pPr>
                <a:defRPr/>
              </a:pPr>
              <a:t>‹N°›</a:t>
            </a:fld>
            <a:endParaRPr lang="en-US" altLang="fr-FR"/>
          </a:p>
        </p:txBody>
      </p:sp>
    </p:spTree>
    <p:extLst>
      <p:ext uri="{BB962C8B-B14F-4D97-AF65-F5344CB8AC3E}">
        <p14:creationId xmlns:p14="http://schemas.microsoft.com/office/powerpoint/2010/main" val="195253390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lstStyle>
            <a:lvl1pPr>
              <a:defRPr/>
            </a:lvl1pPr>
          </a:lstStyle>
          <a:p>
            <a:r>
              <a:rPr lang="fr-FR"/>
              <a:t>Modifiez le style du titre</a:t>
            </a:r>
            <a:endParaRPr lang="fr-BE"/>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Rectangle 7"/>
          <p:cNvSpPr>
            <a:spLocks noGrp="1" noChangeArrowheads="1"/>
          </p:cNvSpPr>
          <p:nvPr>
            <p:ph type="dt" sz="half" idx="10"/>
          </p:nvPr>
        </p:nvSpPr>
        <p:spPr>
          <a:ln/>
        </p:spPr>
        <p:txBody>
          <a:bodyPr/>
          <a:lstStyle>
            <a:lvl1pPr>
              <a:defRPr/>
            </a:lvl1pPr>
          </a:lstStyle>
          <a:p>
            <a:pPr>
              <a:defRPr/>
            </a:pPr>
            <a:endParaRPr lang="en-US"/>
          </a:p>
        </p:txBody>
      </p:sp>
      <p:sp>
        <p:nvSpPr>
          <p:cNvPr id="8" name="Rectangle 8"/>
          <p:cNvSpPr>
            <a:spLocks noGrp="1" noChangeArrowheads="1"/>
          </p:cNvSpPr>
          <p:nvPr>
            <p:ph type="ftr" sz="quarter" idx="11"/>
          </p:nvPr>
        </p:nvSpPr>
        <p:spPr>
          <a:ln/>
        </p:spPr>
        <p:txBody>
          <a:bodyPr/>
          <a:lstStyle>
            <a:lvl1pPr>
              <a:defRPr/>
            </a:lvl1pPr>
          </a:lstStyle>
          <a:p>
            <a:pPr>
              <a:defRPr/>
            </a:pPr>
            <a:endParaRPr lang="en-US"/>
          </a:p>
        </p:txBody>
      </p:sp>
      <p:sp>
        <p:nvSpPr>
          <p:cNvPr id="9" name="Rectangle 9"/>
          <p:cNvSpPr>
            <a:spLocks noGrp="1" noChangeArrowheads="1"/>
          </p:cNvSpPr>
          <p:nvPr>
            <p:ph type="sldNum" sz="quarter" idx="12"/>
          </p:nvPr>
        </p:nvSpPr>
        <p:spPr>
          <a:ln/>
        </p:spPr>
        <p:txBody>
          <a:bodyPr/>
          <a:lstStyle>
            <a:lvl1pPr>
              <a:defRPr/>
            </a:lvl1pPr>
          </a:lstStyle>
          <a:p>
            <a:pPr>
              <a:defRPr/>
            </a:pPr>
            <a:fld id="{F341C50B-B9AA-490E-A777-6BC619FE0D2E}" type="slidenum">
              <a:rPr lang="en-US" altLang="fr-FR"/>
              <a:pPr>
                <a:defRPr/>
              </a:pPr>
              <a:t>‹N°›</a:t>
            </a:fld>
            <a:endParaRPr lang="en-US" altLang="fr-FR"/>
          </a:p>
        </p:txBody>
      </p:sp>
    </p:spTree>
    <p:extLst>
      <p:ext uri="{BB962C8B-B14F-4D97-AF65-F5344CB8AC3E}">
        <p14:creationId xmlns:p14="http://schemas.microsoft.com/office/powerpoint/2010/main" val="22011871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BE"/>
          </a:p>
        </p:txBody>
      </p:sp>
      <p:sp>
        <p:nvSpPr>
          <p:cNvPr id="3" name="Rectangle 7"/>
          <p:cNvSpPr>
            <a:spLocks noGrp="1" noChangeArrowheads="1"/>
          </p:cNvSpPr>
          <p:nvPr>
            <p:ph type="dt" sz="half" idx="10"/>
          </p:nvPr>
        </p:nvSpPr>
        <p:spPr>
          <a:ln/>
        </p:spPr>
        <p:txBody>
          <a:bodyPr/>
          <a:lstStyle>
            <a:lvl1pPr>
              <a:defRPr/>
            </a:lvl1pPr>
          </a:lstStyle>
          <a:p>
            <a:pPr>
              <a:defRPr/>
            </a:pPr>
            <a:endParaRPr lang="en-US"/>
          </a:p>
        </p:txBody>
      </p:sp>
      <p:sp>
        <p:nvSpPr>
          <p:cNvPr id="4" name="Rectangle 8"/>
          <p:cNvSpPr>
            <a:spLocks noGrp="1" noChangeArrowheads="1"/>
          </p:cNvSpPr>
          <p:nvPr>
            <p:ph type="ftr" sz="quarter" idx="11"/>
          </p:nvPr>
        </p:nvSpPr>
        <p:spPr>
          <a:ln/>
        </p:spPr>
        <p:txBody>
          <a:bodyPr/>
          <a:lstStyle>
            <a:lvl1pPr>
              <a:defRPr/>
            </a:lvl1pPr>
          </a:lstStyle>
          <a:p>
            <a:pPr>
              <a:defRPr/>
            </a:pPr>
            <a:endParaRPr lang="en-US"/>
          </a:p>
        </p:txBody>
      </p:sp>
      <p:sp>
        <p:nvSpPr>
          <p:cNvPr id="5" name="Rectangle 9"/>
          <p:cNvSpPr>
            <a:spLocks noGrp="1" noChangeArrowheads="1"/>
          </p:cNvSpPr>
          <p:nvPr>
            <p:ph type="sldNum" sz="quarter" idx="12"/>
          </p:nvPr>
        </p:nvSpPr>
        <p:spPr>
          <a:ln/>
        </p:spPr>
        <p:txBody>
          <a:bodyPr/>
          <a:lstStyle>
            <a:lvl1pPr>
              <a:defRPr/>
            </a:lvl1pPr>
          </a:lstStyle>
          <a:p>
            <a:pPr>
              <a:defRPr/>
            </a:pPr>
            <a:fld id="{1F0F6766-BED8-481C-AABA-FBC89B1CCE7E}" type="slidenum">
              <a:rPr lang="en-US" altLang="fr-FR"/>
              <a:pPr>
                <a:defRPr/>
              </a:pPr>
              <a:t>‹N°›</a:t>
            </a:fld>
            <a:endParaRPr lang="en-US" altLang="fr-FR"/>
          </a:p>
        </p:txBody>
      </p:sp>
    </p:spTree>
    <p:extLst>
      <p:ext uri="{BB962C8B-B14F-4D97-AF65-F5344CB8AC3E}">
        <p14:creationId xmlns:p14="http://schemas.microsoft.com/office/powerpoint/2010/main" val="165928626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endParaRPr lang="en-US"/>
          </a:p>
        </p:txBody>
      </p:sp>
      <p:sp>
        <p:nvSpPr>
          <p:cNvPr id="3" name="Rectangle 8"/>
          <p:cNvSpPr>
            <a:spLocks noGrp="1" noChangeArrowheads="1"/>
          </p:cNvSpPr>
          <p:nvPr>
            <p:ph type="ftr" sz="quarter" idx="11"/>
          </p:nvPr>
        </p:nvSpPr>
        <p:spPr>
          <a:ln/>
        </p:spPr>
        <p:txBody>
          <a:bodyPr/>
          <a:lstStyle>
            <a:lvl1pPr>
              <a:defRPr/>
            </a:lvl1pPr>
          </a:lstStyle>
          <a:p>
            <a:pPr>
              <a:defRPr/>
            </a:pPr>
            <a:endParaRPr lang="en-US"/>
          </a:p>
        </p:txBody>
      </p:sp>
      <p:sp>
        <p:nvSpPr>
          <p:cNvPr id="4" name="Rectangle 9"/>
          <p:cNvSpPr>
            <a:spLocks noGrp="1" noChangeArrowheads="1"/>
          </p:cNvSpPr>
          <p:nvPr>
            <p:ph type="sldNum" sz="quarter" idx="12"/>
          </p:nvPr>
        </p:nvSpPr>
        <p:spPr>
          <a:ln/>
        </p:spPr>
        <p:txBody>
          <a:bodyPr/>
          <a:lstStyle>
            <a:lvl1pPr>
              <a:defRPr/>
            </a:lvl1pPr>
          </a:lstStyle>
          <a:p>
            <a:pPr>
              <a:defRPr/>
            </a:pPr>
            <a:fld id="{637C98BB-C209-4B0A-9D1C-E29A142441BF}" type="slidenum">
              <a:rPr lang="en-US" altLang="fr-FR"/>
              <a:pPr>
                <a:defRPr/>
              </a:pPr>
              <a:t>‹N°›</a:t>
            </a:fld>
            <a:endParaRPr lang="en-US" altLang="fr-FR"/>
          </a:p>
        </p:txBody>
      </p:sp>
    </p:spTree>
    <p:extLst>
      <p:ext uri="{BB962C8B-B14F-4D97-AF65-F5344CB8AC3E}">
        <p14:creationId xmlns:p14="http://schemas.microsoft.com/office/powerpoint/2010/main" val="414919240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Modifiez le style du titre</a:t>
            </a:r>
            <a:endParaRPr lang="fr-BE"/>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598E2BA6-BA77-407E-A283-807CB9BF3560}" type="slidenum">
              <a:rPr lang="en-US" altLang="fr-FR"/>
              <a:pPr>
                <a:defRPr/>
              </a:pPr>
              <a:t>‹N°›</a:t>
            </a:fld>
            <a:endParaRPr lang="en-US" altLang="fr-FR"/>
          </a:p>
        </p:txBody>
      </p:sp>
    </p:spTree>
    <p:extLst>
      <p:ext uri="{BB962C8B-B14F-4D97-AF65-F5344CB8AC3E}">
        <p14:creationId xmlns:p14="http://schemas.microsoft.com/office/powerpoint/2010/main" val="399871765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Modifiez le style du titre</a:t>
            </a:r>
            <a:endParaRPr lang="fr-BE"/>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BE" noProof="0"/>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7713495B-59DE-435A-A1D2-162D8F5BED8D}" type="slidenum">
              <a:rPr lang="en-US" altLang="fr-FR"/>
              <a:pPr>
                <a:defRPr/>
              </a:pPr>
              <a:t>‹N°›</a:t>
            </a:fld>
            <a:endParaRPr lang="en-US" altLang="fr-FR"/>
          </a:p>
        </p:txBody>
      </p:sp>
    </p:spTree>
    <p:extLst>
      <p:ext uri="{BB962C8B-B14F-4D97-AF65-F5344CB8AC3E}">
        <p14:creationId xmlns:p14="http://schemas.microsoft.com/office/powerpoint/2010/main" val="401782979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3556000" cy="6858000"/>
            <a:chOff x="0" y="0"/>
            <a:chExt cx="1680" cy="4320"/>
          </a:xfrm>
        </p:grpSpPr>
        <p:sp>
          <p:nvSpPr>
            <p:cNvPr id="4099" name="Rectangle 3"/>
            <p:cNvSpPr>
              <a:spLocks noChangeArrowheads="1"/>
            </p:cNvSpPr>
            <p:nvPr/>
          </p:nvSpPr>
          <p:spPr bwMode="hidden">
            <a:xfrm>
              <a:off x="1248" y="0"/>
              <a:ext cx="432" cy="4320"/>
            </a:xfrm>
            <a:prstGeom prst="rect">
              <a:avLst/>
            </a:prstGeom>
            <a:gradFill rotWithShape="0">
              <a:gsLst>
                <a:gs pos="0">
                  <a:schemeClr val="bg1">
                    <a:gamma/>
                    <a:shade val="45490"/>
                    <a:invGamma/>
                  </a:schemeClr>
                </a:gs>
                <a:gs pos="100000">
                  <a:schemeClr val="bg1"/>
                </a:gs>
              </a:gsLst>
              <a:lin ang="0" scaled="1"/>
            </a:gradFill>
            <a:ln>
              <a:noFill/>
            </a:ln>
            <a:effectLst/>
          </p:spPr>
          <p:txBody>
            <a:bodyPr wrap="none" anchor="ctr"/>
            <a:lstStyle/>
            <a:p>
              <a:pPr algn="ctr" eaLnBrk="1" hangingPunct="1">
                <a:defRPr/>
              </a:pPr>
              <a:endParaRPr lang="fr-FR" sz="1800">
                <a:latin typeface="Arial" charset="0"/>
              </a:endParaRPr>
            </a:p>
          </p:txBody>
        </p:sp>
        <p:pic>
          <p:nvPicPr>
            <p:cNvPr id="1033" name="Picture 4" descr="slidemaster_med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ltGray">
            <a:xfrm>
              <a:off x="0" y="0"/>
              <a:ext cx="1348"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01" name="Rectangle 5"/>
          <p:cNvSpPr>
            <a:spLocks noGrp="1" noChangeArrowheads="1"/>
          </p:cNvSpPr>
          <p:nvPr>
            <p:ph type="title"/>
          </p:nvPr>
        </p:nvSpPr>
        <p:spPr bwMode="auto">
          <a:xfrm>
            <a:off x="3251200" y="228600"/>
            <a:ext cx="8534400" cy="1219200"/>
          </a:xfrm>
          <a:prstGeom prst="rect">
            <a:avLst/>
          </a:prstGeom>
          <a:noFill/>
          <a:ln>
            <a:noFill/>
          </a:ln>
          <a:effectLst/>
        </p:spPr>
        <p:txBody>
          <a:bodyPr vert="horz" wrap="square" lIns="91440" tIns="45720" rIns="91440" bIns="45720" numCol="1" anchor="ctr" anchorCtr="0" compatLnSpc="1">
            <a:prstTxWarp prst="textNoShape">
              <a:avLst/>
            </a:prstTxWarp>
          </a:bodyPr>
          <a:lstStyle/>
          <a:p>
            <a:pPr lvl="0"/>
            <a:r>
              <a:rPr lang="en-US"/>
              <a:t>Cliquez pour modifier le style du titre</a:t>
            </a:r>
          </a:p>
        </p:txBody>
      </p:sp>
      <p:sp>
        <p:nvSpPr>
          <p:cNvPr id="4102" name="Rectangle 6"/>
          <p:cNvSpPr>
            <a:spLocks noGrp="1" noChangeArrowheads="1"/>
          </p:cNvSpPr>
          <p:nvPr>
            <p:ph type="body" idx="1"/>
          </p:nvPr>
        </p:nvSpPr>
        <p:spPr bwMode="auto">
          <a:xfrm>
            <a:off x="3251200" y="1600200"/>
            <a:ext cx="8534400" cy="4495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p>
        </p:txBody>
      </p:sp>
      <p:sp>
        <p:nvSpPr>
          <p:cNvPr id="4103" name="Rectangle 7"/>
          <p:cNvSpPr>
            <a:spLocks noGrp="1" noChangeArrowheads="1"/>
          </p:cNvSpPr>
          <p:nvPr>
            <p:ph type="dt" sz="half" idx="2"/>
          </p:nvPr>
        </p:nvSpPr>
        <p:spPr bwMode="auto">
          <a:xfrm>
            <a:off x="203201" y="6248400"/>
            <a:ext cx="2535767"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C0C0C0"/>
                  </a:outerShdw>
                </a:effectLst>
                <a:latin typeface="Arial" charset="0"/>
              </a:defRPr>
            </a:lvl1pPr>
          </a:lstStyle>
          <a:p>
            <a:pPr>
              <a:defRPr/>
            </a:pPr>
            <a:endParaRPr lang="en-US"/>
          </a:p>
        </p:txBody>
      </p:sp>
      <p:sp>
        <p:nvSpPr>
          <p:cNvPr id="4104" name="Rectangle 8"/>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C0C0C0"/>
                  </a:outerShdw>
                </a:effectLst>
                <a:latin typeface="Arial" charset="0"/>
              </a:defRPr>
            </a:lvl1pPr>
          </a:lstStyle>
          <a:p>
            <a:pPr>
              <a:defRPr/>
            </a:pPr>
            <a:endParaRPr lang="en-US"/>
          </a:p>
        </p:txBody>
      </p:sp>
      <p:sp>
        <p:nvSpPr>
          <p:cNvPr id="4105" name="Rectangle 9"/>
          <p:cNvSpPr>
            <a:spLocks noGrp="1" noChangeArrowheads="1"/>
          </p:cNvSpPr>
          <p:nvPr>
            <p:ph type="sldNum" sz="quarter" idx="4"/>
          </p:nvPr>
        </p:nvSpPr>
        <p:spPr bwMode="auto">
          <a:xfrm>
            <a:off x="9245600" y="6248400"/>
            <a:ext cx="2540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C0C0C0"/>
                  </a:outerShdw>
                </a:effectLst>
              </a:defRPr>
            </a:lvl1pPr>
          </a:lstStyle>
          <a:p>
            <a:pPr>
              <a:defRPr/>
            </a:pPr>
            <a:fld id="{8D1C73EE-332D-44D3-BFB4-ABB9A7114932}" type="slidenum">
              <a:rPr lang="en-US" altLang="fr-FR"/>
              <a:pPr>
                <a:defRPr/>
              </a:pPr>
              <a:t>‹N°›</a:t>
            </a:fld>
            <a:endParaRPr lang="en-US" altLang="fr-FR"/>
          </a:p>
        </p:txBody>
      </p:sp>
    </p:spTree>
    <p:extLst>
      <p:ext uri="{BB962C8B-B14F-4D97-AF65-F5344CB8AC3E}">
        <p14:creationId xmlns:p14="http://schemas.microsoft.com/office/powerpoint/2010/main" val="24875132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hf hdr="0" ftr="0" dt="0"/>
  <p:txStyles>
    <p:titleStyle>
      <a:lvl1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charset="0"/>
        </a:defRPr>
      </a:lvl2pPr>
      <a:lvl3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charset="0"/>
        </a:defRPr>
      </a:lvl3pPr>
      <a:lvl4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charset="0"/>
        </a:defRPr>
      </a:lvl4pPr>
      <a:lvl5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charset="0"/>
        </a:defRPr>
      </a:lvl5pPr>
      <a:lvl6pPr marL="4572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6pPr>
      <a:lvl7pPr marL="9144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7pPr>
      <a:lvl8pPr marL="13716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8pPr>
      <a:lvl9pPr marL="18288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70000"/>
        <a:buFont typeface="Wingdings" panose="05000000000000000000" pitchFamily="2" charset="2"/>
        <a:buChar char="l"/>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anose="05000000000000000000" pitchFamily="2" charset="2"/>
        <a:buChar char="n"/>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folHlink"/>
        </a:buClr>
        <a:buSzPct val="70000"/>
        <a:buFont typeface="Wingdings" panose="05000000000000000000" pitchFamily="2" charset="2"/>
        <a:buChar char="l"/>
        <a:defRPr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10161036" y="5042472"/>
            <a:ext cx="1386529" cy="1341141"/>
          </a:xfrm>
          <a:prstGeom prst="rect">
            <a:avLst/>
          </a:prstGeom>
        </p:spPr>
      </p:pic>
      <p:sp>
        <p:nvSpPr>
          <p:cNvPr id="2" name="Titre 1"/>
          <p:cNvSpPr>
            <a:spLocks noGrp="1"/>
          </p:cNvSpPr>
          <p:nvPr>
            <p:ph type="title"/>
          </p:nvPr>
        </p:nvSpPr>
        <p:spPr>
          <a:xfrm>
            <a:off x="3251200" y="0"/>
            <a:ext cx="8534400" cy="474387"/>
          </a:xfrm>
        </p:spPr>
        <p:txBody>
          <a:bodyPr/>
          <a:lstStyle/>
          <a:p>
            <a:r>
              <a:rPr lang="fr-FR" dirty="0">
                <a:effectLst/>
              </a:rPr>
              <a:t>Programme de la matinée</a:t>
            </a:r>
            <a:endParaRPr lang="fr-BE" dirty="0">
              <a:effectLst/>
            </a:endParaRPr>
          </a:p>
        </p:txBody>
      </p:sp>
      <p:sp>
        <p:nvSpPr>
          <p:cNvPr id="3" name="Espace réservé du contenu 2"/>
          <p:cNvSpPr>
            <a:spLocks noGrp="1"/>
          </p:cNvSpPr>
          <p:nvPr>
            <p:ph idx="1"/>
          </p:nvPr>
        </p:nvSpPr>
        <p:spPr>
          <a:xfrm>
            <a:off x="3013166" y="474388"/>
            <a:ext cx="8772434" cy="4470838"/>
          </a:xfrm>
        </p:spPr>
        <p:txBody>
          <a:bodyPr/>
          <a:lstStyle/>
          <a:p>
            <a:pPr>
              <a:lnSpc>
                <a:spcPct val="107000"/>
              </a:lnSpc>
              <a:spcAft>
                <a:spcPts val="800"/>
              </a:spcAft>
              <a:buFont typeface="Wingdings" panose="05000000000000000000" pitchFamily="2" charset="2"/>
              <a:buChar char=""/>
              <a:tabLst>
                <a:tab pos="457200" algn="l"/>
              </a:tabLst>
            </a:pPr>
            <a:r>
              <a:rPr lang="fr-BE" sz="2800" b="1" dirty="0">
                <a:effectLst/>
                <a:ea typeface="Calibri" panose="020F0502020204030204" pitchFamily="34" charset="0"/>
                <a:cs typeface="Times New Roman" panose="02020603050405020304" pitchFamily="18" charset="0"/>
              </a:rPr>
              <a:t>Loi organique, règlement comptable, et Législation marchés publics, les achats au carrefour des textes</a:t>
            </a:r>
            <a:r>
              <a:rPr lang="fr-FR" sz="2800" b="1" dirty="0">
                <a:effectLst/>
                <a:ea typeface="Calibri" panose="020F0502020204030204" pitchFamily="34" charset="0"/>
                <a:cs typeface="Times New Roman" panose="02020603050405020304" pitchFamily="18" charset="0"/>
              </a:rPr>
              <a:t> </a:t>
            </a:r>
            <a:r>
              <a:rPr lang="fr-FR" sz="2800" dirty="0">
                <a:effectLst/>
                <a:ea typeface="Calibri" panose="020F0502020204030204" pitchFamily="34" charset="0"/>
                <a:cs typeface="Times New Roman" panose="02020603050405020304" pitchFamily="18" charset="0"/>
              </a:rPr>
              <a:t>– Sophie </a:t>
            </a:r>
            <a:r>
              <a:rPr lang="fr-FR" sz="2800" dirty="0" err="1">
                <a:effectLst/>
                <a:ea typeface="Calibri" panose="020F0502020204030204" pitchFamily="34" charset="0"/>
                <a:cs typeface="Times New Roman" panose="02020603050405020304" pitchFamily="18" charset="0"/>
              </a:rPr>
              <a:t>Czerwonogora</a:t>
            </a:r>
            <a:r>
              <a:rPr lang="fr-FR" sz="2800" dirty="0">
                <a:effectLst/>
                <a:ea typeface="Calibri" panose="020F0502020204030204" pitchFamily="34" charset="0"/>
                <a:cs typeface="Times New Roman" panose="02020603050405020304" pitchFamily="18" charset="0"/>
              </a:rPr>
              <a:t>, directrice financière du CPAS de </a:t>
            </a:r>
            <a:r>
              <a:rPr lang="fr-FR" sz="2800" dirty="0" err="1">
                <a:effectLst/>
                <a:ea typeface="Calibri" panose="020F0502020204030204" pitchFamily="34" charset="0"/>
                <a:cs typeface="Times New Roman" panose="02020603050405020304" pitchFamily="18" charset="0"/>
              </a:rPr>
              <a:t>Berchem-Saint-Agathe</a:t>
            </a:r>
            <a:endParaRPr lang="fr-FR" sz="2800" dirty="0">
              <a:effectLst/>
              <a:ea typeface="Calibri" panose="020F0502020204030204" pitchFamily="34" charset="0"/>
              <a:cs typeface="Times New Roman" panose="02020603050405020304" pitchFamily="18" charset="0"/>
            </a:endParaRPr>
          </a:p>
          <a:p>
            <a:pPr>
              <a:lnSpc>
                <a:spcPct val="107000"/>
              </a:lnSpc>
              <a:spcAft>
                <a:spcPts val="800"/>
              </a:spcAft>
              <a:buFont typeface="Wingdings" panose="05000000000000000000" pitchFamily="2" charset="2"/>
              <a:buChar char=""/>
              <a:tabLst>
                <a:tab pos="457200" algn="l"/>
              </a:tabLst>
            </a:pPr>
            <a:r>
              <a:rPr lang="fr-BE" sz="2800" b="1" dirty="0">
                <a:effectLst/>
                <a:ea typeface="Calibri" panose="020F0502020204030204" pitchFamily="34" charset="0"/>
                <a:cs typeface="Times New Roman" panose="02020603050405020304" pitchFamily="18" charset="0"/>
              </a:rPr>
              <a:t>Demandes de simplifications législatives  </a:t>
            </a:r>
            <a:r>
              <a:rPr lang="fr-BE" sz="1800" b="1" dirty="0">
                <a:effectLst/>
                <a:latin typeface="Calibri" panose="020F0502020204030204" pitchFamily="34" charset="0"/>
                <a:ea typeface="Calibri" panose="020F0502020204030204" pitchFamily="34" charset="0"/>
                <a:cs typeface="Times New Roman" panose="02020603050405020304" pitchFamily="18" charset="0"/>
              </a:rPr>
              <a:t>- </a:t>
            </a:r>
            <a:r>
              <a:rPr lang="fr-BE" sz="2800" dirty="0">
                <a:effectLst/>
                <a:ea typeface="Calibri" panose="020F0502020204030204" pitchFamily="34" charset="0"/>
                <a:cs typeface="Times New Roman" panose="02020603050405020304" pitchFamily="18" charset="0"/>
              </a:rPr>
              <a:t>courrier des 3 associations des villes et communes au Premier Ministre</a:t>
            </a:r>
          </a:p>
          <a:p>
            <a:pPr marL="342900" lvl="0" indent="-342900">
              <a:lnSpc>
                <a:spcPct val="107000"/>
              </a:lnSpc>
              <a:spcAft>
                <a:spcPts val="800"/>
              </a:spcAft>
              <a:buFont typeface="Wingdings" panose="05000000000000000000" pitchFamily="2" charset="2"/>
              <a:buChar char=""/>
              <a:tabLst>
                <a:tab pos="457200" algn="l"/>
              </a:tabLst>
            </a:pPr>
            <a:r>
              <a:rPr lang="fr-BE" sz="2800" b="1" dirty="0">
                <a:effectLst/>
                <a:ea typeface="Calibri" panose="020F0502020204030204" pitchFamily="34" charset="0"/>
                <a:cs typeface="Times New Roman" panose="02020603050405020304" pitchFamily="18" charset="0"/>
              </a:rPr>
              <a:t>Révision de la directive européenne</a:t>
            </a:r>
            <a:r>
              <a:rPr lang="fr-BE" sz="2800" dirty="0">
                <a:effectLst/>
                <a:ea typeface="Calibri" panose="020F0502020204030204" pitchFamily="34" charset="0"/>
                <a:cs typeface="Times New Roman" panose="02020603050405020304" pitchFamily="18" charset="0"/>
              </a:rPr>
              <a:t> – Avis de l’UVCW</a:t>
            </a:r>
          </a:p>
          <a:p>
            <a:pPr marL="342900" lvl="0" indent="-342900">
              <a:lnSpc>
                <a:spcPct val="107000"/>
              </a:lnSpc>
              <a:spcAft>
                <a:spcPts val="800"/>
              </a:spcAft>
              <a:buFont typeface="Wingdings" panose="05000000000000000000" pitchFamily="2" charset="2"/>
              <a:buChar char=""/>
              <a:tabLst>
                <a:tab pos="457200" algn="l"/>
              </a:tabLst>
            </a:pPr>
            <a:r>
              <a:rPr lang="fr-FR" sz="2800" dirty="0">
                <a:effectLst/>
                <a:ea typeface="Calibri" panose="020F0502020204030204" pitchFamily="34" charset="0"/>
                <a:cs typeface="Times New Roman" panose="02020603050405020304" pitchFamily="18" charset="0"/>
              </a:rPr>
              <a:t>Vos questions! </a:t>
            </a:r>
            <a:endParaRPr lang="fr-BE" sz="28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tabLst>
                <a:tab pos="457200" algn="l"/>
              </a:tabLst>
            </a:pPr>
            <a:r>
              <a:rPr lang="fr-FR" sz="2800" dirty="0">
                <a:effectLst/>
                <a:ea typeface="Calibri" panose="020F0502020204030204" pitchFamily="34" charset="0"/>
                <a:cs typeface="Times New Roman" panose="02020603050405020304" pitchFamily="18" charset="0"/>
              </a:rPr>
              <a:t>Agenda</a:t>
            </a:r>
            <a:endParaRPr lang="fr-BE" sz="2800" dirty="0">
              <a:effectLst/>
              <a:ea typeface="Calibri" panose="020F0502020204030204" pitchFamily="34" charset="0"/>
              <a:cs typeface="Times New Roman" panose="02020603050405020304" pitchFamily="18" charset="0"/>
            </a:endParaRPr>
          </a:p>
          <a:p>
            <a:pPr marL="0" lvl="1" indent="0">
              <a:buClr>
                <a:schemeClr val="hlink"/>
              </a:buClr>
              <a:buNone/>
            </a:pPr>
            <a:endParaRPr lang="fr-FR" sz="3200" dirty="0">
              <a:effectLst/>
              <a:ea typeface="+mn-ea"/>
              <a:cs typeface="+mn-cs"/>
            </a:endParaRPr>
          </a:p>
          <a:p>
            <a:pPr marL="342900" lvl="1" indent="-342900">
              <a:buClr>
                <a:schemeClr val="hlink"/>
              </a:buClr>
              <a:buFont typeface="Wingdings" panose="05000000000000000000" pitchFamily="2" charset="2"/>
              <a:buChar char="n"/>
            </a:pPr>
            <a:endParaRPr lang="fr-FR" sz="3200" dirty="0">
              <a:effectLst/>
              <a:ea typeface="+mn-ea"/>
              <a:cs typeface="+mn-cs"/>
            </a:endParaRPr>
          </a:p>
        </p:txBody>
      </p:sp>
      <p:sp>
        <p:nvSpPr>
          <p:cNvPr id="4" name="Espace réservé du numéro de diapositive 3"/>
          <p:cNvSpPr>
            <a:spLocks noGrp="1"/>
          </p:cNvSpPr>
          <p:nvPr>
            <p:ph type="sldNum" sz="quarter" idx="12"/>
          </p:nvPr>
        </p:nvSpPr>
        <p:spPr/>
        <p:txBody>
          <a:bodyPr/>
          <a:lstStyle/>
          <a:p>
            <a:pPr>
              <a:defRPr/>
            </a:pPr>
            <a:fld id="{19C838FA-F262-4310-9047-19C23BD6C02F}" type="slidenum">
              <a:rPr lang="en-US" altLang="fr-FR" smtClean="0"/>
              <a:pPr>
                <a:defRPr/>
              </a:pPr>
              <a:t>1</a:t>
            </a:fld>
            <a:endParaRPr lang="en-US" altLang="fr-FR" dirty="0"/>
          </a:p>
        </p:txBody>
      </p:sp>
    </p:spTree>
    <p:extLst>
      <p:ext uri="{BB962C8B-B14F-4D97-AF65-F5344CB8AC3E}">
        <p14:creationId xmlns:p14="http://schemas.microsoft.com/office/powerpoint/2010/main" val="3389492828"/>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6CC5A-B59D-229A-7384-CBE193F8FF3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A0CBE35-A87F-A39D-9338-88BCA12C09AD}"/>
              </a:ext>
            </a:extLst>
          </p:cNvPr>
          <p:cNvSpPr>
            <a:spLocks noGrp="1"/>
          </p:cNvSpPr>
          <p:nvPr>
            <p:ph type="title"/>
          </p:nvPr>
        </p:nvSpPr>
        <p:spPr>
          <a:xfrm>
            <a:off x="3251200" y="-345232"/>
            <a:ext cx="8534400" cy="1819470"/>
          </a:xfrm>
        </p:spPr>
        <p:txBody>
          <a:bodyPr/>
          <a:lstStyle/>
          <a:p>
            <a:r>
              <a:rPr lang="fr-BE" sz="3600" b="1" dirty="0">
                <a:effectLst/>
                <a:ea typeface="Calibri" panose="020F0502020204030204" pitchFamily="34" charset="0"/>
                <a:cs typeface="Times New Roman" panose="02020603050405020304" pitchFamily="18" charset="0"/>
              </a:rPr>
              <a:t>Révision de la directive européenne</a:t>
            </a:r>
            <a:br>
              <a:rPr lang="fr-BE" sz="3600" dirty="0">
                <a:effectLst/>
                <a:ea typeface="Calibri" panose="020F0502020204030204" pitchFamily="34" charset="0"/>
                <a:cs typeface="Times New Roman" panose="02020603050405020304" pitchFamily="18" charset="0"/>
              </a:rPr>
            </a:br>
            <a:r>
              <a:rPr lang="fr-BE" sz="3600" dirty="0">
                <a:effectLst/>
                <a:ea typeface="Calibri" panose="020F0502020204030204" pitchFamily="34" charset="0"/>
                <a:cs typeface="Times New Roman" panose="02020603050405020304" pitchFamily="18" charset="0"/>
              </a:rPr>
              <a:t>Avis de l’UVCW</a:t>
            </a:r>
            <a:endParaRPr lang="fr-BE" dirty="0">
              <a:effectLst/>
            </a:endParaRPr>
          </a:p>
        </p:txBody>
      </p:sp>
      <p:sp>
        <p:nvSpPr>
          <p:cNvPr id="3" name="Espace réservé du contenu 2">
            <a:extLst>
              <a:ext uri="{FF2B5EF4-FFF2-40B4-BE49-F238E27FC236}">
                <a16:creationId xmlns:a16="http://schemas.microsoft.com/office/drawing/2014/main" id="{3D3C6A12-984C-F8E2-63B6-7812C30FE444}"/>
              </a:ext>
            </a:extLst>
          </p:cNvPr>
          <p:cNvSpPr>
            <a:spLocks noGrp="1"/>
          </p:cNvSpPr>
          <p:nvPr>
            <p:ph sz="half" idx="1"/>
          </p:nvPr>
        </p:nvSpPr>
        <p:spPr>
          <a:xfrm>
            <a:off x="2920482" y="1110343"/>
            <a:ext cx="9004040" cy="4985657"/>
          </a:xfrm>
        </p:spPr>
        <p:txBody>
          <a:bodyPr/>
          <a:lstStyle/>
          <a:p>
            <a:r>
              <a:rPr lang="fr-BE" sz="2400" b="1" dirty="0">
                <a:effectLst/>
                <a:latin typeface="+mj-lt"/>
                <a:ea typeface="Calibri" panose="020F0502020204030204" pitchFamily="34" charset="0"/>
                <a:cs typeface="Times New Roman" panose="02020603050405020304" pitchFamily="18" charset="0"/>
              </a:rPr>
              <a:t>Contexte : la Commission européenne (CE) envisage une révision des directives sur les marchés publics</a:t>
            </a:r>
            <a:endParaRPr lang="fr-BE" sz="2400" dirty="0">
              <a:effectLst/>
              <a:latin typeface="+mj-lt"/>
              <a:ea typeface="Calibri" panose="020F0502020204030204" pitchFamily="34" charset="0"/>
              <a:cs typeface="Times New Roman" panose="02020603050405020304" pitchFamily="18" charset="0"/>
            </a:endParaRPr>
          </a:p>
          <a:p>
            <a:pPr>
              <a:lnSpc>
                <a:spcPct val="107000"/>
              </a:lnSpc>
              <a:spcAft>
                <a:spcPts val="800"/>
              </a:spcAft>
              <a:buFont typeface="Wingdings" panose="05000000000000000000" pitchFamily="2" charset="2"/>
              <a:buChar char="Ø"/>
            </a:pPr>
            <a:r>
              <a:rPr lang="fr-BE" sz="2400" dirty="0">
                <a:effectLst/>
                <a:latin typeface="+mj-lt"/>
                <a:ea typeface="Calibri" panose="020F0502020204030204" pitchFamily="34" charset="0"/>
                <a:cs typeface="Times New Roman" panose="02020603050405020304" pitchFamily="18" charset="0"/>
              </a:rPr>
              <a:t>Consultation publique en ligne (jusqu’au 7/03/2025) par le CE mais aussi par le Comité des Régions (jusqu’au 17/03/2025)</a:t>
            </a:r>
          </a:p>
          <a:p>
            <a:pPr>
              <a:lnSpc>
                <a:spcPct val="107000"/>
              </a:lnSpc>
              <a:spcAft>
                <a:spcPts val="800"/>
              </a:spcAft>
              <a:buFont typeface="Wingdings" panose="05000000000000000000" pitchFamily="2" charset="2"/>
              <a:buChar char="Ø"/>
            </a:pPr>
            <a:r>
              <a:rPr lang="fr-BE" sz="2400" dirty="0">
                <a:effectLst/>
                <a:latin typeface="+mj-lt"/>
                <a:ea typeface="Calibri" panose="020F0502020204030204" pitchFamily="34" charset="0"/>
                <a:cs typeface="Times New Roman" panose="02020603050405020304" pitchFamily="18" charset="0"/>
              </a:rPr>
              <a:t>La CE souhaite simplifier et rationaliser une réglementation jugée complexe (3 directives principales et 52 directives ou règlements sectoriels)</a:t>
            </a:r>
          </a:p>
          <a:p>
            <a:pPr>
              <a:lnSpc>
                <a:spcPct val="107000"/>
              </a:lnSpc>
              <a:spcAft>
                <a:spcPts val="800"/>
              </a:spcAft>
              <a:buFont typeface="Wingdings" panose="05000000000000000000" pitchFamily="2" charset="2"/>
              <a:buChar char="Ø"/>
            </a:pPr>
            <a:r>
              <a:rPr lang="fr-BE" sz="2400" dirty="0">
                <a:effectLst/>
                <a:latin typeface="+mj-lt"/>
                <a:ea typeface="Calibri" panose="020F0502020204030204" pitchFamily="34" charset="0"/>
                <a:cs typeface="Times New Roman" panose="02020603050405020304" pitchFamily="18" charset="0"/>
              </a:rPr>
              <a:t>Les services compétents de la CE ont contacté le Conseil des Communes et Régions d’Europe (CCRE)</a:t>
            </a:r>
          </a:p>
          <a:p>
            <a:pPr>
              <a:lnSpc>
                <a:spcPct val="107000"/>
              </a:lnSpc>
              <a:spcAft>
                <a:spcPts val="800"/>
              </a:spcAft>
              <a:buFont typeface="Wingdings" panose="05000000000000000000" pitchFamily="2" charset="2"/>
              <a:buChar char="Ø"/>
            </a:pPr>
            <a:r>
              <a:rPr lang="fr-BE" sz="2400" dirty="0">
                <a:effectLst/>
                <a:latin typeface="+mj-lt"/>
                <a:ea typeface="Calibri" panose="020F0502020204030204" pitchFamily="34" charset="0"/>
                <a:cs typeface="Times New Roman" panose="02020603050405020304" pitchFamily="18" charset="0"/>
              </a:rPr>
              <a:t>Il n’est pas encore certain qu’il y aura une véritable révision de la réglementation ou juste une rationalisation des règles en vigueur</a:t>
            </a:r>
          </a:p>
          <a:p>
            <a:endParaRPr lang="fr-BE" dirty="0"/>
          </a:p>
        </p:txBody>
      </p:sp>
      <p:sp>
        <p:nvSpPr>
          <p:cNvPr id="4" name="Espace réservé du contenu 3">
            <a:extLst>
              <a:ext uri="{FF2B5EF4-FFF2-40B4-BE49-F238E27FC236}">
                <a16:creationId xmlns:a16="http://schemas.microsoft.com/office/drawing/2014/main" id="{7D42BDB0-0BED-6085-D104-4469548480FF}"/>
              </a:ext>
            </a:extLst>
          </p:cNvPr>
          <p:cNvSpPr>
            <a:spLocks noGrp="1"/>
          </p:cNvSpPr>
          <p:nvPr>
            <p:ph sz="half" idx="2"/>
          </p:nvPr>
        </p:nvSpPr>
        <p:spPr>
          <a:xfrm flipH="1">
            <a:off x="11785600" y="4124130"/>
            <a:ext cx="1202612" cy="1971869"/>
          </a:xfrm>
        </p:spPr>
        <p:txBody>
          <a:bodyPr/>
          <a:lstStyle/>
          <a:p>
            <a:endParaRPr lang="fr-BE" dirty="0"/>
          </a:p>
        </p:txBody>
      </p:sp>
      <p:sp>
        <p:nvSpPr>
          <p:cNvPr id="5" name="Espace réservé du numéro de diapositive 4">
            <a:extLst>
              <a:ext uri="{FF2B5EF4-FFF2-40B4-BE49-F238E27FC236}">
                <a16:creationId xmlns:a16="http://schemas.microsoft.com/office/drawing/2014/main" id="{3EFACB4B-949D-D180-E2B9-9FC201B1234D}"/>
              </a:ext>
            </a:extLst>
          </p:cNvPr>
          <p:cNvSpPr>
            <a:spLocks noGrp="1"/>
          </p:cNvSpPr>
          <p:nvPr>
            <p:ph type="sldNum" sz="quarter" idx="12"/>
          </p:nvPr>
        </p:nvSpPr>
        <p:spPr/>
        <p:txBody>
          <a:bodyPr/>
          <a:lstStyle/>
          <a:p>
            <a:pPr>
              <a:defRPr/>
            </a:pPr>
            <a:fld id="{1DE845FA-08ED-451C-A6D4-0D7E7C8C7EAD}" type="slidenum">
              <a:rPr lang="en-US" altLang="fr-FR" smtClean="0"/>
              <a:pPr>
                <a:defRPr/>
              </a:pPr>
              <a:t>10</a:t>
            </a:fld>
            <a:endParaRPr lang="en-US" altLang="fr-FR"/>
          </a:p>
        </p:txBody>
      </p:sp>
    </p:spTree>
    <p:extLst>
      <p:ext uri="{BB962C8B-B14F-4D97-AF65-F5344CB8AC3E}">
        <p14:creationId xmlns:p14="http://schemas.microsoft.com/office/powerpoint/2010/main" val="416882780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D0DDA-D3EE-6EAC-249F-DC43AF9F3B1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4456458-B19A-21FD-D19B-1407FF269109}"/>
              </a:ext>
            </a:extLst>
          </p:cNvPr>
          <p:cNvSpPr>
            <a:spLocks noGrp="1"/>
          </p:cNvSpPr>
          <p:nvPr>
            <p:ph type="title"/>
          </p:nvPr>
        </p:nvSpPr>
        <p:spPr>
          <a:xfrm>
            <a:off x="3251200" y="-345232"/>
            <a:ext cx="8534400" cy="1586203"/>
          </a:xfrm>
        </p:spPr>
        <p:txBody>
          <a:bodyPr/>
          <a:lstStyle/>
          <a:p>
            <a:r>
              <a:rPr lang="fr-BE" sz="3200" b="1" dirty="0">
                <a:effectLst/>
                <a:ea typeface="Calibri" panose="020F0502020204030204" pitchFamily="34" charset="0"/>
                <a:cs typeface="Times New Roman" panose="02020603050405020304" pitchFamily="18" charset="0"/>
              </a:rPr>
              <a:t>Révision de la directive européenne</a:t>
            </a:r>
            <a:br>
              <a:rPr lang="fr-BE" sz="3200" dirty="0">
                <a:effectLst/>
                <a:ea typeface="Calibri" panose="020F0502020204030204" pitchFamily="34" charset="0"/>
                <a:cs typeface="Times New Roman" panose="02020603050405020304" pitchFamily="18" charset="0"/>
              </a:rPr>
            </a:br>
            <a:r>
              <a:rPr lang="fr-BE" sz="3200" dirty="0">
                <a:effectLst/>
                <a:ea typeface="Calibri" panose="020F0502020204030204" pitchFamily="34" charset="0"/>
                <a:cs typeface="Times New Roman" panose="02020603050405020304" pitchFamily="18" charset="0"/>
              </a:rPr>
              <a:t>Avis de l’UVCW</a:t>
            </a:r>
            <a:endParaRPr lang="fr-BE" sz="3200" dirty="0">
              <a:effectLst/>
            </a:endParaRPr>
          </a:p>
        </p:txBody>
      </p:sp>
      <p:sp>
        <p:nvSpPr>
          <p:cNvPr id="3" name="Espace réservé du contenu 2">
            <a:extLst>
              <a:ext uri="{FF2B5EF4-FFF2-40B4-BE49-F238E27FC236}">
                <a16:creationId xmlns:a16="http://schemas.microsoft.com/office/drawing/2014/main" id="{B61513DD-AE8D-1997-A770-E87C5F95583B}"/>
              </a:ext>
            </a:extLst>
          </p:cNvPr>
          <p:cNvSpPr>
            <a:spLocks noGrp="1"/>
          </p:cNvSpPr>
          <p:nvPr>
            <p:ph sz="half" idx="1"/>
          </p:nvPr>
        </p:nvSpPr>
        <p:spPr>
          <a:xfrm>
            <a:off x="2840476" y="867747"/>
            <a:ext cx="9351523" cy="5228253"/>
          </a:xfrm>
        </p:spPr>
        <p:txBody>
          <a:bodyPr/>
          <a:lstStyle/>
          <a:p>
            <a:r>
              <a:rPr lang="fr-BE" sz="2400" b="1" dirty="0">
                <a:effectLst/>
                <a:latin typeface="+mj-lt"/>
                <a:ea typeface="Calibri" panose="020F0502020204030204" pitchFamily="34" charset="0"/>
                <a:cs typeface="Times New Roman" panose="02020603050405020304" pitchFamily="18" charset="0"/>
              </a:rPr>
              <a:t>Position de l’UVCW quant à la réforme du droit européen</a:t>
            </a:r>
            <a:endParaRPr lang="fr-BE" sz="2400" dirty="0">
              <a:effectLst/>
              <a:latin typeface="+mj-lt"/>
              <a:ea typeface="Calibri" panose="020F0502020204030204" pitchFamily="34" charset="0"/>
              <a:cs typeface="Times New Roman" panose="02020603050405020304" pitchFamily="18" charset="0"/>
            </a:endParaRPr>
          </a:p>
          <a:p>
            <a:pPr lvl="0">
              <a:lnSpc>
                <a:spcPct val="107000"/>
              </a:lnSpc>
              <a:spcAft>
                <a:spcPts val="800"/>
              </a:spcAft>
              <a:buSzPts val="1000"/>
              <a:buFont typeface="Wingdings" panose="05000000000000000000" pitchFamily="2" charset="2"/>
              <a:buChar char="Ø"/>
              <a:tabLst>
                <a:tab pos="457200" algn="l"/>
              </a:tabLst>
            </a:pPr>
            <a:r>
              <a:rPr lang="fr-BE" sz="2000" b="1" dirty="0">
                <a:effectLst/>
                <a:latin typeface="+mj-lt"/>
                <a:ea typeface="Calibri" panose="020F0502020204030204" pitchFamily="34" charset="0"/>
                <a:cs typeface="Times New Roman" panose="02020603050405020304" pitchFamily="18" charset="0"/>
              </a:rPr>
              <a:t>simplification des règles et réduction de la charge </a:t>
            </a:r>
            <a:r>
              <a:rPr lang="fr-BE" sz="2000" dirty="0">
                <a:effectLst/>
                <a:latin typeface="+mj-lt"/>
                <a:ea typeface="Calibri" panose="020F0502020204030204" pitchFamily="34" charset="0"/>
                <a:cs typeface="Times New Roman" panose="02020603050405020304" pitchFamily="18" charset="0"/>
              </a:rPr>
              <a:t>notamment les PME et TPE </a:t>
            </a:r>
          </a:p>
          <a:p>
            <a:pPr lvl="0">
              <a:lnSpc>
                <a:spcPct val="107000"/>
              </a:lnSpc>
              <a:spcAft>
                <a:spcPts val="800"/>
              </a:spcAft>
              <a:buSzPts val="1000"/>
              <a:buFont typeface="Wingdings" panose="05000000000000000000" pitchFamily="2" charset="2"/>
              <a:buChar char="Ø"/>
              <a:tabLst>
                <a:tab pos="457200" algn="l"/>
              </a:tabLst>
            </a:pPr>
            <a:r>
              <a:rPr lang="fr-BE" sz="2000" b="1" dirty="0">
                <a:effectLst/>
                <a:latin typeface="+mj-lt"/>
                <a:ea typeface="Calibri" panose="020F0502020204030204" pitchFamily="34" charset="0"/>
                <a:cs typeface="Times New Roman" panose="02020603050405020304" pitchFamily="18" charset="0"/>
              </a:rPr>
              <a:t>flexibilité accrue</a:t>
            </a:r>
            <a:r>
              <a:rPr lang="fr-BE" sz="2000" dirty="0">
                <a:effectLst/>
                <a:latin typeface="+mj-lt"/>
                <a:ea typeface="Calibri" panose="020F0502020204030204" pitchFamily="34" charset="0"/>
                <a:cs typeface="Times New Roman" panose="02020603050405020304" pitchFamily="18" charset="0"/>
              </a:rPr>
              <a:t> : procédures &gt; assouplies + facultés de régularisation des offres &gt; des offres étendues + négociation &gt; généralisée + critères </a:t>
            </a:r>
            <a:r>
              <a:rPr lang="fr-BE" sz="2000" dirty="0" err="1">
                <a:effectLst/>
                <a:latin typeface="+mj-lt"/>
                <a:ea typeface="Calibri" panose="020F0502020204030204" pitchFamily="34" charset="0"/>
                <a:cs typeface="Times New Roman" panose="02020603050405020304" pitchFamily="18" charset="0"/>
              </a:rPr>
              <a:t>stratégi-ques</a:t>
            </a:r>
            <a:r>
              <a:rPr lang="fr-BE" sz="2000" dirty="0">
                <a:effectLst/>
                <a:latin typeface="+mj-lt"/>
                <a:ea typeface="Calibri" panose="020F0502020204030204" pitchFamily="34" charset="0"/>
                <a:cs typeface="Times New Roman" panose="02020603050405020304" pitchFamily="18" charset="0"/>
              </a:rPr>
              <a:t> (environnementaux, sociaux, etc.) &gt; appliqués sur une base volontaire</a:t>
            </a:r>
          </a:p>
          <a:p>
            <a:pPr lvl="0">
              <a:lnSpc>
                <a:spcPct val="107000"/>
              </a:lnSpc>
              <a:spcAft>
                <a:spcPts val="800"/>
              </a:spcAft>
              <a:buSzPts val="1000"/>
              <a:buFont typeface="Wingdings" panose="05000000000000000000" pitchFamily="2" charset="2"/>
              <a:buChar char="Ø"/>
              <a:tabLst>
                <a:tab pos="457200" algn="l"/>
              </a:tabLst>
            </a:pPr>
            <a:r>
              <a:rPr lang="fr-BE" sz="2000" b="1" dirty="0">
                <a:effectLst/>
                <a:latin typeface="+mj-lt"/>
                <a:ea typeface="Calibri" panose="020F0502020204030204" pitchFamily="34" charset="0"/>
                <a:cs typeface="Times New Roman" panose="02020603050405020304" pitchFamily="18" charset="0"/>
              </a:rPr>
              <a:t>augmentation des seuils</a:t>
            </a:r>
            <a:r>
              <a:rPr lang="fr-BE" sz="2000" dirty="0">
                <a:effectLst/>
                <a:latin typeface="+mj-lt"/>
                <a:ea typeface="Calibri" panose="020F0502020204030204" pitchFamily="34" charset="0"/>
                <a:cs typeface="Times New Roman" panose="02020603050405020304" pitchFamily="18" charset="0"/>
              </a:rPr>
              <a:t> : les seuils européens et ceux pour les procédures négociées &gt; relevés </a:t>
            </a:r>
          </a:p>
          <a:p>
            <a:pPr lvl="0">
              <a:lnSpc>
                <a:spcPct val="107000"/>
              </a:lnSpc>
              <a:spcAft>
                <a:spcPts val="800"/>
              </a:spcAft>
              <a:buSzPts val="1000"/>
              <a:buFont typeface="Wingdings" panose="05000000000000000000" pitchFamily="2" charset="2"/>
              <a:buChar char="Ø"/>
              <a:tabLst>
                <a:tab pos="457200" algn="l"/>
              </a:tabLst>
            </a:pPr>
            <a:r>
              <a:rPr lang="fr-BE" sz="2000" b="1" dirty="0">
                <a:effectLst/>
                <a:latin typeface="+mj-lt"/>
                <a:ea typeface="Calibri" panose="020F0502020204030204" pitchFamily="34" charset="0"/>
                <a:cs typeface="Times New Roman" panose="02020603050405020304" pitchFamily="18" charset="0"/>
              </a:rPr>
              <a:t>coopération public-public</a:t>
            </a:r>
            <a:r>
              <a:rPr lang="fr-BE" sz="2000" dirty="0">
                <a:effectLst/>
                <a:latin typeface="+mj-lt"/>
                <a:ea typeface="Calibri" panose="020F0502020204030204" pitchFamily="34" charset="0"/>
                <a:cs typeface="Times New Roman" panose="02020603050405020304" pitchFamily="18" charset="0"/>
              </a:rPr>
              <a:t> : le cadre actuel &gt; assoupli pour soutenir les partenariats entre collectivités locales, essentiels pour mutualiser les ressources </a:t>
            </a:r>
          </a:p>
          <a:p>
            <a:pPr lvl="0">
              <a:lnSpc>
                <a:spcPct val="107000"/>
              </a:lnSpc>
              <a:spcAft>
                <a:spcPts val="800"/>
              </a:spcAft>
              <a:buSzPts val="1000"/>
              <a:buFont typeface="Wingdings" panose="05000000000000000000" pitchFamily="2" charset="2"/>
              <a:buChar char="Ø"/>
              <a:tabLst>
                <a:tab pos="457200" algn="l"/>
              </a:tabLst>
            </a:pPr>
            <a:r>
              <a:rPr lang="fr-BE" sz="2000" b="1" dirty="0">
                <a:effectLst/>
                <a:latin typeface="+mj-lt"/>
                <a:ea typeface="Calibri" panose="020F0502020204030204" pitchFamily="34" charset="0"/>
                <a:cs typeface="Times New Roman" panose="02020603050405020304" pitchFamily="18" charset="0"/>
              </a:rPr>
              <a:t>harmonisation des certifications</a:t>
            </a:r>
            <a:r>
              <a:rPr lang="fr-BE" sz="2000" dirty="0">
                <a:effectLst/>
                <a:latin typeface="+mj-lt"/>
                <a:ea typeface="Calibri" panose="020F0502020204030204" pitchFamily="34" charset="0"/>
                <a:cs typeface="Times New Roman" panose="02020603050405020304" pitchFamily="18" charset="0"/>
              </a:rPr>
              <a:t> : les labels et certificats, notamment en matière environnementale &gt; clarifiés et standardisés </a:t>
            </a:r>
          </a:p>
          <a:p>
            <a:pPr lvl="0">
              <a:lnSpc>
                <a:spcPct val="107000"/>
              </a:lnSpc>
              <a:spcAft>
                <a:spcPts val="800"/>
              </a:spcAft>
              <a:buSzPts val="1000"/>
              <a:buFont typeface="Wingdings" panose="05000000000000000000" pitchFamily="2" charset="2"/>
              <a:buChar char="Ø"/>
              <a:tabLst>
                <a:tab pos="457200" algn="l"/>
              </a:tabLst>
            </a:pPr>
            <a:r>
              <a:rPr lang="fr-BE" sz="2000" b="1" dirty="0">
                <a:effectLst/>
                <a:latin typeface="+mj-lt"/>
                <a:ea typeface="Calibri" panose="020F0502020204030204" pitchFamily="34" charset="0"/>
                <a:cs typeface="Times New Roman" panose="02020603050405020304" pitchFamily="18" charset="0"/>
              </a:rPr>
              <a:t>respect du droit social, environnemental et du travail</a:t>
            </a:r>
            <a:r>
              <a:rPr lang="fr-BE" sz="2000" dirty="0">
                <a:effectLst/>
                <a:latin typeface="+mj-lt"/>
                <a:ea typeface="Calibri" panose="020F0502020204030204" pitchFamily="34" charset="0"/>
                <a:cs typeface="Times New Roman" panose="02020603050405020304" pitchFamily="18" charset="0"/>
              </a:rPr>
              <a:t> : vérification &gt; doit réalisée à l’échelle européenne</a:t>
            </a:r>
          </a:p>
          <a:p>
            <a:endParaRPr lang="fr-BE" dirty="0"/>
          </a:p>
        </p:txBody>
      </p:sp>
      <p:sp>
        <p:nvSpPr>
          <p:cNvPr id="4" name="Espace réservé du contenu 3">
            <a:extLst>
              <a:ext uri="{FF2B5EF4-FFF2-40B4-BE49-F238E27FC236}">
                <a16:creationId xmlns:a16="http://schemas.microsoft.com/office/drawing/2014/main" id="{7EAF32E4-7984-65C6-C00D-E910C995FD79}"/>
              </a:ext>
            </a:extLst>
          </p:cNvPr>
          <p:cNvSpPr>
            <a:spLocks noGrp="1"/>
          </p:cNvSpPr>
          <p:nvPr>
            <p:ph sz="half" idx="2"/>
          </p:nvPr>
        </p:nvSpPr>
        <p:spPr>
          <a:xfrm flipH="1">
            <a:off x="11785600" y="4124130"/>
            <a:ext cx="1202612" cy="1971869"/>
          </a:xfrm>
        </p:spPr>
        <p:txBody>
          <a:bodyPr/>
          <a:lstStyle/>
          <a:p>
            <a:endParaRPr lang="fr-BE" dirty="0"/>
          </a:p>
        </p:txBody>
      </p:sp>
      <p:sp>
        <p:nvSpPr>
          <p:cNvPr id="5" name="Espace réservé du numéro de diapositive 4">
            <a:extLst>
              <a:ext uri="{FF2B5EF4-FFF2-40B4-BE49-F238E27FC236}">
                <a16:creationId xmlns:a16="http://schemas.microsoft.com/office/drawing/2014/main" id="{E69D1EC9-5F9F-E7A5-3102-AC1C3963D6EE}"/>
              </a:ext>
            </a:extLst>
          </p:cNvPr>
          <p:cNvSpPr>
            <a:spLocks noGrp="1"/>
          </p:cNvSpPr>
          <p:nvPr>
            <p:ph type="sldNum" sz="quarter" idx="12"/>
          </p:nvPr>
        </p:nvSpPr>
        <p:spPr/>
        <p:txBody>
          <a:bodyPr/>
          <a:lstStyle/>
          <a:p>
            <a:pPr>
              <a:defRPr/>
            </a:pPr>
            <a:fld id="{1DE845FA-08ED-451C-A6D4-0D7E7C8C7EAD}" type="slidenum">
              <a:rPr lang="en-US" altLang="fr-FR" smtClean="0"/>
              <a:pPr>
                <a:defRPr/>
              </a:pPr>
              <a:t>11</a:t>
            </a:fld>
            <a:endParaRPr lang="en-US" altLang="fr-FR" dirty="0"/>
          </a:p>
        </p:txBody>
      </p:sp>
    </p:spTree>
    <p:extLst>
      <p:ext uri="{BB962C8B-B14F-4D97-AF65-F5344CB8AC3E}">
        <p14:creationId xmlns:p14="http://schemas.microsoft.com/office/powerpoint/2010/main" val="173809193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EFC70-7DCC-907C-8B1E-150445FAC88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D867AE1-B608-6D9E-AF08-27F23343BBD7}"/>
              </a:ext>
            </a:extLst>
          </p:cNvPr>
          <p:cNvSpPr>
            <a:spLocks noGrp="1"/>
          </p:cNvSpPr>
          <p:nvPr>
            <p:ph type="title"/>
          </p:nvPr>
        </p:nvSpPr>
        <p:spPr>
          <a:xfrm>
            <a:off x="3251200" y="228600"/>
            <a:ext cx="8534400" cy="1219200"/>
          </a:xfrm>
        </p:spPr>
        <p:txBody>
          <a:bodyPr wrap="square" anchor="ctr">
            <a:normAutofit/>
          </a:bodyPr>
          <a:lstStyle/>
          <a:p>
            <a:r>
              <a:rPr lang="fr-BE" b="1">
                <a:effectLst/>
              </a:rPr>
              <a:t>Révision de la directive européenne</a:t>
            </a:r>
            <a:br>
              <a:rPr lang="fr-BE">
                <a:effectLst/>
              </a:rPr>
            </a:br>
            <a:r>
              <a:rPr lang="fr-BE">
                <a:effectLst/>
              </a:rPr>
              <a:t>Avis de l’UVCW</a:t>
            </a:r>
            <a:endParaRPr lang="fr-BE" dirty="0">
              <a:effectLst/>
            </a:endParaRPr>
          </a:p>
        </p:txBody>
      </p:sp>
      <p:pic>
        <p:nvPicPr>
          <p:cNvPr id="6" name="Image 5">
            <a:extLst>
              <a:ext uri="{FF2B5EF4-FFF2-40B4-BE49-F238E27FC236}">
                <a16:creationId xmlns:a16="http://schemas.microsoft.com/office/drawing/2014/main" id="{F6F9611F-7960-1B97-9300-0649C0FCBE99}"/>
              </a:ext>
            </a:extLst>
          </p:cNvPr>
          <p:cNvPicPr>
            <a:picLocks noChangeAspect="1"/>
          </p:cNvPicPr>
          <p:nvPr/>
        </p:nvPicPr>
        <p:blipFill>
          <a:blip r:embed="rId2"/>
          <a:stretch>
            <a:fillRect/>
          </a:stretch>
        </p:blipFill>
        <p:spPr>
          <a:xfrm>
            <a:off x="3251200" y="1760080"/>
            <a:ext cx="3645711" cy="4176040"/>
          </a:xfrm>
          <a:prstGeom prst="rect">
            <a:avLst/>
          </a:prstGeom>
          <a:noFill/>
        </p:spPr>
      </p:pic>
      <p:sp>
        <p:nvSpPr>
          <p:cNvPr id="3" name="Espace réservé du contenu 2">
            <a:extLst>
              <a:ext uri="{FF2B5EF4-FFF2-40B4-BE49-F238E27FC236}">
                <a16:creationId xmlns:a16="http://schemas.microsoft.com/office/drawing/2014/main" id="{7D45E541-F44C-69AC-EEBD-5CA22DB98822}"/>
              </a:ext>
            </a:extLst>
          </p:cNvPr>
          <p:cNvSpPr>
            <a:spLocks noGrp="1"/>
          </p:cNvSpPr>
          <p:nvPr>
            <p:ph sz="half" idx="2"/>
          </p:nvPr>
        </p:nvSpPr>
        <p:spPr>
          <a:xfrm>
            <a:off x="7052553" y="982494"/>
            <a:ext cx="4733047" cy="5113506"/>
          </a:xfrm>
        </p:spPr>
        <p:txBody>
          <a:bodyPr wrap="square" anchor="t">
            <a:normAutofit fontScale="92500" lnSpcReduction="10000"/>
          </a:bodyPr>
          <a:lstStyle/>
          <a:p>
            <a:pPr>
              <a:lnSpc>
                <a:spcPct val="90000"/>
              </a:lnSpc>
            </a:pPr>
            <a:r>
              <a:rPr lang="fr-BE" sz="2600" b="1" dirty="0">
                <a:effectLst/>
              </a:rPr>
              <a:t>Position de l’UVCW quant à la réforme du droit belge</a:t>
            </a:r>
            <a:endParaRPr lang="fr-BE" sz="2600" dirty="0">
              <a:effectLst/>
            </a:endParaRPr>
          </a:p>
          <a:p>
            <a:pPr>
              <a:lnSpc>
                <a:spcPct val="90000"/>
              </a:lnSpc>
              <a:spcAft>
                <a:spcPts val="800"/>
              </a:spcAft>
              <a:buSzPts val="1000"/>
              <a:buFont typeface="Wingdings" panose="05000000000000000000" pitchFamily="2" charset="2"/>
              <a:buChar char="Ø"/>
              <a:tabLst>
                <a:tab pos="457200" algn="l"/>
              </a:tabLst>
            </a:pPr>
            <a:r>
              <a:rPr lang="fr-BE" sz="2600" dirty="0">
                <a:effectLst/>
              </a:rPr>
              <a:t>   éviter toute "surtransposition" des directives européennes</a:t>
            </a:r>
          </a:p>
          <a:p>
            <a:pPr>
              <a:lnSpc>
                <a:spcPct val="90000"/>
              </a:lnSpc>
              <a:spcAft>
                <a:spcPts val="800"/>
              </a:spcAft>
              <a:buSzPts val="1000"/>
              <a:buFont typeface="Wingdings" panose="05000000000000000000" pitchFamily="2" charset="2"/>
              <a:buChar char="Ø"/>
              <a:tabLst>
                <a:tab pos="457200" algn="l"/>
              </a:tabLst>
            </a:pPr>
            <a:r>
              <a:rPr lang="fr-BE" sz="2600" dirty="0">
                <a:effectLst/>
              </a:rPr>
              <a:t>relever les seuils pour les marchés de faible montant et les procédures négociées sans publication préalable</a:t>
            </a:r>
          </a:p>
          <a:p>
            <a:pPr>
              <a:lnSpc>
                <a:spcPct val="90000"/>
              </a:lnSpc>
              <a:spcAft>
                <a:spcPts val="800"/>
              </a:spcAft>
              <a:buSzPts val="1000"/>
              <a:buFont typeface="Wingdings" panose="05000000000000000000" pitchFamily="2" charset="2"/>
              <a:buChar char="Ø"/>
              <a:tabLst>
                <a:tab pos="457200" algn="l"/>
              </a:tabLst>
            </a:pPr>
            <a:r>
              <a:rPr lang="fr-BE" sz="2600" dirty="0">
                <a:effectLst/>
              </a:rPr>
              <a:t>alléger les obligations de rapportage et améliorer la plateforme e-procurement, dont l’utilisation reste un obstacle pour les PME et TPE</a:t>
            </a:r>
          </a:p>
          <a:p>
            <a:pPr marL="0" indent="0">
              <a:lnSpc>
                <a:spcPct val="90000"/>
              </a:lnSpc>
              <a:buNone/>
            </a:pPr>
            <a:endParaRPr lang="fr-BE" sz="2000" dirty="0"/>
          </a:p>
        </p:txBody>
      </p:sp>
      <p:sp>
        <p:nvSpPr>
          <p:cNvPr id="5" name="Espace réservé du numéro de diapositive 4">
            <a:extLst>
              <a:ext uri="{FF2B5EF4-FFF2-40B4-BE49-F238E27FC236}">
                <a16:creationId xmlns:a16="http://schemas.microsoft.com/office/drawing/2014/main" id="{80C358F8-8C7A-8EC8-A911-EAD1B305B385}"/>
              </a:ext>
            </a:extLst>
          </p:cNvPr>
          <p:cNvSpPr>
            <a:spLocks noGrp="1"/>
          </p:cNvSpPr>
          <p:nvPr>
            <p:ph type="sldNum" sz="quarter" idx="12"/>
          </p:nvPr>
        </p:nvSpPr>
        <p:spPr>
          <a:xfrm>
            <a:off x="9245600" y="6248400"/>
            <a:ext cx="2540000" cy="457200"/>
          </a:xfrm>
        </p:spPr>
        <p:txBody>
          <a:bodyPr wrap="square" anchor="t">
            <a:normAutofit/>
          </a:bodyPr>
          <a:lstStyle/>
          <a:p>
            <a:pPr>
              <a:spcAft>
                <a:spcPts val="600"/>
              </a:spcAft>
              <a:defRPr/>
            </a:pPr>
            <a:fld id="{1DE845FA-08ED-451C-A6D4-0D7E7C8C7EAD}" type="slidenum">
              <a:rPr lang="en-US" altLang="fr-FR" smtClean="0"/>
              <a:pPr>
                <a:spcAft>
                  <a:spcPts val="600"/>
                </a:spcAft>
                <a:defRPr/>
              </a:pPr>
              <a:t>12</a:t>
            </a:fld>
            <a:endParaRPr lang="en-US" altLang="fr-FR"/>
          </a:p>
        </p:txBody>
      </p:sp>
    </p:spTree>
    <p:extLst>
      <p:ext uri="{BB962C8B-B14F-4D97-AF65-F5344CB8AC3E}">
        <p14:creationId xmlns:p14="http://schemas.microsoft.com/office/powerpoint/2010/main" val="332417080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9871734" y="2681972"/>
            <a:ext cx="1943222" cy="1881153"/>
          </a:xfrm>
          <a:prstGeom prst="rect">
            <a:avLst/>
          </a:prstGeom>
        </p:spPr>
      </p:pic>
      <p:sp>
        <p:nvSpPr>
          <p:cNvPr id="2" name="Titre 1"/>
          <p:cNvSpPr>
            <a:spLocks noGrp="1"/>
          </p:cNvSpPr>
          <p:nvPr>
            <p:ph type="title"/>
          </p:nvPr>
        </p:nvSpPr>
        <p:spPr>
          <a:xfrm>
            <a:off x="3251200" y="1"/>
            <a:ext cx="8534400" cy="671804"/>
          </a:xfrm>
        </p:spPr>
        <p:txBody>
          <a:bodyPr/>
          <a:lstStyle/>
          <a:p>
            <a:r>
              <a:rPr lang="fr-FR" dirty="0">
                <a:effectLst/>
              </a:rPr>
              <a:t>Agenda!</a:t>
            </a:r>
            <a:endParaRPr lang="fr-BE" dirty="0">
              <a:effectLst/>
            </a:endParaRPr>
          </a:p>
        </p:txBody>
      </p:sp>
      <p:sp>
        <p:nvSpPr>
          <p:cNvPr id="3" name="Espace réservé du contenu 2"/>
          <p:cNvSpPr>
            <a:spLocks noGrp="1"/>
          </p:cNvSpPr>
          <p:nvPr>
            <p:ph idx="1"/>
          </p:nvPr>
        </p:nvSpPr>
        <p:spPr>
          <a:xfrm>
            <a:off x="2856411" y="765110"/>
            <a:ext cx="8041744" cy="5078341"/>
          </a:xfrm>
        </p:spPr>
        <p:txBody>
          <a:bodyPr/>
          <a:lstStyle/>
          <a:p>
            <a:r>
              <a:rPr lang="fr-FR" sz="2800" b="1" dirty="0">
                <a:effectLst/>
              </a:rPr>
              <a:t>Formation de base</a:t>
            </a:r>
          </a:p>
          <a:p>
            <a:pPr lvl="1"/>
            <a:r>
              <a:rPr lang="fr-FR" dirty="0">
                <a:effectLst/>
              </a:rPr>
              <a:t>Octobre 2025</a:t>
            </a:r>
          </a:p>
          <a:p>
            <a:pPr lvl="2"/>
            <a:r>
              <a:rPr lang="fr-FR" dirty="0">
                <a:effectLst/>
              </a:rPr>
              <a:t>Mardi 07 Passation – commune de Saint-Josse</a:t>
            </a:r>
          </a:p>
          <a:p>
            <a:pPr lvl="2"/>
            <a:r>
              <a:rPr lang="fr-FR" dirty="0">
                <a:effectLst/>
              </a:rPr>
              <a:t>Jeudi 16 Exécution – commune de Saint-Josse</a:t>
            </a:r>
          </a:p>
          <a:p>
            <a:pPr marL="342900" lvl="1" indent="-342900">
              <a:buClr>
                <a:schemeClr val="hlink"/>
              </a:buClr>
              <a:buFont typeface="Wingdings" panose="05000000000000000000" pitchFamily="2" charset="2"/>
              <a:buChar char="n"/>
            </a:pPr>
            <a:r>
              <a:rPr lang="fr-FR" b="1" dirty="0">
                <a:effectLst/>
                <a:ea typeface="+mn-ea"/>
                <a:cs typeface="+mn-cs"/>
              </a:rPr>
              <a:t>Plénières</a:t>
            </a:r>
          </a:p>
          <a:p>
            <a:pPr lvl="1"/>
            <a:r>
              <a:rPr lang="fr-FR" dirty="0">
                <a:effectLst/>
              </a:rPr>
              <a:t>Mardi 23 septembre – mais où? </a:t>
            </a:r>
            <a:r>
              <a:rPr lang="fr-BE" dirty="0">
                <a:effectLst/>
              </a:rPr>
              <a:t>🤔</a:t>
            </a:r>
          </a:p>
          <a:p>
            <a:pPr lvl="1"/>
            <a:r>
              <a:rPr lang="fr-BE" dirty="0">
                <a:effectLst/>
              </a:rPr>
              <a:t>Mardi 18 novembre</a:t>
            </a:r>
            <a:r>
              <a:rPr lang="fr-FR" dirty="0">
                <a:effectLst/>
              </a:rPr>
              <a:t>– mais où? </a:t>
            </a:r>
            <a:r>
              <a:rPr lang="fr-BE" dirty="0">
                <a:effectLst/>
              </a:rPr>
              <a:t>🤔</a:t>
            </a:r>
            <a:endParaRPr lang="fr-FR" dirty="0">
              <a:effectLst/>
            </a:endParaRPr>
          </a:p>
          <a:p>
            <a:r>
              <a:rPr lang="fr-FR" sz="2800" b="1" dirty="0">
                <a:effectLst/>
              </a:rPr>
              <a:t>Colloque</a:t>
            </a:r>
          </a:p>
          <a:p>
            <a:pPr lvl="1"/>
            <a:r>
              <a:rPr lang="fr-FR" dirty="0">
                <a:effectLst/>
              </a:rPr>
              <a:t>Pas sans coordinateur/</a:t>
            </a:r>
            <a:r>
              <a:rPr lang="fr-FR" dirty="0" err="1">
                <a:effectLst/>
              </a:rPr>
              <a:t>trice</a:t>
            </a:r>
            <a:r>
              <a:rPr lang="fr-FR" dirty="0">
                <a:effectLst/>
              </a:rPr>
              <a:t> &gt; pas sans subsides </a:t>
            </a:r>
            <a:r>
              <a:rPr lang="fr-BE" dirty="0">
                <a:effectLst/>
              </a:rPr>
              <a:t>😔</a:t>
            </a:r>
          </a:p>
        </p:txBody>
      </p:sp>
      <p:sp>
        <p:nvSpPr>
          <p:cNvPr id="4" name="Espace réservé du numéro de diapositive 3"/>
          <p:cNvSpPr>
            <a:spLocks noGrp="1"/>
          </p:cNvSpPr>
          <p:nvPr>
            <p:ph type="sldNum" sz="quarter" idx="12"/>
          </p:nvPr>
        </p:nvSpPr>
        <p:spPr>
          <a:xfrm>
            <a:off x="9274956" y="6170024"/>
            <a:ext cx="2540000" cy="457200"/>
          </a:xfrm>
        </p:spPr>
        <p:txBody>
          <a:bodyPr/>
          <a:lstStyle/>
          <a:p>
            <a:pPr>
              <a:defRPr/>
            </a:pPr>
            <a:fld id="{19C838FA-F262-4310-9047-19C23BD6C02F}" type="slidenum">
              <a:rPr lang="en-US" altLang="fr-FR" smtClean="0"/>
              <a:pPr>
                <a:defRPr/>
              </a:pPr>
              <a:t>13</a:t>
            </a:fld>
            <a:endParaRPr lang="en-US" altLang="fr-FR"/>
          </a:p>
        </p:txBody>
      </p:sp>
    </p:spTree>
    <p:extLst>
      <p:ext uri="{BB962C8B-B14F-4D97-AF65-F5344CB8AC3E}">
        <p14:creationId xmlns:p14="http://schemas.microsoft.com/office/powerpoint/2010/main" val="410967771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1EC7159-5EA8-10DF-8DB7-A52E4CCFD05D}"/>
              </a:ext>
            </a:extLst>
          </p:cNvPr>
          <p:cNvSpPr>
            <a:spLocks noGrp="1"/>
          </p:cNvSpPr>
          <p:nvPr>
            <p:ph type="title"/>
          </p:nvPr>
        </p:nvSpPr>
        <p:spPr>
          <a:xfrm>
            <a:off x="3251200" y="228600"/>
            <a:ext cx="8534400" cy="1219200"/>
          </a:xfrm>
        </p:spPr>
        <p:txBody>
          <a:bodyPr/>
          <a:lstStyle/>
          <a:p>
            <a:r>
              <a:rPr lang="fr-BE" sz="2800" b="1" dirty="0">
                <a:effectLst/>
                <a:ea typeface="Calibri" panose="020F0502020204030204" pitchFamily="34" charset="0"/>
                <a:cs typeface="Times New Roman" panose="02020603050405020304" pitchFamily="18" charset="0"/>
              </a:rPr>
              <a:t>Loi organique, règlement comptable, et Législation marchés publics, les achats au carrefour des textes</a:t>
            </a:r>
            <a:endParaRPr lang="en-US" sz="2800" dirty="0"/>
          </a:p>
        </p:txBody>
      </p:sp>
      <p:sp>
        <p:nvSpPr>
          <p:cNvPr id="3" name="Espace réservé du contenu 2">
            <a:extLst>
              <a:ext uri="{FF2B5EF4-FFF2-40B4-BE49-F238E27FC236}">
                <a16:creationId xmlns:a16="http://schemas.microsoft.com/office/drawing/2014/main" id="{6E5359B1-41DC-0DCE-5022-4405D5DEC49C}"/>
              </a:ext>
            </a:extLst>
          </p:cNvPr>
          <p:cNvSpPr>
            <a:spLocks noGrp="1"/>
          </p:cNvSpPr>
          <p:nvPr>
            <p:ph sz="half" idx="1"/>
          </p:nvPr>
        </p:nvSpPr>
        <p:spPr>
          <a:xfrm>
            <a:off x="3251200" y="1600200"/>
            <a:ext cx="3998686" cy="4495800"/>
          </a:xfrm>
        </p:spPr>
        <p:txBody>
          <a:bodyPr wrap="square" anchor="t">
            <a:normAutofit/>
          </a:bodyPr>
          <a:lstStyle/>
          <a:p>
            <a:pPr>
              <a:lnSpc>
                <a:spcPct val="107000"/>
              </a:lnSpc>
              <a:spcAft>
                <a:spcPts val="800"/>
              </a:spcAft>
              <a:buFont typeface="Wingdings" panose="05000000000000000000" pitchFamily="2" charset="2"/>
              <a:buChar char=""/>
              <a:tabLst>
                <a:tab pos="457200" algn="l"/>
              </a:tabLst>
            </a:pPr>
            <a:r>
              <a:rPr lang="fr-BE" dirty="0">
                <a:effectLst/>
              </a:rPr>
              <a:t>Bienvenue et </a:t>
            </a:r>
            <a:r>
              <a:rPr lang="fr-BE" sz="3600" b="1" dirty="0">
                <a:effectLst/>
              </a:rPr>
              <a:t>merci</a:t>
            </a:r>
            <a:r>
              <a:rPr lang="fr-BE" dirty="0">
                <a:effectLst/>
              </a:rPr>
              <a:t> à </a:t>
            </a:r>
            <a:r>
              <a:rPr lang="fr-FR" sz="2800" dirty="0">
                <a:effectLst/>
                <a:ea typeface="Calibri" panose="020F0502020204030204" pitchFamily="34" charset="0"/>
                <a:cs typeface="Times New Roman" panose="02020603050405020304" pitchFamily="18" charset="0"/>
              </a:rPr>
              <a:t>Sophie </a:t>
            </a:r>
            <a:r>
              <a:rPr lang="fr-FR" sz="2800" dirty="0" err="1">
                <a:effectLst/>
                <a:ea typeface="Calibri" panose="020F0502020204030204" pitchFamily="34" charset="0"/>
                <a:cs typeface="Times New Roman" panose="02020603050405020304" pitchFamily="18" charset="0"/>
              </a:rPr>
              <a:t>Czerwonogora</a:t>
            </a:r>
            <a:r>
              <a:rPr lang="fr-FR" sz="2800" dirty="0">
                <a:effectLst/>
                <a:ea typeface="Calibri" panose="020F0502020204030204" pitchFamily="34" charset="0"/>
                <a:cs typeface="Times New Roman" panose="02020603050405020304" pitchFamily="18" charset="0"/>
              </a:rPr>
              <a:t>, directrice financière du CPAS de </a:t>
            </a:r>
            <a:r>
              <a:rPr lang="fr-FR" sz="2800" dirty="0" err="1">
                <a:effectLst/>
                <a:ea typeface="Calibri" panose="020F0502020204030204" pitchFamily="34" charset="0"/>
                <a:cs typeface="Times New Roman" panose="02020603050405020304" pitchFamily="18" charset="0"/>
              </a:rPr>
              <a:t>Berchem-Saint-Agathe</a:t>
            </a:r>
            <a:endParaRPr lang="fr-FR" sz="2800" dirty="0">
              <a:effectLst/>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DF5EB5BF-3489-6367-88B3-E662E1C8E589}"/>
              </a:ext>
            </a:extLst>
          </p:cNvPr>
          <p:cNvPicPr>
            <a:picLocks noChangeAspect="1"/>
          </p:cNvPicPr>
          <p:nvPr/>
        </p:nvPicPr>
        <p:blipFill>
          <a:blip r:embed="rId2"/>
          <a:srcRect l="388" r="-3" b="-3"/>
          <a:stretch/>
        </p:blipFill>
        <p:spPr>
          <a:xfrm>
            <a:off x="7620000" y="1600200"/>
            <a:ext cx="4165600" cy="4495800"/>
          </a:xfrm>
          <a:prstGeom prst="rect">
            <a:avLst/>
          </a:prstGeom>
          <a:noFill/>
        </p:spPr>
      </p:pic>
      <p:sp>
        <p:nvSpPr>
          <p:cNvPr id="4" name="Espace réservé du numéro de diapositive 3">
            <a:extLst>
              <a:ext uri="{FF2B5EF4-FFF2-40B4-BE49-F238E27FC236}">
                <a16:creationId xmlns:a16="http://schemas.microsoft.com/office/drawing/2014/main" id="{C3C94F1B-FE4E-F436-394A-FA3FBDC1D8DD}"/>
              </a:ext>
            </a:extLst>
          </p:cNvPr>
          <p:cNvSpPr>
            <a:spLocks noGrp="1"/>
          </p:cNvSpPr>
          <p:nvPr>
            <p:ph type="sldNum" sz="quarter" idx="12"/>
          </p:nvPr>
        </p:nvSpPr>
        <p:spPr>
          <a:xfrm>
            <a:off x="9245600" y="6248400"/>
            <a:ext cx="2540000" cy="457200"/>
          </a:xfrm>
        </p:spPr>
        <p:txBody>
          <a:bodyPr wrap="square" anchor="t">
            <a:normAutofit/>
          </a:bodyPr>
          <a:lstStyle/>
          <a:p>
            <a:pPr>
              <a:spcAft>
                <a:spcPts val="600"/>
              </a:spcAft>
              <a:defRPr/>
            </a:pPr>
            <a:fld id="{19C838FA-F262-4310-9047-19C23BD6C02F}" type="slidenum">
              <a:rPr lang="en-US" altLang="fr-FR" smtClean="0"/>
              <a:pPr>
                <a:spcAft>
                  <a:spcPts val="600"/>
                </a:spcAft>
                <a:defRPr/>
              </a:pPr>
              <a:t>2</a:t>
            </a:fld>
            <a:endParaRPr lang="en-US" altLang="fr-FR"/>
          </a:p>
        </p:txBody>
      </p:sp>
    </p:spTree>
    <p:extLst>
      <p:ext uri="{BB962C8B-B14F-4D97-AF65-F5344CB8AC3E}">
        <p14:creationId xmlns:p14="http://schemas.microsoft.com/office/powerpoint/2010/main" val="327744137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C0642D-FCA1-C911-F412-625BCCB3CAE0}"/>
              </a:ext>
            </a:extLst>
          </p:cNvPr>
          <p:cNvSpPr>
            <a:spLocks noGrp="1"/>
          </p:cNvSpPr>
          <p:nvPr>
            <p:ph type="title"/>
          </p:nvPr>
        </p:nvSpPr>
        <p:spPr>
          <a:xfrm>
            <a:off x="2939143" y="653143"/>
            <a:ext cx="9088016" cy="1073019"/>
          </a:xfrm>
        </p:spPr>
        <p:txBody>
          <a:bodyPr/>
          <a:lstStyle/>
          <a:p>
            <a:r>
              <a:rPr lang="fr-BE" sz="3600" b="1" dirty="0">
                <a:effectLst/>
                <a:ea typeface="Calibri" panose="020F0502020204030204" pitchFamily="34" charset="0"/>
                <a:cs typeface="Times New Roman" panose="02020603050405020304" pitchFamily="18" charset="0"/>
              </a:rPr>
              <a:t>Demandes de simplifications législatives</a:t>
            </a:r>
            <a:br>
              <a:rPr lang="fr-BE" sz="3600" dirty="0">
                <a:effectLst/>
                <a:ea typeface="Calibri" panose="020F0502020204030204" pitchFamily="34" charset="0"/>
                <a:cs typeface="Times New Roman" panose="02020603050405020304" pitchFamily="18" charset="0"/>
              </a:rPr>
            </a:br>
            <a:r>
              <a:rPr lang="fr-BE" dirty="0">
                <a:effectLst/>
                <a:ea typeface="Calibri" panose="020F0502020204030204" pitchFamily="34" charset="0"/>
                <a:cs typeface="Times New Roman" panose="02020603050405020304" pitchFamily="18" charset="0"/>
              </a:rPr>
              <a:t>courrier</a:t>
            </a:r>
            <a:r>
              <a:rPr lang="fr-BE" sz="3600" dirty="0">
                <a:effectLst/>
                <a:ea typeface="Calibri" panose="020F0502020204030204" pitchFamily="34" charset="0"/>
                <a:cs typeface="Times New Roman" panose="02020603050405020304" pitchFamily="18" charset="0"/>
              </a:rPr>
              <a:t> des 3 associations des Villes et Communes au Premier Ministre</a:t>
            </a:r>
            <a:endParaRPr lang="fr-BE" dirty="0">
              <a:effectLst/>
            </a:endParaRPr>
          </a:p>
        </p:txBody>
      </p:sp>
      <p:sp>
        <p:nvSpPr>
          <p:cNvPr id="3" name="Espace réservé du contenu 2">
            <a:extLst>
              <a:ext uri="{FF2B5EF4-FFF2-40B4-BE49-F238E27FC236}">
                <a16:creationId xmlns:a16="http://schemas.microsoft.com/office/drawing/2014/main" id="{8099D8DB-2247-1BA8-83BE-6B80526B772D}"/>
              </a:ext>
            </a:extLst>
          </p:cNvPr>
          <p:cNvSpPr>
            <a:spLocks noGrp="1"/>
          </p:cNvSpPr>
          <p:nvPr>
            <p:ph sz="half" idx="1"/>
          </p:nvPr>
        </p:nvSpPr>
        <p:spPr>
          <a:xfrm>
            <a:off x="3251200" y="2239347"/>
            <a:ext cx="8673322" cy="3856653"/>
          </a:xfrm>
        </p:spPr>
        <p:txBody>
          <a:bodyPr/>
          <a:lstStyle/>
          <a:p>
            <a:r>
              <a:rPr lang="fr-BE" b="1" dirty="0">
                <a:effectLst/>
                <a:latin typeface="Calibri" panose="020F0502020204030204" pitchFamily="34" charset="0"/>
                <a:ea typeface="Calibri" panose="020F0502020204030204" pitchFamily="34" charset="0"/>
                <a:cs typeface="Times New Roman" panose="02020603050405020304" pitchFamily="18" charset="0"/>
              </a:rPr>
              <a:t>L’accord de majorité fédérale prévoit : « </a:t>
            </a:r>
            <a:r>
              <a:rPr lang="fr-BE" b="1" i="1" dirty="0">
                <a:effectLst/>
                <a:latin typeface="Calibri" panose="020F0502020204030204" pitchFamily="34" charset="0"/>
                <a:ea typeface="Calibri" panose="020F0502020204030204" pitchFamily="34" charset="0"/>
                <a:cs typeface="Times New Roman" panose="02020603050405020304" pitchFamily="18" charset="0"/>
              </a:rPr>
              <a:t>pour faciliter l’accès de nos entreprises et PME aux marchés publics, nous simplifierons, dans la mesure du possible, la législation fédérale dans le cadre européen actuel</a:t>
            </a:r>
            <a:r>
              <a:rPr lang="fr-BE" b="1" dirty="0">
                <a:effectLst/>
                <a:latin typeface="Calibri" panose="020F0502020204030204" pitchFamily="34" charset="0"/>
                <a:ea typeface="Calibri" panose="020F0502020204030204" pitchFamily="34" charset="0"/>
                <a:cs typeface="Times New Roman" panose="02020603050405020304" pitchFamily="18" charset="0"/>
              </a:rPr>
              <a:t> »</a:t>
            </a:r>
            <a:endParaRPr lang="fr-BE"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pic>
        <p:nvPicPr>
          <p:cNvPr id="7" name="Espace réservé du contenu 6" descr="Une image contenant Dessin d’enfant, art, Caractère coloré&#10;&#10;Le contenu généré par l’IA peut être incorrect.">
            <a:extLst>
              <a:ext uri="{FF2B5EF4-FFF2-40B4-BE49-F238E27FC236}">
                <a16:creationId xmlns:a16="http://schemas.microsoft.com/office/drawing/2014/main" id="{7875FCCE-69C6-51B4-E9A5-8727E246260A}"/>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rot="10800000" flipH="1">
            <a:off x="5178490" y="4216838"/>
            <a:ext cx="4977527" cy="2488761"/>
          </a:xfrm>
        </p:spPr>
      </p:pic>
      <p:sp>
        <p:nvSpPr>
          <p:cNvPr id="5" name="Espace réservé du numéro de diapositive 4">
            <a:extLst>
              <a:ext uri="{FF2B5EF4-FFF2-40B4-BE49-F238E27FC236}">
                <a16:creationId xmlns:a16="http://schemas.microsoft.com/office/drawing/2014/main" id="{10071C47-2FB4-8475-90B1-BA6EE7271A78}"/>
              </a:ext>
            </a:extLst>
          </p:cNvPr>
          <p:cNvSpPr>
            <a:spLocks noGrp="1"/>
          </p:cNvSpPr>
          <p:nvPr>
            <p:ph type="sldNum" sz="quarter" idx="12"/>
          </p:nvPr>
        </p:nvSpPr>
        <p:spPr/>
        <p:txBody>
          <a:bodyPr/>
          <a:lstStyle/>
          <a:p>
            <a:pPr>
              <a:defRPr/>
            </a:pPr>
            <a:fld id="{1DE845FA-08ED-451C-A6D4-0D7E7C8C7EAD}" type="slidenum">
              <a:rPr lang="en-US" altLang="fr-FR" smtClean="0"/>
              <a:pPr>
                <a:defRPr/>
              </a:pPr>
              <a:t>3</a:t>
            </a:fld>
            <a:endParaRPr lang="en-US" altLang="fr-FR"/>
          </a:p>
        </p:txBody>
      </p:sp>
    </p:spTree>
    <p:extLst>
      <p:ext uri="{BB962C8B-B14F-4D97-AF65-F5344CB8AC3E}">
        <p14:creationId xmlns:p14="http://schemas.microsoft.com/office/powerpoint/2010/main" val="122533245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DBF39-0517-0A0F-2C5F-48575997587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0389A45-1DF4-788A-16D8-C1337A8B7C9A}"/>
              </a:ext>
            </a:extLst>
          </p:cNvPr>
          <p:cNvSpPr>
            <a:spLocks noGrp="1"/>
          </p:cNvSpPr>
          <p:nvPr>
            <p:ph type="title"/>
          </p:nvPr>
        </p:nvSpPr>
        <p:spPr>
          <a:xfrm>
            <a:off x="2939143" y="653143"/>
            <a:ext cx="9088016" cy="601725"/>
          </a:xfrm>
        </p:spPr>
        <p:txBody>
          <a:bodyPr/>
          <a:lstStyle/>
          <a:p>
            <a:r>
              <a:rPr lang="fr-BE" sz="3600" b="1" dirty="0">
                <a:effectLst/>
                <a:ea typeface="Calibri" panose="020F0502020204030204" pitchFamily="34" charset="0"/>
                <a:cs typeface="Times New Roman" panose="02020603050405020304" pitchFamily="18" charset="0"/>
              </a:rPr>
              <a:t>Demandes de simplifications législatives</a:t>
            </a:r>
            <a:br>
              <a:rPr lang="fr-BE" sz="3600" dirty="0">
                <a:effectLst/>
                <a:ea typeface="Calibri" panose="020F0502020204030204" pitchFamily="34" charset="0"/>
                <a:cs typeface="Times New Roman" panose="02020603050405020304" pitchFamily="18" charset="0"/>
              </a:rPr>
            </a:br>
            <a:r>
              <a:rPr lang="fr-BE" dirty="0">
                <a:effectLst/>
                <a:ea typeface="Calibri" panose="020F0502020204030204" pitchFamily="34" charset="0"/>
                <a:cs typeface="Times New Roman" panose="02020603050405020304" pitchFamily="18" charset="0"/>
              </a:rPr>
              <a:t>courrier</a:t>
            </a:r>
            <a:r>
              <a:rPr lang="fr-BE" sz="3600" dirty="0">
                <a:effectLst/>
                <a:ea typeface="Calibri" panose="020F0502020204030204" pitchFamily="34" charset="0"/>
                <a:cs typeface="Times New Roman" panose="02020603050405020304" pitchFamily="18" charset="0"/>
              </a:rPr>
              <a:t> des 3 associations des Villes et Communes au Premier Ministre</a:t>
            </a:r>
            <a:endParaRPr lang="fr-BE" dirty="0">
              <a:effectLst/>
            </a:endParaRPr>
          </a:p>
        </p:txBody>
      </p:sp>
      <p:sp>
        <p:nvSpPr>
          <p:cNvPr id="3" name="Espace réservé du contenu 2">
            <a:extLst>
              <a:ext uri="{FF2B5EF4-FFF2-40B4-BE49-F238E27FC236}">
                <a16:creationId xmlns:a16="http://schemas.microsoft.com/office/drawing/2014/main" id="{1A5BD22F-033C-A733-FC24-A206F224CCAF}"/>
              </a:ext>
            </a:extLst>
          </p:cNvPr>
          <p:cNvSpPr>
            <a:spLocks noGrp="1"/>
          </p:cNvSpPr>
          <p:nvPr>
            <p:ph sz="half" idx="1"/>
          </p:nvPr>
        </p:nvSpPr>
        <p:spPr>
          <a:xfrm>
            <a:off x="3251200" y="1760707"/>
            <a:ext cx="8673322" cy="4335294"/>
          </a:xfrm>
        </p:spPr>
        <p:txBody>
          <a:bodyPr/>
          <a:lstStyle/>
          <a:p>
            <a:pPr>
              <a:lnSpc>
                <a:spcPct val="107000"/>
              </a:lnSpc>
              <a:spcAft>
                <a:spcPts val="800"/>
              </a:spcAft>
              <a:buNone/>
            </a:pPr>
            <a:r>
              <a:rPr lang="fr-BE" b="1" dirty="0">
                <a:effectLst/>
                <a:latin typeface="+mj-lt"/>
                <a:ea typeface="Calibri" panose="020F0502020204030204" pitchFamily="34" charset="0"/>
                <a:cs typeface="Times New Roman" panose="02020603050405020304" pitchFamily="18" charset="0"/>
              </a:rPr>
              <a:t>1. Augmentation du seuil des marchés de faible montant </a:t>
            </a:r>
            <a:endParaRPr lang="fr-BE" dirty="0">
              <a:effectLst/>
              <a:latin typeface="+mj-lt"/>
              <a:ea typeface="Calibri" panose="020F0502020204030204" pitchFamily="34" charset="0"/>
              <a:cs typeface="Times New Roman" panose="02020603050405020304" pitchFamily="18" charset="0"/>
            </a:endParaRPr>
          </a:p>
          <a:p>
            <a:pPr marL="0" indent="0">
              <a:lnSpc>
                <a:spcPct val="107000"/>
              </a:lnSpc>
              <a:spcAft>
                <a:spcPts val="800"/>
              </a:spcAft>
              <a:buNone/>
            </a:pPr>
            <a:r>
              <a:rPr lang="fr-BE" dirty="0">
                <a:effectLst/>
                <a:latin typeface="+mj-lt"/>
                <a:ea typeface="Calibri" panose="020F0502020204030204" pitchFamily="34" charset="0"/>
                <a:cs typeface="Times New Roman" panose="02020603050405020304" pitchFamily="18" charset="0"/>
              </a:rPr>
              <a:t>Afin d’alléger la charge administrative et de donner plus de souplesse à la passation des marchés publics </a:t>
            </a:r>
          </a:p>
          <a:p>
            <a:pPr marL="0" indent="0">
              <a:lnSpc>
                <a:spcPct val="107000"/>
              </a:lnSpc>
              <a:spcAft>
                <a:spcPts val="800"/>
              </a:spcAft>
              <a:buNone/>
            </a:pPr>
            <a:r>
              <a:rPr lang="fr-BE" sz="4000" b="1" dirty="0">
                <a:effectLst/>
                <a:latin typeface="+mj-lt"/>
                <a:ea typeface="Calibri" panose="020F0502020204030204" pitchFamily="34" charset="0"/>
                <a:cs typeface="Times New Roman" panose="02020603050405020304" pitchFamily="18" charset="0"/>
              </a:rPr>
              <a:t>+</a:t>
            </a:r>
            <a:r>
              <a:rPr lang="fr-BE" dirty="0">
                <a:effectLst/>
                <a:latin typeface="+mj-lt"/>
                <a:ea typeface="Calibri" panose="020F0502020204030204" pitchFamily="34" charset="0"/>
                <a:cs typeface="Times New Roman" panose="02020603050405020304" pitchFamily="18" charset="0"/>
              </a:rPr>
              <a:t> dans l’intérêt des opérateurs économiques </a:t>
            </a:r>
          </a:p>
          <a:p>
            <a:pPr marL="0" indent="0">
              <a:lnSpc>
                <a:spcPct val="107000"/>
              </a:lnSpc>
              <a:spcAft>
                <a:spcPts val="800"/>
              </a:spcAft>
              <a:buNone/>
            </a:pPr>
            <a:endParaRPr lang="fr-BE" dirty="0">
              <a:effectLst/>
              <a:latin typeface="+mj-lt"/>
              <a:ea typeface="Calibri" panose="020F0502020204030204" pitchFamily="34" charset="0"/>
              <a:cs typeface="Times New Roman" panose="02020603050405020304" pitchFamily="18" charset="0"/>
            </a:endParaRPr>
          </a:p>
          <a:p>
            <a:pPr marL="0" indent="0">
              <a:lnSpc>
                <a:spcPct val="107000"/>
              </a:lnSpc>
              <a:spcAft>
                <a:spcPts val="800"/>
              </a:spcAft>
              <a:buNone/>
            </a:pPr>
            <a:r>
              <a:rPr lang="fr-BE" dirty="0">
                <a:effectLst/>
                <a:latin typeface="+mj-lt"/>
                <a:ea typeface="Calibri" panose="020F0502020204030204" pitchFamily="34" charset="0"/>
                <a:cs typeface="Times New Roman" panose="02020603050405020304" pitchFamily="18" charset="0"/>
              </a:rPr>
              <a:t>ce seuil  doit être substantiellement augmenté</a:t>
            </a:r>
          </a:p>
          <a:p>
            <a:endParaRPr lang="fr-BE" dirty="0"/>
          </a:p>
        </p:txBody>
      </p:sp>
      <p:sp>
        <p:nvSpPr>
          <p:cNvPr id="5" name="Espace réservé du numéro de diapositive 4">
            <a:extLst>
              <a:ext uri="{FF2B5EF4-FFF2-40B4-BE49-F238E27FC236}">
                <a16:creationId xmlns:a16="http://schemas.microsoft.com/office/drawing/2014/main" id="{39AF614F-8BDA-C64F-CB0B-39D54820F100}"/>
              </a:ext>
            </a:extLst>
          </p:cNvPr>
          <p:cNvSpPr>
            <a:spLocks noGrp="1"/>
          </p:cNvSpPr>
          <p:nvPr>
            <p:ph type="sldNum" sz="quarter" idx="12"/>
          </p:nvPr>
        </p:nvSpPr>
        <p:spPr/>
        <p:txBody>
          <a:bodyPr/>
          <a:lstStyle/>
          <a:p>
            <a:pPr>
              <a:defRPr/>
            </a:pPr>
            <a:fld id="{1DE845FA-08ED-451C-A6D4-0D7E7C8C7EAD}" type="slidenum">
              <a:rPr lang="en-US" altLang="fr-FR" smtClean="0"/>
              <a:pPr>
                <a:defRPr/>
              </a:pPr>
              <a:t>4</a:t>
            </a:fld>
            <a:endParaRPr lang="en-US" altLang="fr-FR"/>
          </a:p>
        </p:txBody>
      </p:sp>
      <p:sp>
        <p:nvSpPr>
          <p:cNvPr id="6" name="Espace réservé du contenu 5">
            <a:extLst>
              <a:ext uri="{FF2B5EF4-FFF2-40B4-BE49-F238E27FC236}">
                <a16:creationId xmlns:a16="http://schemas.microsoft.com/office/drawing/2014/main" id="{BC57E67E-404B-70E0-F5E9-BC09E9B08744}"/>
              </a:ext>
            </a:extLst>
          </p:cNvPr>
          <p:cNvSpPr>
            <a:spLocks noGrp="1"/>
          </p:cNvSpPr>
          <p:nvPr>
            <p:ph sz="half" idx="2"/>
          </p:nvPr>
        </p:nvSpPr>
        <p:spPr>
          <a:xfrm>
            <a:off x="12574556" y="2239347"/>
            <a:ext cx="4165600" cy="4495800"/>
          </a:xfrm>
        </p:spPr>
        <p:txBody>
          <a:bodyPr/>
          <a:lstStyle/>
          <a:p>
            <a:endParaRPr lang="fr-BE" dirty="0"/>
          </a:p>
        </p:txBody>
      </p:sp>
      <p:sp>
        <p:nvSpPr>
          <p:cNvPr id="8" name="Flèche : droite 7">
            <a:extLst>
              <a:ext uri="{FF2B5EF4-FFF2-40B4-BE49-F238E27FC236}">
                <a16:creationId xmlns:a16="http://schemas.microsoft.com/office/drawing/2014/main" id="{2462768C-3985-81E4-AD91-2D391870AD8E}"/>
              </a:ext>
            </a:extLst>
          </p:cNvPr>
          <p:cNvSpPr/>
          <p:nvPr/>
        </p:nvSpPr>
        <p:spPr>
          <a:xfrm>
            <a:off x="3818309" y="5247262"/>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425485661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66072-DA0E-F51A-8283-E90CB80847A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2D4EFF4-C337-B2AB-B521-5D15EE9A70AD}"/>
              </a:ext>
            </a:extLst>
          </p:cNvPr>
          <p:cNvSpPr>
            <a:spLocks noGrp="1"/>
          </p:cNvSpPr>
          <p:nvPr>
            <p:ph type="title"/>
          </p:nvPr>
        </p:nvSpPr>
        <p:spPr>
          <a:xfrm>
            <a:off x="2939143" y="152401"/>
            <a:ext cx="9088016" cy="1573762"/>
          </a:xfrm>
        </p:spPr>
        <p:txBody>
          <a:bodyPr/>
          <a:lstStyle/>
          <a:p>
            <a:r>
              <a:rPr lang="fr-BE" sz="3600" b="1" dirty="0">
                <a:effectLst/>
                <a:ea typeface="Calibri" panose="020F0502020204030204" pitchFamily="34" charset="0"/>
                <a:cs typeface="Times New Roman" panose="02020603050405020304" pitchFamily="18" charset="0"/>
              </a:rPr>
              <a:t>Demandes de simplifications législatives</a:t>
            </a:r>
            <a:br>
              <a:rPr lang="fr-BE" sz="3600" dirty="0">
                <a:effectLst/>
                <a:ea typeface="Calibri" panose="020F0502020204030204" pitchFamily="34" charset="0"/>
                <a:cs typeface="Times New Roman" panose="02020603050405020304" pitchFamily="18" charset="0"/>
              </a:rPr>
            </a:br>
            <a:r>
              <a:rPr lang="fr-BE" dirty="0">
                <a:effectLst/>
                <a:ea typeface="Calibri" panose="020F0502020204030204" pitchFamily="34" charset="0"/>
                <a:cs typeface="Times New Roman" panose="02020603050405020304" pitchFamily="18" charset="0"/>
              </a:rPr>
              <a:t>courrier</a:t>
            </a:r>
            <a:r>
              <a:rPr lang="fr-BE" sz="3600" dirty="0">
                <a:effectLst/>
                <a:ea typeface="Calibri" panose="020F0502020204030204" pitchFamily="34" charset="0"/>
                <a:cs typeface="Times New Roman" panose="02020603050405020304" pitchFamily="18" charset="0"/>
              </a:rPr>
              <a:t> des 3 associations des Villes et Communes au Premier Ministre</a:t>
            </a:r>
            <a:endParaRPr lang="fr-BE" dirty="0">
              <a:effectLst/>
            </a:endParaRPr>
          </a:p>
        </p:txBody>
      </p:sp>
      <p:sp>
        <p:nvSpPr>
          <p:cNvPr id="3" name="Espace réservé du contenu 2">
            <a:extLst>
              <a:ext uri="{FF2B5EF4-FFF2-40B4-BE49-F238E27FC236}">
                <a16:creationId xmlns:a16="http://schemas.microsoft.com/office/drawing/2014/main" id="{BEBEFD87-E692-6557-AC34-6872F04B77DE}"/>
              </a:ext>
            </a:extLst>
          </p:cNvPr>
          <p:cNvSpPr>
            <a:spLocks noGrp="1"/>
          </p:cNvSpPr>
          <p:nvPr>
            <p:ph sz="half" idx="1"/>
          </p:nvPr>
        </p:nvSpPr>
        <p:spPr>
          <a:xfrm>
            <a:off x="3067051" y="1828801"/>
            <a:ext cx="8524874" cy="4267200"/>
          </a:xfrm>
        </p:spPr>
        <p:txBody>
          <a:bodyPr/>
          <a:lstStyle/>
          <a:p>
            <a:pPr>
              <a:lnSpc>
                <a:spcPct val="107000"/>
              </a:lnSpc>
              <a:spcAft>
                <a:spcPts val="800"/>
              </a:spcAft>
              <a:buNone/>
            </a:pPr>
            <a:r>
              <a:rPr lang="fr-BE" b="1" dirty="0">
                <a:effectLst/>
                <a:latin typeface="+mj-lt"/>
                <a:ea typeface="Calibri" panose="020F0502020204030204" pitchFamily="34" charset="0"/>
                <a:cs typeface="Times New Roman" panose="02020603050405020304" pitchFamily="18" charset="0"/>
              </a:rPr>
              <a:t>2. Augmentation du seuil permettant le recours à la PNSPP</a:t>
            </a:r>
          </a:p>
          <a:p>
            <a:pPr marL="0" indent="0">
              <a:buNone/>
            </a:pPr>
            <a:r>
              <a:rPr lang="fr-BE" dirty="0">
                <a:effectLst/>
              </a:rPr>
              <a:t> seuil identique au seuil européen pour les F/S</a:t>
            </a:r>
          </a:p>
          <a:p>
            <a:pPr>
              <a:lnSpc>
                <a:spcPct val="107000"/>
              </a:lnSpc>
              <a:spcAft>
                <a:spcPts val="800"/>
              </a:spcAft>
              <a:buNone/>
            </a:pP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fr-BE" sz="2400" dirty="0">
                <a:effectLst/>
                <a:latin typeface="Calibri" panose="020F0502020204030204" pitchFamily="34" charset="0"/>
                <a:ea typeface="Calibri" panose="020F0502020204030204" pitchFamily="34" charset="0"/>
                <a:cs typeface="Times New Roman" panose="02020603050405020304" pitchFamily="18" charset="0"/>
              </a:rPr>
              <a:t>	l’accord de coalition annonce vouloir « </a:t>
            </a:r>
            <a:r>
              <a:rPr lang="fr-BE" sz="2400" i="1" dirty="0">
                <a:effectLst/>
                <a:latin typeface="Calibri" panose="020F0502020204030204" pitchFamily="34" charset="0"/>
                <a:ea typeface="Calibri" panose="020F0502020204030204" pitchFamily="34" charset="0"/>
                <a:cs typeface="Times New Roman" panose="02020603050405020304" pitchFamily="18" charset="0"/>
              </a:rPr>
              <a:t>[étudier] la possibilité de relever les seuils de la PNSPP pour les MP de fourniture de produits agricoles, de l’élevage, de la pêche, de la sylviculture et de produits connexes </a:t>
            </a:r>
            <a:r>
              <a:rPr lang="fr-BE" sz="2400" dirty="0">
                <a:effectLst/>
                <a:latin typeface="Calibri" panose="020F0502020204030204" pitchFamily="34" charset="0"/>
                <a:ea typeface="Calibri" panose="020F0502020204030204" pitchFamily="34" charset="0"/>
                <a:cs typeface="Times New Roman" panose="02020603050405020304" pitchFamily="18" charset="0"/>
              </a:rPr>
              <a:t>» &gt; pourquoi se limiter à ces seules fournitures ?</a:t>
            </a:r>
            <a:endParaRPr lang="fr-BE" sz="3600" dirty="0">
              <a:effectLst/>
            </a:endParaRPr>
          </a:p>
        </p:txBody>
      </p:sp>
      <p:sp>
        <p:nvSpPr>
          <p:cNvPr id="5" name="Espace réservé du numéro de diapositive 4">
            <a:extLst>
              <a:ext uri="{FF2B5EF4-FFF2-40B4-BE49-F238E27FC236}">
                <a16:creationId xmlns:a16="http://schemas.microsoft.com/office/drawing/2014/main" id="{04434470-5290-DC1F-A414-619B33562646}"/>
              </a:ext>
            </a:extLst>
          </p:cNvPr>
          <p:cNvSpPr>
            <a:spLocks noGrp="1"/>
          </p:cNvSpPr>
          <p:nvPr>
            <p:ph type="sldNum" sz="quarter" idx="12"/>
          </p:nvPr>
        </p:nvSpPr>
        <p:spPr/>
        <p:txBody>
          <a:bodyPr/>
          <a:lstStyle/>
          <a:p>
            <a:pPr>
              <a:defRPr/>
            </a:pPr>
            <a:fld id="{1DE845FA-08ED-451C-A6D4-0D7E7C8C7EAD}" type="slidenum">
              <a:rPr lang="en-US" altLang="fr-FR" smtClean="0"/>
              <a:pPr>
                <a:defRPr/>
              </a:pPr>
              <a:t>5</a:t>
            </a:fld>
            <a:endParaRPr lang="en-US" altLang="fr-FR"/>
          </a:p>
        </p:txBody>
      </p:sp>
      <p:sp>
        <p:nvSpPr>
          <p:cNvPr id="6" name="Espace réservé du contenu 5">
            <a:extLst>
              <a:ext uri="{FF2B5EF4-FFF2-40B4-BE49-F238E27FC236}">
                <a16:creationId xmlns:a16="http://schemas.microsoft.com/office/drawing/2014/main" id="{C90F68B1-5A56-A67E-58FD-3922D5A6E711}"/>
              </a:ext>
            </a:extLst>
          </p:cNvPr>
          <p:cNvSpPr>
            <a:spLocks noGrp="1"/>
          </p:cNvSpPr>
          <p:nvPr>
            <p:ph sz="half" idx="2"/>
          </p:nvPr>
        </p:nvSpPr>
        <p:spPr>
          <a:xfrm>
            <a:off x="12574556" y="2239347"/>
            <a:ext cx="4165600" cy="4495800"/>
          </a:xfrm>
        </p:spPr>
        <p:txBody>
          <a:bodyPr/>
          <a:lstStyle/>
          <a:p>
            <a:endParaRPr lang="fr-BE" dirty="0"/>
          </a:p>
        </p:txBody>
      </p:sp>
    </p:spTree>
    <p:extLst>
      <p:ext uri="{BB962C8B-B14F-4D97-AF65-F5344CB8AC3E}">
        <p14:creationId xmlns:p14="http://schemas.microsoft.com/office/powerpoint/2010/main" val="425469887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4BFCF-EFFA-37B1-0AAD-B8EC6B473FD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C3131F6-CFA2-8F42-CDCF-CBA673BBB50C}"/>
              </a:ext>
            </a:extLst>
          </p:cNvPr>
          <p:cNvSpPr>
            <a:spLocks noGrp="1"/>
          </p:cNvSpPr>
          <p:nvPr>
            <p:ph type="title"/>
          </p:nvPr>
        </p:nvSpPr>
        <p:spPr>
          <a:xfrm>
            <a:off x="2939143" y="152401"/>
            <a:ext cx="9088016" cy="1573762"/>
          </a:xfrm>
        </p:spPr>
        <p:txBody>
          <a:bodyPr/>
          <a:lstStyle/>
          <a:p>
            <a:r>
              <a:rPr lang="fr-BE" sz="3600" b="1" dirty="0">
                <a:effectLst/>
                <a:ea typeface="Calibri" panose="020F0502020204030204" pitchFamily="34" charset="0"/>
                <a:cs typeface="Times New Roman" panose="02020603050405020304" pitchFamily="18" charset="0"/>
              </a:rPr>
              <a:t>Demandes de simplifications législatives</a:t>
            </a:r>
            <a:br>
              <a:rPr lang="fr-BE" sz="3600" dirty="0">
                <a:effectLst/>
                <a:ea typeface="Calibri" panose="020F0502020204030204" pitchFamily="34" charset="0"/>
                <a:cs typeface="Times New Roman" panose="02020603050405020304" pitchFamily="18" charset="0"/>
              </a:rPr>
            </a:br>
            <a:r>
              <a:rPr lang="fr-BE" dirty="0">
                <a:effectLst/>
                <a:ea typeface="Calibri" panose="020F0502020204030204" pitchFamily="34" charset="0"/>
                <a:cs typeface="Times New Roman" panose="02020603050405020304" pitchFamily="18" charset="0"/>
              </a:rPr>
              <a:t>courrier</a:t>
            </a:r>
            <a:r>
              <a:rPr lang="fr-BE" sz="3600" dirty="0">
                <a:effectLst/>
                <a:ea typeface="Calibri" panose="020F0502020204030204" pitchFamily="34" charset="0"/>
                <a:cs typeface="Times New Roman" panose="02020603050405020304" pitchFamily="18" charset="0"/>
              </a:rPr>
              <a:t> des 3 associations des Villes et Communes au Premier Ministre</a:t>
            </a:r>
            <a:endParaRPr lang="fr-BE" dirty="0">
              <a:effectLst/>
            </a:endParaRPr>
          </a:p>
        </p:txBody>
      </p:sp>
      <p:sp>
        <p:nvSpPr>
          <p:cNvPr id="3" name="Espace réservé du contenu 2">
            <a:extLst>
              <a:ext uri="{FF2B5EF4-FFF2-40B4-BE49-F238E27FC236}">
                <a16:creationId xmlns:a16="http://schemas.microsoft.com/office/drawing/2014/main" id="{6DE9DF76-1DB9-497F-7D3D-08D33AA46935}"/>
              </a:ext>
            </a:extLst>
          </p:cNvPr>
          <p:cNvSpPr>
            <a:spLocks noGrp="1"/>
          </p:cNvSpPr>
          <p:nvPr>
            <p:ph sz="half" idx="1"/>
          </p:nvPr>
        </p:nvSpPr>
        <p:spPr>
          <a:xfrm>
            <a:off x="3067051" y="2076449"/>
            <a:ext cx="8524874" cy="4019551"/>
          </a:xfrm>
        </p:spPr>
        <p:txBody>
          <a:bodyPr/>
          <a:lstStyle/>
          <a:p>
            <a:pPr>
              <a:lnSpc>
                <a:spcPct val="107000"/>
              </a:lnSpc>
              <a:spcAft>
                <a:spcPts val="800"/>
              </a:spcAft>
              <a:buNone/>
            </a:pPr>
            <a:r>
              <a:rPr lang="fr-BE" b="1" dirty="0">
                <a:effectLst/>
                <a:latin typeface="+mj-lt"/>
                <a:ea typeface="Calibri" panose="020F0502020204030204" pitchFamily="34" charset="0"/>
                <a:cs typeface="Times New Roman" panose="02020603050405020304" pitchFamily="18" charset="0"/>
              </a:rPr>
              <a:t>3. Achats d’opportunités</a:t>
            </a:r>
          </a:p>
          <a:p>
            <a:pPr>
              <a:lnSpc>
                <a:spcPct val="107000"/>
              </a:lnSpc>
              <a:spcAft>
                <a:spcPts val="800"/>
              </a:spcAft>
              <a:buNone/>
            </a:pPr>
            <a:r>
              <a:rPr lang="fr-FR" sz="2400" b="1" i="0" dirty="0">
                <a:solidFill>
                  <a:srgbClr val="000000"/>
                </a:solidFill>
                <a:effectLst/>
                <a:latin typeface="Libre Franklin" panose="020F0502020204030204" pitchFamily="2" charset="0"/>
              </a:rPr>
              <a:t>MP - secteurs classiques - art 42, § 1</a:t>
            </a:r>
            <a:r>
              <a:rPr lang="fr-FR" sz="2400" b="1" i="0" baseline="30000" dirty="0">
                <a:solidFill>
                  <a:srgbClr val="000000"/>
                </a:solidFill>
                <a:effectLst/>
                <a:latin typeface="Libre Franklin" panose="020F0502020204030204" pitchFamily="2" charset="0"/>
              </a:rPr>
              <a:t>er</a:t>
            </a:r>
            <a:r>
              <a:rPr lang="fr-FR" sz="2400" b="1" i="0" dirty="0">
                <a:solidFill>
                  <a:srgbClr val="000000"/>
                </a:solidFill>
                <a:effectLst/>
                <a:latin typeface="Libre Franklin" panose="020F0502020204030204" pitchFamily="2" charset="0"/>
              </a:rPr>
              <a:t>, alinéa 2 </a:t>
            </a:r>
            <a:r>
              <a:rPr lang="fr-FR" sz="2400" b="0" i="0" dirty="0">
                <a:solidFill>
                  <a:srgbClr val="000000"/>
                </a:solidFill>
                <a:effectLst/>
                <a:latin typeface="Libre Franklin" panose="020F0502020204030204" pitchFamily="2" charset="0"/>
              </a:rPr>
              <a:t>de la loi du 17 juin 2016: </a:t>
            </a:r>
          </a:p>
          <a:p>
            <a:pPr>
              <a:lnSpc>
                <a:spcPct val="107000"/>
              </a:lnSpc>
              <a:spcAft>
                <a:spcPts val="800"/>
              </a:spcAft>
              <a:buNone/>
            </a:pPr>
            <a:r>
              <a:rPr lang="fr-FR" sz="2400" dirty="0">
                <a:solidFill>
                  <a:srgbClr val="000000"/>
                </a:solidFill>
                <a:effectLst/>
                <a:latin typeface="Libre Franklin" panose="020F0502020204030204" pitchFamily="2" charset="0"/>
              </a:rPr>
              <a:t>	</a:t>
            </a:r>
            <a:r>
              <a:rPr lang="fr-FR" sz="1800" b="0" i="0" dirty="0">
                <a:solidFill>
                  <a:srgbClr val="000000"/>
                </a:solidFill>
                <a:effectLst/>
                <a:latin typeface="Libre Franklin" panose="020F0502020204030204" pitchFamily="2" charset="0"/>
              </a:rPr>
              <a:t>« l</a:t>
            </a:r>
            <a:r>
              <a:rPr lang="fr-FR" sz="1800" b="0" i="1" dirty="0">
                <a:solidFill>
                  <a:srgbClr val="000000"/>
                </a:solidFill>
                <a:effectLst/>
                <a:latin typeface="Libre Franklin" panose="020F0502020204030204" pitchFamily="2" charset="0"/>
              </a:rPr>
              <a:t>e Roi peut également autoriser l’utilisation de la PNSPP pour les MP de fournitures qu’Il détermine, si possible après consultation de plusieurs opérateurs économiques,</a:t>
            </a:r>
            <a:r>
              <a:rPr lang="fr-FR" sz="1800" b="1" i="1" dirty="0">
                <a:solidFill>
                  <a:srgbClr val="000000"/>
                </a:solidFill>
                <a:effectLst/>
                <a:latin typeface="inherit"/>
              </a:rPr>
              <a:t> </a:t>
            </a:r>
            <a:r>
              <a:rPr lang="fr-FR" sz="1800" b="0" i="1" dirty="0">
                <a:solidFill>
                  <a:srgbClr val="000000"/>
                </a:solidFill>
                <a:effectLst/>
                <a:latin typeface="Libre Franklin" panose="020F0502020204030204" pitchFamily="2" charset="0"/>
              </a:rPr>
              <a:t>lorsqu’il s’agit d’achats d’opportunité, conformément aux conditions qu’Il fixe. La valeur estimée de ces marchés ne peut atteindre le plafond qu’Il fixe et qui doit nécessairement être inférieur au seuil correspondant pour la publicité européenne</a:t>
            </a:r>
            <a:r>
              <a:rPr lang="fr-FR" sz="1800" b="0" i="0" dirty="0">
                <a:solidFill>
                  <a:srgbClr val="000000"/>
                </a:solidFill>
                <a:effectLst/>
                <a:latin typeface="Libre Franklin" panose="020F0502020204030204" pitchFamily="2" charset="0"/>
              </a:rPr>
              <a:t> »</a:t>
            </a:r>
          </a:p>
          <a:p>
            <a:pPr>
              <a:lnSpc>
                <a:spcPct val="107000"/>
              </a:lnSpc>
              <a:spcAft>
                <a:spcPts val="800"/>
              </a:spcAft>
              <a:buNone/>
            </a:pPr>
            <a:r>
              <a:rPr lang="fr-FR" sz="2400" b="1" dirty="0">
                <a:solidFill>
                  <a:srgbClr val="000000"/>
                </a:solidFill>
                <a:effectLst/>
                <a:latin typeface="+mj-lt"/>
              </a:rPr>
              <a:t>MAIS</a:t>
            </a:r>
            <a:r>
              <a:rPr lang="fr-FR" sz="2400" dirty="0">
                <a:solidFill>
                  <a:srgbClr val="000000"/>
                </a:solidFill>
                <a:effectLst/>
                <a:latin typeface="+mj-lt"/>
              </a:rPr>
              <a:t>…. Aucun Arrêté royal à ce sujet </a:t>
            </a:r>
            <a:r>
              <a:rPr lang="fr-FR" sz="2400" dirty="0">
                <a:solidFill>
                  <a:srgbClr val="000000"/>
                </a:solidFill>
                <a:effectLst/>
                <a:latin typeface="+mj-lt"/>
                <a:sym typeface="Wingdings" panose="05000000000000000000" pitchFamily="2" charset="2"/>
              </a:rPr>
              <a:t></a:t>
            </a:r>
            <a:endParaRPr lang="fr-BE" sz="2400" dirty="0">
              <a:effectLst/>
              <a:latin typeface="+mj-lt"/>
            </a:endParaRPr>
          </a:p>
        </p:txBody>
      </p:sp>
      <p:sp>
        <p:nvSpPr>
          <p:cNvPr id="5" name="Espace réservé du numéro de diapositive 4">
            <a:extLst>
              <a:ext uri="{FF2B5EF4-FFF2-40B4-BE49-F238E27FC236}">
                <a16:creationId xmlns:a16="http://schemas.microsoft.com/office/drawing/2014/main" id="{BEDFB744-31F2-288A-50FB-7CA668EC3DA6}"/>
              </a:ext>
            </a:extLst>
          </p:cNvPr>
          <p:cNvSpPr>
            <a:spLocks noGrp="1"/>
          </p:cNvSpPr>
          <p:nvPr>
            <p:ph type="sldNum" sz="quarter" idx="12"/>
          </p:nvPr>
        </p:nvSpPr>
        <p:spPr/>
        <p:txBody>
          <a:bodyPr/>
          <a:lstStyle/>
          <a:p>
            <a:pPr>
              <a:defRPr/>
            </a:pPr>
            <a:fld id="{1DE845FA-08ED-451C-A6D4-0D7E7C8C7EAD}" type="slidenum">
              <a:rPr lang="en-US" altLang="fr-FR" smtClean="0"/>
              <a:pPr>
                <a:defRPr/>
              </a:pPr>
              <a:t>6</a:t>
            </a:fld>
            <a:endParaRPr lang="en-US" altLang="fr-FR"/>
          </a:p>
        </p:txBody>
      </p:sp>
      <p:sp>
        <p:nvSpPr>
          <p:cNvPr id="6" name="Espace réservé du contenu 5">
            <a:extLst>
              <a:ext uri="{FF2B5EF4-FFF2-40B4-BE49-F238E27FC236}">
                <a16:creationId xmlns:a16="http://schemas.microsoft.com/office/drawing/2014/main" id="{2B472159-A6B9-87A4-BEAC-2C8BBB2DAF3A}"/>
              </a:ext>
            </a:extLst>
          </p:cNvPr>
          <p:cNvSpPr>
            <a:spLocks noGrp="1"/>
          </p:cNvSpPr>
          <p:nvPr>
            <p:ph sz="half" idx="2"/>
          </p:nvPr>
        </p:nvSpPr>
        <p:spPr>
          <a:xfrm>
            <a:off x="12574556" y="2239347"/>
            <a:ext cx="4165600" cy="4495800"/>
          </a:xfrm>
        </p:spPr>
        <p:txBody>
          <a:bodyPr/>
          <a:lstStyle/>
          <a:p>
            <a:endParaRPr lang="fr-BE" dirty="0"/>
          </a:p>
        </p:txBody>
      </p:sp>
    </p:spTree>
    <p:extLst>
      <p:ext uri="{BB962C8B-B14F-4D97-AF65-F5344CB8AC3E}">
        <p14:creationId xmlns:p14="http://schemas.microsoft.com/office/powerpoint/2010/main" val="410779625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A50D1-E042-C0C0-4769-0A89E5922B3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A530286-BB3D-E877-FD54-EB9175FEE6BB}"/>
              </a:ext>
            </a:extLst>
          </p:cNvPr>
          <p:cNvSpPr>
            <a:spLocks noGrp="1"/>
          </p:cNvSpPr>
          <p:nvPr>
            <p:ph type="title"/>
          </p:nvPr>
        </p:nvSpPr>
        <p:spPr>
          <a:xfrm>
            <a:off x="2939143" y="152401"/>
            <a:ext cx="9088016" cy="1573762"/>
          </a:xfrm>
        </p:spPr>
        <p:txBody>
          <a:bodyPr/>
          <a:lstStyle/>
          <a:p>
            <a:r>
              <a:rPr lang="fr-BE" sz="3600" b="1" dirty="0">
                <a:effectLst/>
                <a:ea typeface="Calibri" panose="020F0502020204030204" pitchFamily="34" charset="0"/>
                <a:cs typeface="Times New Roman" panose="02020603050405020304" pitchFamily="18" charset="0"/>
              </a:rPr>
              <a:t>Demandes de simplifications législatives</a:t>
            </a:r>
            <a:br>
              <a:rPr lang="fr-BE" sz="3600" dirty="0">
                <a:effectLst/>
                <a:ea typeface="Calibri" panose="020F0502020204030204" pitchFamily="34" charset="0"/>
                <a:cs typeface="Times New Roman" panose="02020603050405020304" pitchFamily="18" charset="0"/>
              </a:rPr>
            </a:br>
            <a:r>
              <a:rPr lang="fr-BE" dirty="0">
                <a:effectLst/>
                <a:ea typeface="Calibri" panose="020F0502020204030204" pitchFamily="34" charset="0"/>
                <a:cs typeface="Times New Roman" panose="02020603050405020304" pitchFamily="18" charset="0"/>
              </a:rPr>
              <a:t>courrier</a:t>
            </a:r>
            <a:r>
              <a:rPr lang="fr-BE" sz="3600" dirty="0">
                <a:effectLst/>
                <a:ea typeface="Calibri" panose="020F0502020204030204" pitchFamily="34" charset="0"/>
                <a:cs typeface="Times New Roman" panose="02020603050405020304" pitchFamily="18" charset="0"/>
              </a:rPr>
              <a:t> des 3 associations des Villes et Communes au Premier Ministre</a:t>
            </a:r>
            <a:endParaRPr lang="fr-BE" dirty="0">
              <a:effectLst/>
            </a:endParaRPr>
          </a:p>
        </p:txBody>
      </p:sp>
      <p:sp>
        <p:nvSpPr>
          <p:cNvPr id="3" name="Espace réservé du contenu 2">
            <a:extLst>
              <a:ext uri="{FF2B5EF4-FFF2-40B4-BE49-F238E27FC236}">
                <a16:creationId xmlns:a16="http://schemas.microsoft.com/office/drawing/2014/main" id="{64C8A242-ED45-FE35-F2A8-3331C53A4E52}"/>
              </a:ext>
            </a:extLst>
          </p:cNvPr>
          <p:cNvSpPr>
            <a:spLocks noGrp="1"/>
          </p:cNvSpPr>
          <p:nvPr>
            <p:ph sz="half" idx="1"/>
          </p:nvPr>
        </p:nvSpPr>
        <p:spPr>
          <a:xfrm>
            <a:off x="3067051" y="2076449"/>
            <a:ext cx="8524874" cy="4019551"/>
          </a:xfrm>
        </p:spPr>
        <p:txBody>
          <a:bodyPr/>
          <a:lstStyle/>
          <a:p>
            <a:pPr>
              <a:lnSpc>
                <a:spcPct val="107000"/>
              </a:lnSpc>
              <a:spcAft>
                <a:spcPts val="800"/>
              </a:spcAft>
              <a:buNone/>
            </a:pPr>
            <a:r>
              <a:rPr lang="fr-BE" b="1" dirty="0">
                <a:effectLst/>
                <a:latin typeface="+mj-lt"/>
                <a:ea typeface="Calibri" panose="020F0502020204030204" pitchFamily="34" charset="0"/>
                <a:cs typeface="Times New Roman" panose="02020603050405020304" pitchFamily="18" charset="0"/>
              </a:rPr>
              <a:t>4. </a:t>
            </a:r>
            <a:r>
              <a:rPr lang="fr-BE" sz="2400" b="1" dirty="0">
                <a:solidFill>
                  <a:srgbClr val="000000"/>
                </a:solidFill>
                <a:effectLst/>
                <a:latin typeface="Libre Franklin" panose="020F0502020204030204" pitchFamily="2" charset="0"/>
              </a:rPr>
              <a:t>Limitation des obligations de rapportage</a:t>
            </a:r>
          </a:p>
          <a:p>
            <a:pPr>
              <a:lnSpc>
                <a:spcPct val="107000"/>
              </a:lnSpc>
              <a:spcAft>
                <a:spcPts val="800"/>
              </a:spcAft>
              <a:buNone/>
            </a:pPr>
            <a:r>
              <a:rPr lang="fr-BE" sz="2400" dirty="0">
                <a:solidFill>
                  <a:srgbClr val="000000"/>
                </a:solidFill>
                <a:effectLst/>
                <a:latin typeface="+mj-lt"/>
              </a:rPr>
              <a:t>Pas d’explication nécessaire…</a:t>
            </a:r>
          </a:p>
          <a:p>
            <a:pPr>
              <a:lnSpc>
                <a:spcPct val="107000"/>
              </a:lnSpc>
              <a:spcAft>
                <a:spcPts val="800"/>
              </a:spcAft>
              <a:buNone/>
            </a:pPr>
            <a:endParaRPr lang="fr-BE" sz="2400" dirty="0">
              <a:solidFill>
                <a:srgbClr val="000000"/>
              </a:solidFill>
              <a:effectLst/>
              <a:latin typeface="Libre Franklin" panose="020F0502020204030204" pitchFamily="2" charset="0"/>
            </a:endParaRPr>
          </a:p>
        </p:txBody>
      </p:sp>
      <p:sp>
        <p:nvSpPr>
          <p:cNvPr id="5" name="Espace réservé du numéro de diapositive 4">
            <a:extLst>
              <a:ext uri="{FF2B5EF4-FFF2-40B4-BE49-F238E27FC236}">
                <a16:creationId xmlns:a16="http://schemas.microsoft.com/office/drawing/2014/main" id="{F9B5E34B-C714-A343-5594-A7E727AEB554}"/>
              </a:ext>
            </a:extLst>
          </p:cNvPr>
          <p:cNvSpPr>
            <a:spLocks noGrp="1"/>
          </p:cNvSpPr>
          <p:nvPr>
            <p:ph type="sldNum" sz="quarter" idx="12"/>
          </p:nvPr>
        </p:nvSpPr>
        <p:spPr/>
        <p:txBody>
          <a:bodyPr/>
          <a:lstStyle/>
          <a:p>
            <a:pPr>
              <a:defRPr/>
            </a:pPr>
            <a:fld id="{1DE845FA-08ED-451C-A6D4-0D7E7C8C7EAD}" type="slidenum">
              <a:rPr lang="en-US" altLang="fr-FR" smtClean="0"/>
              <a:pPr>
                <a:defRPr/>
              </a:pPr>
              <a:t>7</a:t>
            </a:fld>
            <a:endParaRPr lang="en-US" altLang="fr-FR"/>
          </a:p>
        </p:txBody>
      </p:sp>
      <p:pic>
        <p:nvPicPr>
          <p:cNvPr id="7" name="Espace réservé du contenu 6" descr="Une image contenant croquis, dessin humoristique&#10;&#10;Le contenu généré par l’IA peut être incorrect.">
            <a:extLst>
              <a:ext uri="{FF2B5EF4-FFF2-40B4-BE49-F238E27FC236}">
                <a16:creationId xmlns:a16="http://schemas.microsoft.com/office/drawing/2014/main" id="{19BE7164-DF35-94AD-64A0-0AAE1C97D90B}"/>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629525" y="3011424"/>
            <a:ext cx="3962400" cy="3465576"/>
          </a:xfrm>
        </p:spPr>
      </p:pic>
    </p:spTree>
    <p:extLst>
      <p:ext uri="{BB962C8B-B14F-4D97-AF65-F5344CB8AC3E}">
        <p14:creationId xmlns:p14="http://schemas.microsoft.com/office/powerpoint/2010/main" val="182457960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9F454-FC73-F558-E20B-8A45B2CF66B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70CCCAD-7BF9-3772-5BD4-96D212A594BC}"/>
              </a:ext>
            </a:extLst>
          </p:cNvPr>
          <p:cNvSpPr>
            <a:spLocks noGrp="1"/>
          </p:cNvSpPr>
          <p:nvPr>
            <p:ph type="title"/>
          </p:nvPr>
        </p:nvSpPr>
        <p:spPr>
          <a:xfrm>
            <a:off x="2939143" y="152401"/>
            <a:ext cx="9088016" cy="1573762"/>
          </a:xfrm>
        </p:spPr>
        <p:txBody>
          <a:bodyPr/>
          <a:lstStyle/>
          <a:p>
            <a:r>
              <a:rPr lang="fr-BE" sz="3600" b="1" dirty="0">
                <a:effectLst/>
                <a:ea typeface="Calibri" panose="020F0502020204030204" pitchFamily="34" charset="0"/>
                <a:cs typeface="Times New Roman" panose="02020603050405020304" pitchFamily="18" charset="0"/>
              </a:rPr>
              <a:t>Demandes de simplifications législatives</a:t>
            </a:r>
            <a:br>
              <a:rPr lang="fr-BE" sz="3600" dirty="0">
                <a:effectLst/>
                <a:ea typeface="Calibri" panose="020F0502020204030204" pitchFamily="34" charset="0"/>
                <a:cs typeface="Times New Roman" panose="02020603050405020304" pitchFamily="18" charset="0"/>
              </a:rPr>
            </a:br>
            <a:r>
              <a:rPr lang="fr-BE" dirty="0">
                <a:effectLst/>
                <a:ea typeface="Calibri" panose="020F0502020204030204" pitchFamily="34" charset="0"/>
                <a:cs typeface="Times New Roman" panose="02020603050405020304" pitchFamily="18" charset="0"/>
              </a:rPr>
              <a:t>courrier</a:t>
            </a:r>
            <a:r>
              <a:rPr lang="fr-BE" sz="3600" dirty="0">
                <a:effectLst/>
                <a:ea typeface="Calibri" panose="020F0502020204030204" pitchFamily="34" charset="0"/>
                <a:cs typeface="Times New Roman" panose="02020603050405020304" pitchFamily="18" charset="0"/>
              </a:rPr>
              <a:t> des 3 associations des Villes et Communes au Premier Ministre</a:t>
            </a:r>
            <a:endParaRPr lang="fr-BE" dirty="0">
              <a:effectLst/>
            </a:endParaRPr>
          </a:p>
        </p:txBody>
      </p:sp>
      <p:sp>
        <p:nvSpPr>
          <p:cNvPr id="3" name="Espace réservé du contenu 2">
            <a:extLst>
              <a:ext uri="{FF2B5EF4-FFF2-40B4-BE49-F238E27FC236}">
                <a16:creationId xmlns:a16="http://schemas.microsoft.com/office/drawing/2014/main" id="{C73F0461-6A56-3889-05B2-248BBFCCEB0E}"/>
              </a:ext>
            </a:extLst>
          </p:cNvPr>
          <p:cNvSpPr>
            <a:spLocks noGrp="1"/>
          </p:cNvSpPr>
          <p:nvPr>
            <p:ph sz="half" idx="1"/>
          </p:nvPr>
        </p:nvSpPr>
        <p:spPr>
          <a:xfrm>
            <a:off x="3067051" y="2076449"/>
            <a:ext cx="8524874" cy="4019551"/>
          </a:xfrm>
        </p:spPr>
        <p:txBody>
          <a:bodyPr/>
          <a:lstStyle/>
          <a:p>
            <a:pPr>
              <a:lnSpc>
                <a:spcPct val="107000"/>
              </a:lnSpc>
              <a:spcAft>
                <a:spcPts val="800"/>
              </a:spcAft>
              <a:buNone/>
            </a:pPr>
            <a:r>
              <a:rPr lang="fr-BE" b="1" dirty="0">
                <a:effectLst/>
                <a:latin typeface="+mj-lt"/>
                <a:ea typeface="Calibri" panose="020F0502020204030204" pitchFamily="34" charset="0"/>
                <a:cs typeface="Times New Roman" panose="02020603050405020304" pitchFamily="18" charset="0"/>
              </a:rPr>
              <a:t>5. Evaluation de la réglementation et de la plateforme e-Procurement </a:t>
            </a:r>
          </a:p>
          <a:p>
            <a:pPr lvl="1">
              <a:lnSpc>
                <a:spcPct val="107000"/>
              </a:lnSpc>
              <a:spcAft>
                <a:spcPts val="800"/>
              </a:spcAft>
              <a:buNone/>
            </a:pPr>
            <a:r>
              <a:rPr lang="fr-BE" sz="2800" dirty="0">
                <a:effectLst/>
                <a:latin typeface="+mj-lt"/>
                <a:ea typeface="Calibri" panose="020F0502020204030204" pitchFamily="34" charset="0"/>
                <a:cs typeface="Times New Roman" panose="02020603050405020304" pitchFamily="18" charset="0"/>
              </a:rPr>
              <a:t>5.1. apporter sans tarder des </a:t>
            </a:r>
            <a:r>
              <a:rPr lang="fr-BE" sz="2800" b="1" dirty="0">
                <a:effectLst/>
                <a:latin typeface="+mj-lt"/>
                <a:ea typeface="Calibri" panose="020F0502020204030204" pitchFamily="34" charset="0"/>
                <a:cs typeface="Times New Roman" panose="02020603050405020304" pitchFamily="18" charset="0"/>
              </a:rPr>
              <a:t>corrections aux textes</a:t>
            </a:r>
            <a:r>
              <a:rPr lang="fr-BE" sz="2800" dirty="0">
                <a:effectLst/>
                <a:latin typeface="+mj-lt"/>
                <a:ea typeface="Calibri" panose="020F0502020204030204" pitchFamily="34" charset="0"/>
                <a:cs typeface="Times New Roman" panose="02020603050405020304" pitchFamily="18" charset="0"/>
              </a:rPr>
              <a:t>, notamment et en particulier aux dispositions qui instaurent le nouveau mécanisme d’</a:t>
            </a:r>
            <a:r>
              <a:rPr lang="fr-BE" sz="2800" b="1" dirty="0">
                <a:effectLst/>
                <a:latin typeface="+mj-lt"/>
                <a:ea typeface="Calibri" panose="020F0502020204030204" pitchFamily="34" charset="0"/>
                <a:cs typeface="Times New Roman" panose="02020603050405020304" pitchFamily="18" charset="0"/>
              </a:rPr>
              <a:t>avance</a:t>
            </a:r>
            <a:r>
              <a:rPr lang="fr-BE" sz="2800" dirty="0">
                <a:effectLst/>
                <a:latin typeface="+mj-lt"/>
                <a:ea typeface="Calibri" panose="020F0502020204030204" pitchFamily="34" charset="0"/>
                <a:cs typeface="Times New Roman" panose="02020603050405020304" pitchFamily="18" charset="0"/>
              </a:rPr>
              <a:t>, tant leur rédaction suscite des questions et rend leur application hasardeuse parfois, au détriment des opérateurs économiques comme des PA</a:t>
            </a:r>
          </a:p>
          <a:p>
            <a:pPr>
              <a:lnSpc>
                <a:spcPct val="107000"/>
              </a:lnSpc>
              <a:spcAft>
                <a:spcPts val="800"/>
              </a:spcAft>
              <a:buNone/>
            </a:pPr>
            <a:endParaRPr lang="fr-B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endParaRPr lang="fr-BE" sz="2400" b="1" dirty="0">
              <a:solidFill>
                <a:srgbClr val="000000"/>
              </a:solidFill>
              <a:effectLst/>
              <a:latin typeface="Libre Franklin" panose="020F0502020204030204" pitchFamily="2" charset="0"/>
            </a:endParaRPr>
          </a:p>
          <a:p>
            <a:pPr>
              <a:lnSpc>
                <a:spcPct val="107000"/>
              </a:lnSpc>
              <a:spcAft>
                <a:spcPts val="800"/>
              </a:spcAft>
              <a:buNone/>
            </a:pPr>
            <a:endParaRPr lang="fr-BE" sz="2400" dirty="0">
              <a:solidFill>
                <a:srgbClr val="000000"/>
              </a:solidFill>
              <a:effectLst/>
              <a:latin typeface="Libre Franklin" panose="020F0502020204030204" pitchFamily="2" charset="0"/>
            </a:endParaRPr>
          </a:p>
        </p:txBody>
      </p:sp>
      <p:sp>
        <p:nvSpPr>
          <p:cNvPr id="5" name="Espace réservé du numéro de diapositive 4">
            <a:extLst>
              <a:ext uri="{FF2B5EF4-FFF2-40B4-BE49-F238E27FC236}">
                <a16:creationId xmlns:a16="http://schemas.microsoft.com/office/drawing/2014/main" id="{5D5B2A59-45BD-5526-47E4-B8FA02A4EC9D}"/>
              </a:ext>
            </a:extLst>
          </p:cNvPr>
          <p:cNvSpPr>
            <a:spLocks noGrp="1"/>
          </p:cNvSpPr>
          <p:nvPr>
            <p:ph type="sldNum" sz="quarter" idx="12"/>
          </p:nvPr>
        </p:nvSpPr>
        <p:spPr/>
        <p:txBody>
          <a:bodyPr/>
          <a:lstStyle/>
          <a:p>
            <a:pPr>
              <a:defRPr/>
            </a:pPr>
            <a:fld id="{1DE845FA-08ED-451C-A6D4-0D7E7C8C7EAD}" type="slidenum">
              <a:rPr lang="en-US" altLang="fr-FR" smtClean="0"/>
              <a:pPr>
                <a:defRPr/>
              </a:pPr>
              <a:t>8</a:t>
            </a:fld>
            <a:endParaRPr lang="en-US" altLang="fr-FR"/>
          </a:p>
        </p:txBody>
      </p:sp>
      <p:sp>
        <p:nvSpPr>
          <p:cNvPr id="9" name="Espace réservé du contenu 8">
            <a:extLst>
              <a:ext uri="{FF2B5EF4-FFF2-40B4-BE49-F238E27FC236}">
                <a16:creationId xmlns:a16="http://schemas.microsoft.com/office/drawing/2014/main" id="{85F875B0-32D8-580E-1E7E-F0017077EA37}"/>
              </a:ext>
            </a:extLst>
          </p:cNvPr>
          <p:cNvSpPr>
            <a:spLocks noGrp="1"/>
          </p:cNvSpPr>
          <p:nvPr>
            <p:ph sz="half" idx="2"/>
          </p:nvPr>
        </p:nvSpPr>
        <p:spPr>
          <a:xfrm>
            <a:off x="12994433" y="2037183"/>
            <a:ext cx="4165600" cy="4495800"/>
          </a:xfrm>
        </p:spPr>
        <p:txBody>
          <a:bodyPr/>
          <a:lstStyle/>
          <a:p>
            <a:endParaRPr lang="fr-BE" dirty="0"/>
          </a:p>
        </p:txBody>
      </p:sp>
    </p:spTree>
    <p:extLst>
      <p:ext uri="{BB962C8B-B14F-4D97-AF65-F5344CB8AC3E}">
        <p14:creationId xmlns:p14="http://schemas.microsoft.com/office/powerpoint/2010/main" val="13178881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80072-64C8-C4A9-93CA-54AFED49E90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7108A34-EC2C-ADA5-68B0-DAA4F3BFFCC8}"/>
              </a:ext>
            </a:extLst>
          </p:cNvPr>
          <p:cNvSpPr>
            <a:spLocks noGrp="1"/>
          </p:cNvSpPr>
          <p:nvPr>
            <p:ph type="title"/>
          </p:nvPr>
        </p:nvSpPr>
        <p:spPr>
          <a:xfrm>
            <a:off x="2939143" y="0"/>
            <a:ext cx="9088016" cy="1726163"/>
          </a:xfrm>
        </p:spPr>
        <p:txBody>
          <a:bodyPr/>
          <a:lstStyle/>
          <a:p>
            <a:r>
              <a:rPr lang="fr-BE" sz="3600" b="1" dirty="0">
                <a:effectLst/>
                <a:ea typeface="Calibri" panose="020F0502020204030204" pitchFamily="34" charset="0"/>
                <a:cs typeface="Times New Roman" panose="02020603050405020304" pitchFamily="18" charset="0"/>
              </a:rPr>
              <a:t>Demandes de simplifications législatives</a:t>
            </a:r>
            <a:br>
              <a:rPr lang="fr-BE" sz="3600" dirty="0">
                <a:effectLst/>
                <a:ea typeface="Calibri" panose="020F0502020204030204" pitchFamily="34" charset="0"/>
                <a:cs typeface="Times New Roman" panose="02020603050405020304" pitchFamily="18" charset="0"/>
              </a:rPr>
            </a:br>
            <a:r>
              <a:rPr lang="fr-BE" dirty="0">
                <a:effectLst/>
                <a:ea typeface="Calibri" panose="020F0502020204030204" pitchFamily="34" charset="0"/>
                <a:cs typeface="Times New Roman" panose="02020603050405020304" pitchFamily="18" charset="0"/>
              </a:rPr>
              <a:t>courrier</a:t>
            </a:r>
            <a:r>
              <a:rPr lang="fr-BE" sz="3600" dirty="0">
                <a:effectLst/>
                <a:ea typeface="Calibri" panose="020F0502020204030204" pitchFamily="34" charset="0"/>
                <a:cs typeface="Times New Roman" panose="02020603050405020304" pitchFamily="18" charset="0"/>
              </a:rPr>
              <a:t> des 3 associations des Villes et Communes au Premier Ministre</a:t>
            </a:r>
            <a:endParaRPr lang="fr-BE" dirty="0">
              <a:effectLst/>
            </a:endParaRPr>
          </a:p>
        </p:txBody>
      </p:sp>
      <p:sp>
        <p:nvSpPr>
          <p:cNvPr id="3" name="Espace réservé du contenu 2">
            <a:extLst>
              <a:ext uri="{FF2B5EF4-FFF2-40B4-BE49-F238E27FC236}">
                <a16:creationId xmlns:a16="http://schemas.microsoft.com/office/drawing/2014/main" id="{B393ED75-1A87-00EA-64C1-11C2CA449F03}"/>
              </a:ext>
            </a:extLst>
          </p:cNvPr>
          <p:cNvSpPr>
            <a:spLocks noGrp="1"/>
          </p:cNvSpPr>
          <p:nvPr>
            <p:ph sz="half" idx="1"/>
          </p:nvPr>
        </p:nvSpPr>
        <p:spPr>
          <a:xfrm>
            <a:off x="3067051" y="1600201"/>
            <a:ext cx="8524874" cy="4495800"/>
          </a:xfrm>
        </p:spPr>
        <p:txBody>
          <a:bodyPr/>
          <a:lstStyle/>
          <a:p>
            <a:pPr>
              <a:lnSpc>
                <a:spcPct val="107000"/>
              </a:lnSpc>
              <a:spcAft>
                <a:spcPts val="800"/>
              </a:spcAft>
              <a:buNone/>
            </a:pPr>
            <a:r>
              <a:rPr lang="fr-BE" sz="3200" b="1" dirty="0">
                <a:effectLst/>
                <a:latin typeface="+mj-lt"/>
                <a:ea typeface="Calibri" panose="020F0502020204030204" pitchFamily="34" charset="0"/>
                <a:cs typeface="Times New Roman" panose="02020603050405020304" pitchFamily="18" charset="0"/>
              </a:rPr>
              <a:t>5. </a:t>
            </a:r>
            <a:r>
              <a:rPr lang="fr-BE" sz="3200" b="1" dirty="0">
                <a:effectLst/>
                <a:latin typeface="Calibri" panose="020F0502020204030204" pitchFamily="34" charset="0"/>
                <a:ea typeface="Calibri" panose="020F0502020204030204" pitchFamily="34" charset="0"/>
                <a:cs typeface="Times New Roman" panose="02020603050405020304" pitchFamily="18" charset="0"/>
              </a:rPr>
              <a:t>Evaluation de la réglementation et de la plateforme e-Procurement </a:t>
            </a:r>
          </a:p>
          <a:p>
            <a:pPr marL="0" indent="0">
              <a:lnSpc>
                <a:spcPct val="107000"/>
              </a:lnSpc>
              <a:spcAft>
                <a:spcPts val="800"/>
              </a:spcAft>
              <a:buNone/>
            </a:pPr>
            <a:r>
              <a:rPr lang="fr-BE" dirty="0">
                <a:effectLst/>
                <a:latin typeface="+mj-lt"/>
                <a:ea typeface="Calibri" panose="020F0502020204030204" pitchFamily="34" charset="0"/>
                <a:cs typeface="Times New Roman" panose="02020603050405020304" pitchFamily="18" charset="0"/>
              </a:rPr>
              <a:t>5.2. évaluer la plateforme e-Procurement, tenant compte des avis des PA locaux ainsi que des PME et TPE, afin d’en améliorer le fonctionnement et d’en faciliter l’usage. On doit en effet malheureusement constater que l’usage obligatoire de la plateforme (sauf pour les MP </a:t>
            </a:r>
            <a:r>
              <a:rPr lang="fr-BE" dirty="0" err="1">
                <a:effectLst/>
                <a:latin typeface="+mj-lt"/>
                <a:ea typeface="Calibri" panose="020F0502020204030204" pitchFamily="34" charset="0"/>
                <a:cs typeface="Times New Roman" panose="02020603050405020304" pitchFamily="18" charset="0"/>
              </a:rPr>
              <a:t>fm</a:t>
            </a:r>
            <a:r>
              <a:rPr lang="fr-BE" dirty="0">
                <a:effectLst/>
                <a:latin typeface="+mj-lt"/>
                <a:ea typeface="Calibri" panose="020F0502020204030204" pitchFamily="34" charset="0"/>
                <a:cs typeface="Times New Roman" panose="02020603050405020304" pitchFamily="18" charset="0"/>
              </a:rPr>
              <a:t>) constitue un frein important à la participation des PME et TPE, que l’on veut pourtant promouvoir</a:t>
            </a:r>
          </a:p>
          <a:p>
            <a:pPr>
              <a:lnSpc>
                <a:spcPct val="107000"/>
              </a:lnSpc>
              <a:spcAft>
                <a:spcPts val="800"/>
              </a:spcAft>
              <a:buNone/>
            </a:pPr>
            <a:endParaRPr lang="fr-B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endParaRPr lang="fr-BE" sz="2400" b="1" dirty="0">
              <a:solidFill>
                <a:srgbClr val="000000"/>
              </a:solidFill>
              <a:effectLst/>
              <a:latin typeface="Libre Franklin" panose="020F0502020204030204" pitchFamily="2" charset="0"/>
            </a:endParaRPr>
          </a:p>
          <a:p>
            <a:pPr>
              <a:lnSpc>
                <a:spcPct val="107000"/>
              </a:lnSpc>
              <a:spcAft>
                <a:spcPts val="800"/>
              </a:spcAft>
              <a:buNone/>
            </a:pPr>
            <a:endParaRPr lang="fr-BE" sz="2400" dirty="0">
              <a:solidFill>
                <a:srgbClr val="000000"/>
              </a:solidFill>
              <a:effectLst/>
              <a:latin typeface="Libre Franklin" panose="020F0502020204030204" pitchFamily="2" charset="0"/>
            </a:endParaRPr>
          </a:p>
        </p:txBody>
      </p:sp>
      <p:sp>
        <p:nvSpPr>
          <p:cNvPr id="5" name="Espace réservé du numéro de diapositive 4">
            <a:extLst>
              <a:ext uri="{FF2B5EF4-FFF2-40B4-BE49-F238E27FC236}">
                <a16:creationId xmlns:a16="http://schemas.microsoft.com/office/drawing/2014/main" id="{B7FE874D-2765-9BCC-CC91-9F603B10F0A2}"/>
              </a:ext>
            </a:extLst>
          </p:cNvPr>
          <p:cNvSpPr>
            <a:spLocks noGrp="1"/>
          </p:cNvSpPr>
          <p:nvPr>
            <p:ph type="sldNum" sz="quarter" idx="12"/>
          </p:nvPr>
        </p:nvSpPr>
        <p:spPr/>
        <p:txBody>
          <a:bodyPr/>
          <a:lstStyle/>
          <a:p>
            <a:pPr>
              <a:defRPr/>
            </a:pPr>
            <a:fld id="{1DE845FA-08ED-451C-A6D4-0D7E7C8C7EAD}" type="slidenum">
              <a:rPr lang="en-US" altLang="fr-FR" smtClean="0"/>
              <a:pPr>
                <a:defRPr/>
              </a:pPr>
              <a:t>9</a:t>
            </a:fld>
            <a:endParaRPr lang="en-US" altLang="fr-FR"/>
          </a:p>
        </p:txBody>
      </p:sp>
      <p:sp>
        <p:nvSpPr>
          <p:cNvPr id="9" name="Espace réservé du contenu 8">
            <a:extLst>
              <a:ext uri="{FF2B5EF4-FFF2-40B4-BE49-F238E27FC236}">
                <a16:creationId xmlns:a16="http://schemas.microsoft.com/office/drawing/2014/main" id="{551CD566-21EC-32FE-2140-7A66DB01929D}"/>
              </a:ext>
            </a:extLst>
          </p:cNvPr>
          <p:cNvSpPr>
            <a:spLocks noGrp="1"/>
          </p:cNvSpPr>
          <p:nvPr>
            <p:ph sz="half" idx="2"/>
          </p:nvPr>
        </p:nvSpPr>
        <p:spPr>
          <a:xfrm>
            <a:off x="12994433" y="2037183"/>
            <a:ext cx="4165600" cy="4495800"/>
          </a:xfrm>
        </p:spPr>
        <p:txBody>
          <a:bodyPr/>
          <a:lstStyle/>
          <a:p>
            <a:endParaRPr lang="fr-BE" dirty="0"/>
          </a:p>
        </p:txBody>
      </p:sp>
    </p:spTree>
    <p:extLst>
      <p:ext uri="{BB962C8B-B14F-4D97-AF65-F5344CB8AC3E}">
        <p14:creationId xmlns:p14="http://schemas.microsoft.com/office/powerpoint/2010/main" val="2936965823"/>
      </p:ext>
    </p:extLst>
  </p:cSld>
  <p:clrMapOvr>
    <a:masterClrMapping/>
  </p:clrMapOvr>
  <p:transition/>
</p:sld>
</file>

<file path=ppt/theme/theme1.xml><?xml version="1.0" encoding="utf-8"?>
<a:theme xmlns:a="http://schemas.openxmlformats.org/drawingml/2006/main" name="Proposal">
  <a:themeElements>
    <a:clrScheme name="Proposal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fontScheme name="Propos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posal 1">
        <a:dk1>
          <a:srgbClr val="777777"/>
        </a:dk1>
        <a:lt1>
          <a:srgbClr val="FFFFFF"/>
        </a:lt1>
        <a:dk2>
          <a:srgbClr val="333333"/>
        </a:dk2>
        <a:lt2>
          <a:srgbClr val="FFF4C3"/>
        </a:lt2>
        <a:accent1>
          <a:srgbClr val="C892FA"/>
        </a:accent1>
        <a:accent2>
          <a:srgbClr val="9966FF"/>
        </a:accent2>
        <a:accent3>
          <a:srgbClr val="ADADAD"/>
        </a:accent3>
        <a:accent4>
          <a:srgbClr val="DADADA"/>
        </a:accent4>
        <a:accent5>
          <a:srgbClr val="E0C7FC"/>
        </a:accent5>
        <a:accent6>
          <a:srgbClr val="8A5CE7"/>
        </a:accent6>
        <a:hlink>
          <a:srgbClr val="E4005C"/>
        </a:hlink>
        <a:folHlink>
          <a:srgbClr val="DC7A04"/>
        </a:folHlink>
      </a:clrScheme>
      <a:clrMap bg1="dk2" tx1="lt1" bg2="dk1" tx2="lt2" accent1="accent1" accent2="accent2" accent3="accent3" accent4="accent4" accent5="accent5" accent6="accent6" hlink="hlink" folHlink="folHlink"/>
    </a:extraClrScheme>
    <a:extraClrScheme>
      <a:clrScheme name="Proposal 2">
        <a:dk1>
          <a:srgbClr val="1C1C1C"/>
        </a:dk1>
        <a:lt1>
          <a:srgbClr val="FFFFFF"/>
        </a:lt1>
        <a:dk2>
          <a:srgbClr val="5F5F5F"/>
        </a:dk2>
        <a:lt2>
          <a:srgbClr val="FFFFCC"/>
        </a:lt2>
        <a:accent1>
          <a:srgbClr val="4A5B64"/>
        </a:accent1>
        <a:accent2>
          <a:srgbClr val="AF9387"/>
        </a:accent2>
        <a:accent3>
          <a:srgbClr val="B6B6B6"/>
        </a:accent3>
        <a:accent4>
          <a:srgbClr val="DADADA"/>
        </a:accent4>
        <a:accent5>
          <a:srgbClr val="B1B5B8"/>
        </a:accent5>
        <a:accent6>
          <a:srgbClr val="9E857A"/>
        </a:accent6>
        <a:hlink>
          <a:srgbClr val="F3C43F"/>
        </a:hlink>
        <a:folHlink>
          <a:srgbClr val="66CCFF"/>
        </a:folHlink>
      </a:clrScheme>
      <a:clrMap bg1="dk2" tx1="lt1" bg2="dk1" tx2="lt2" accent1="accent1" accent2="accent2" accent3="accent3" accent4="accent4" accent5="accent5" accent6="accent6" hlink="hlink" folHlink="folHlink"/>
    </a:extraClrScheme>
    <a:extraClrScheme>
      <a:clrScheme name="Proposal 3">
        <a:dk1>
          <a:srgbClr val="4D4D4D"/>
        </a:dk1>
        <a:lt1>
          <a:srgbClr val="FFFFFF"/>
        </a:lt1>
        <a:dk2>
          <a:srgbClr val="666699"/>
        </a:dk2>
        <a:lt2>
          <a:srgbClr val="FFFFCC"/>
        </a:lt2>
        <a:accent1>
          <a:srgbClr val="8D8DB3"/>
        </a:accent1>
        <a:accent2>
          <a:srgbClr val="7A25D7"/>
        </a:accent2>
        <a:accent3>
          <a:srgbClr val="B8B8CA"/>
        </a:accent3>
        <a:accent4>
          <a:srgbClr val="DADADA"/>
        </a:accent4>
        <a:accent5>
          <a:srgbClr val="C5C5D6"/>
        </a:accent5>
        <a:accent6>
          <a:srgbClr val="6E20C3"/>
        </a:accent6>
        <a:hlink>
          <a:srgbClr val="66CCFF"/>
        </a:hlink>
        <a:folHlink>
          <a:srgbClr val="3333CC"/>
        </a:folHlink>
      </a:clrScheme>
      <a:clrMap bg1="dk2" tx1="lt1" bg2="dk1" tx2="lt2" accent1="accent1" accent2="accent2" accent3="accent3" accent4="accent4" accent5="accent5" accent6="accent6" hlink="hlink" folHlink="folHlink"/>
    </a:extraClrScheme>
    <a:extraClrScheme>
      <a:clrScheme name="Proposal 4">
        <a:dk1>
          <a:srgbClr val="10187C"/>
        </a:dk1>
        <a:lt1>
          <a:srgbClr val="F8F8F8"/>
        </a:lt1>
        <a:dk2>
          <a:srgbClr val="538DC7"/>
        </a:dk2>
        <a:lt2>
          <a:srgbClr val="CCECFF"/>
        </a:lt2>
        <a:accent1>
          <a:srgbClr val="879EC7"/>
        </a:accent1>
        <a:accent2>
          <a:srgbClr val="461B8B"/>
        </a:accent2>
        <a:accent3>
          <a:srgbClr val="B3C5E0"/>
        </a:accent3>
        <a:accent4>
          <a:srgbClr val="D4D4D4"/>
        </a:accent4>
        <a:accent5>
          <a:srgbClr val="C3CCE0"/>
        </a:accent5>
        <a:accent6>
          <a:srgbClr val="3F177D"/>
        </a:accent6>
        <a:hlink>
          <a:srgbClr val="0000FF"/>
        </a:hlink>
        <a:folHlink>
          <a:srgbClr val="008000"/>
        </a:folHlink>
      </a:clrScheme>
      <a:clrMap bg1="dk2" tx1="lt1" bg2="dk1" tx2="lt2" accent1="accent1" accent2="accent2" accent3="accent3" accent4="accent4" accent5="accent5" accent6="accent6" hlink="hlink" folHlink="folHlink"/>
    </a:extraClrScheme>
    <a:extraClrScheme>
      <a:clrScheme name="Proposal 5">
        <a:dk1>
          <a:srgbClr val="002F2E"/>
        </a:dk1>
        <a:lt1>
          <a:srgbClr val="FFFFFF"/>
        </a:lt1>
        <a:dk2>
          <a:srgbClr val="008080"/>
        </a:dk2>
        <a:lt2>
          <a:srgbClr val="FFFFCC"/>
        </a:lt2>
        <a:accent1>
          <a:srgbClr val="0E6A52"/>
        </a:accent1>
        <a:accent2>
          <a:srgbClr val="3553A7"/>
        </a:accent2>
        <a:accent3>
          <a:srgbClr val="AAC0C0"/>
        </a:accent3>
        <a:accent4>
          <a:srgbClr val="DADADA"/>
        </a:accent4>
        <a:accent5>
          <a:srgbClr val="AAB9B3"/>
        </a:accent5>
        <a:accent6>
          <a:srgbClr val="2F4A97"/>
        </a:accent6>
        <a:hlink>
          <a:srgbClr val="1ACE9F"/>
        </a:hlink>
        <a:folHlink>
          <a:srgbClr val="B5B5FF"/>
        </a:folHlink>
      </a:clrScheme>
      <a:clrMap bg1="dk2" tx1="lt1" bg2="dk1" tx2="lt2" accent1="accent1" accent2="accent2" accent3="accent3" accent4="accent4" accent5="accent5" accent6="accent6" hlink="hlink" folHlink="folHlink"/>
    </a:extraClrScheme>
    <a:extraClrScheme>
      <a:clrScheme name="Proposal 6">
        <a:dk1>
          <a:srgbClr val="000000"/>
        </a:dk1>
        <a:lt1>
          <a:srgbClr val="E3FFFF"/>
        </a:lt1>
        <a:dk2>
          <a:srgbClr val="4400A8"/>
        </a:dk2>
        <a:lt2>
          <a:srgbClr val="005452"/>
        </a:lt2>
        <a:accent1>
          <a:srgbClr val="92CAC9"/>
        </a:accent1>
        <a:accent2>
          <a:srgbClr val="009999"/>
        </a:accent2>
        <a:accent3>
          <a:srgbClr val="EFFFFF"/>
        </a:accent3>
        <a:accent4>
          <a:srgbClr val="000000"/>
        </a:accent4>
        <a:accent5>
          <a:srgbClr val="C7E1E1"/>
        </a:accent5>
        <a:accent6>
          <a:srgbClr val="008A8A"/>
        </a:accent6>
        <a:hlink>
          <a:srgbClr val="187C16"/>
        </a:hlink>
        <a:folHlink>
          <a:srgbClr val="6600FF"/>
        </a:folHlink>
      </a:clrScheme>
      <a:clrMap bg1="lt1" tx1="dk1" bg2="lt2" tx2="dk2" accent1="accent1" accent2="accent2" accent3="accent3" accent4="accent4" accent5="accent5" accent6="accent6" hlink="hlink" folHlink="folHlink"/>
    </a:extraClrScheme>
    <a:extraClrScheme>
      <a:clrScheme name="Proposal 7">
        <a:dk1>
          <a:srgbClr val="000000"/>
        </a:dk1>
        <a:lt1>
          <a:srgbClr val="CCFF99"/>
        </a:lt1>
        <a:dk2>
          <a:srgbClr val="CC99FF"/>
        </a:dk2>
        <a:lt2>
          <a:srgbClr val="1B3600"/>
        </a:lt2>
        <a:accent1>
          <a:srgbClr val="009900"/>
        </a:accent1>
        <a:accent2>
          <a:srgbClr val="B7CA02"/>
        </a:accent2>
        <a:accent3>
          <a:srgbClr val="E2FFCA"/>
        </a:accent3>
        <a:accent4>
          <a:srgbClr val="000000"/>
        </a:accent4>
        <a:accent5>
          <a:srgbClr val="AACAAA"/>
        </a:accent5>
        <a:accent6>
          <a:srgbClr val="A6B702"/>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Proposal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1888</TotalTime>
  <Words>970</Words>
  <Application>Microsoft Office PowerPoint</Application>
  <PresentationFormat>Grand écran</PresentationFormat>
  <Paragraphs>79</Paragraphs>
  <Slides>13</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13</vt:i4>
      </vt:variant>
    </vt:vector>
  </HeadingPairs>
  <TitlesOfParts>
    <vt:vector size="20" baseType="lpstr">
      <vt:lpstr>Aptos</vt:lpstr>
      <vt:lpstr>Arial</vt:lpstr>
      <vt:lpstr>Calibri</vt:lpstr>
      <vt:lpstr>inherit</vt:lpstr>
      <vt:lpstr>Libre Franklin</vt:lpstr>
      <vt:lpstr>Wingdings</vt:lpstr>
      <vt:lpstr>Proposal</vt:lpstr>
      <vt:lpstr>Programme de la matinée</vt:lpstr>
      <vt:lpstr>Loi organique, règlement comptable, et Législation marchés publics, les achats au carrefour des textes</vt:lpstr>
      <vt:lpstr>Demandes de simplifications législatives courrier des 3 associations des Villes et Communes au Premier Ministre</vt:lpstr>
      <vt:lpstr>Demandes de simplifications législatives courrier des 3 associations des Villes et Communes au Premier Ministre</vt:lpstr>
      <vt:lpstr>Demandes de simplifications législatives courrier des 3 associations des Villes et Communes au Premier Ministre</vt:lpstr>
      <vt:lpstr>Demandes de simplifications législatives courrier des 3 associations des Villes et Communes au Premier Ministre</vt:lpstr>
      <vt:lpstr>Demandes de simplifications législatives courrier des 3 associations des Villes et Communes au Premier Ministre</vt:lpstr>
      <vt:lpstr>Demandes de simplifications législatives courrier des 3 associations des Villes et Communes au Premier Ministre</vt:lpstr>
      <vt:lpstr>Demandes de simplifications législatives courrier des 3 associations des Villes et Communes au Premier Ministre</vt:lpstr>
      <vt:lpstr>Révision de la directive européenne Avis de l’UVCW</vt:lpstr>
      <vt:lpstr>Révision de la directive européenne Avis de l’UVCW</vt:lpstr>
      <vt:lpstr>Révision de la directive européenne Avis de l’UVCW</vt:lpstr>
      <vt:lpstr>Agenda!</vt:lpstr>
    </vt:vector>
  </TitlesOfParts>
  <Company>Administration communale de Woluwe-Saint-Pierre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site</dc:title>
  <dc:creator>Sylvie Aerts</dc:creator>
  <cp:lastModifiedBy>Sylvie Aerts</cp:lastModifiedBy>
  <cp:revision>114</cp:revision>
  <dcterms:created xsi:type="dcterms:W3CDTF">2023-03-13T07:35:05Z</dcterms:created>
  <dcterms:modified xsi:type="dcterms:W3CDTF">2025-06-04T08:19:00Z</dcterms:modified>
</cp:coreProperties>
</file>