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7"/>
  </p:notesMasterIdLst>
  <p:sldIdLst>
    <p:sldId id="264" r:id="rId6"/>
    <p:sldId id="260" r:id="rId7"/>
    <p:sldId id="265" r:id="rId8"/>
    <p:sldId id="285" r:id="rId9"/>
    <p:sldId id="310" r:id="rId10"/>
    <p:sldId id="312" r:id="rId11"/>
    <p:sldId id="314" r:id="rId12"/>
    <p:sldId id="311" r:id="rId13"/>
    <p:sldId id="316" r:id="rId14"/>
    <p:sldId id="319" r:id="rId15"/>
    <p:sldId id="315" r:id="rId16"/>
    <p:sldId id="318" r:id="rId17"/>
    <p:sldId id="320" r:id="rId18"/>
    <p:sldId id="321" r:id="rId19"/>
    <p:sldId id="326" r:id="rId20"/>
    <p:sldId id="322" r:id="rId21"/>
    <p:sldId id="323" r:id="rId22"/>
    <p:sldId id="317" r:id="rId23"/>
    <p:sldId id="324" r:id="rId24"/>
    <p:sldId id="325" r:id="rId25"/>
    <p:sldId id="327" r:id="rId26"/>
    <p:sldId id="328" r:id="rId27"/>
    <p:sldId id="329" r:id="rId28"/>
    <p:sldId id="330" r:id="rId29"/>
    <p:sldId id="331" r:id="rId30"/>
    <p:sldId id="332" r:id="rId31"/>
    <p:sldId id="333" r:id="rId32"/>
    <p:sldId id="335" r:id="rId33"/>
    <p:sldId id="334" r:id="rId34"/>
    <p:sldId id="336" r:id="rId35"/>
    <p:sldId id="266" r:id="rId36"/>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Calibri" charset="0"/>
        <a:ea typeface="+mn-ea"/>
        <a:cs typeface="+mn-cs"/>
      </a:defRPr>
    </a:lvl1pPr>
    <a:lvl2pPr marL="342892" algn="l" rtl="0" eaLnBrk="0" fontAlgn="base" hangingPunct="0">
      <a:spcBef>
        <a:spcPct val="0"/>
      </a:spcBef>
      <a:spcAft>
        <a:spcPct val="0"/>
      </a:spcAft>
      <a:defRPr kern="1200">
        <a:solidFill>
          <a:schemeClr val="tx1"/>
        </a:solidFill>
        <a:latin typeface="Calibri" charset="0"/>
        <a:ea typeface="+mn-ea"/>
        <a:cs typeface="+mn-cs"/>
      </a:defRPr>
    </a:lvl2pPr>
    <a:lvl3pPr marL="685783" algn="l" rtl="0" eaLnBrk="0" fontAlgn="base" hangingPunct="0">
      <a:spcBef>
        <a:spcPct val="0"/>
      </a:spcBef>
      <a:spcAft>
        <a:spcPct val="0"/>
      </a:spcAft>
      <a:defRPr kern="1200">
        <a:solidFill>
          <a:schemeClr val="tx1"/>
        </a:solidFill>
        <a:latin typeface="Calibri" charset="0"/>
        <a:ea typeface="+mn-ea"/>
        <a:cs typeface="+mn-cs"/>
      </a:defRPr>
    </a:lvl3pPr>
    <a:lvl4pPr marL="1028675" algn="l" rtl="0" eaLnBrk="0" fontAlgn="base" hangingPunct="0">
      <a:spcBef>
        <a:spcPct val="0"/>
      </a:spcBef>
      <a:spcAft>
        <a:spcPct val="0"/>
      </a:spcAft>
      <a:defRPr kern="1200">
        <a:solidFill>
          <a:schemeClr val="tx1"/>
        </a:solidFill>
        <a:latin typeface="Calibri" charset="0"/>
        <a:ea typeface="+mn-ea"/>
        <a:cs typeface="+mn-cs"/>
      </a:defRPr>
    </a:lvl4pPr>
    <a:lvl5pPr marL="1371566" algn="l" rtl="0" eaLnBrk="0" fontAlgn="base" hangingPunct="0">
      <a:spcBef>
        <a:spcPct val="0"/>
      </a:spcBef>
      <a:spcAft>
        <a:spcPct val="0"/>
      </a:spcAft>
      <a:defRPr kern="1200">
        <a:solidFill>
          <a:schemeClr val="tx1"/>
        </a:solidFill>
        <a:latin typeface="Calibri" charset="0"/>
        <a:ea typeface="+mn-ea"/>
        <a:cs typeface="+mn-cs"/>
      </a:defRPr>
    </a:lvl5pPr>
    <a:lvl6pPr marL="1714457" algn="l" defTabSz="685783" rtl="0" eaLnBrk="1" latinLnBrk="0" hangingPunct="1">
      <a:defRPr kern="1200">
        <a:solidFill>
          <a:schemeClr val="tx1"/>
        </a:solidFill>
        <a:latin typeface="Calibri" charset="0"/>
        <a:ea typeface="+mn-ea"/>
        <a:cs typeface="+mn-cs"/>
      </a:defRPr>
    </a:lvl6pPr>
    <a:lvl7pPr marL="2057348" algn="l" defTabSz="685783" rtl="0" eaLnBrk="1" latinLnBrk="0" hangingPunct="1">
      <a:defRPr kern="1200">
        <a:solidFill>
          <a:schemeClr val="tx1"/>
        </a:solidFill>
        <a:latin typeface="Calibri" charset="0"/>
        <a:ea typeface="+mn-ea"/>
        <a:cs typeface="+mn-cs"/>
      </a:defRPr>
    </a:lvl7pPr>
    <a:lvl8pPr marL="2400240" algn="l" defTabSz="685783" rtl="0" eaLnBrk="1" latinLnBrk="0" hangingPunct="1">
      <a:defRPr kern="1200">
        <a:solidFill>
          <a:schemeClr val="tx1"/>
        </a:solidFill>
        <a:latin typeface="Calibri" charset="0"/>
        <a:ea typeface="+mn-ea"/>
        <a:cs typeface="+mn-cs"/>
      </a:defRPr>
    </a:lvl8pPr>
    <a:lvl9pPr marL="2743132" algn="l" defTabSz="685783"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1E32"/>
    <a:srgbClr val="2E2F2F"/>
    <a:srgbClr val="5D8D96"/>
    <a:srgbClr val="0B3F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69"/>
    <p:restoredTop sz="93765"/>
  </p:normalViewPr>
  <p:slideViewPr>
    <p:cSldViewPr snapToGrid="0" snapToObjects="1">
      <p:cViewPr varScale="1">
        <p:scale>
          <a:sx n="186" d="100"/>
          <a:sy n="186" d="100"/>
        </p:scale>
        <p:origin x="1224" y="19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AD175-ACA6-6143-B2DA-110735A7AD65}" type="datetimeFigureOut">
              <a:rPr lang="en-BE" smtClean="0"/>
              <a:t>9/21/25</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96B1FB-92FC-9647-9B81-C229E63656E6}" type="slidenum">
              <a:rPr lang="en-BE" smtClean="0"/>
              <a:t>‹N°›</a:t>
            </a:fld>
            <a:endParaRPr lang="en-BE"/>
          </a:p>
        </p:txBody>
      </p:sp>
    </p:spTree>
    <p:extLst>
      <p:ext uri="{BB962C8B-B14F-4D97-AF65-F5344CB8AC3E}">
        <p14:creationId xmlns:p14="http://schemas.microsoft.com/office/powerpoint/2010/main" val="2774363606"/>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896B1FB-92FC-9647-9B81-C229E63656E6}" type="slidenum">
              <a:rPr lang="en-BE" smtClean="0"/>
              <a:t>1</a:t>
            </a:fld>
            <a:endParaRPr lang="en-BE"/>
          </a:p>
        </p:txBody>
      </p:sp>
    </p:spTree>
    <p:extLst>
      <p:ext uri="{BB962C8B-B14F-4D97-AF65-F5344CB8AC3E}">
        <p14:creationId xmlns:p14="http://schemas.microsoft.com/office/powerpoint/2010/main" val="322890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6F306-DC42-3C9B-A760-C8AC29209C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B343A75-C973-E679-EB4D-1142B52D58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C4C744A-A752-0C05-390D-43EAEEC83D05}"/>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678F01BA-DFAA-AB93-5703-C1233F421997}"/>
              </a:ext>
            </a:extLst>
          </p:cNvPr>
          <p:cNvSpPr>
            <a:spLocks noGrp="1"/>
          </p:cNvSpPr>
          <p:nvPr>
            <p:ph type="sldNum" sz="quarter" idx="5"/>
          </p:nvPr>
        </p:nvSpPr>
        <p:spPr/>
        <p:txBody>
          <a:bodyPr/>
          <a:lstStyle/>
          <a:p>
            <a:fld id="{7896B1FB-92FC-9647-9B81-C229E63656E6}" type="slidenum">
              <a:rPr lang="en-BE" smtClean="0"/>
              <a:t>10</a:t>
            </a:fld>
            <a:endParaRPr lang="en-BE"/>
          </a:p>
        </p:txBody>
      </p:sp>
    </p:spTree>
    <p:extLst>
      <p:ext uri="{BB962C8B-B14F-4D97-AF65-F5344CB8AC3E}">
        <p14:creationId xmlns:p14="http://schemas.microsoft.com/office/powerpoint/2010/main" val="1870681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B296E-D677-9515-9752-5C8353FF7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B42C6-72A8-D1DA-DF52-79BF93C825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1901E67-C4A1-CB2D-B62E-46ABF8EDF1DA}"/>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F0155AB3-012A-A161-A986-51115D36ED8D}"/>
              </a:ext>
            </a:extLst>
          </p:cNvPr>
          <p:cNvSpPr>
            <a:spLocks noGrp="1"/>
          </p:cNvSpPr>
          <p:nvPr>
            <p:ph type="sldNum" sz="quarter" idx="5"/>
          </p:nvPr>
        </p:nvSpPr>
        <p:spPr/>
        <p:txBody>
          <a:bodyPr/>
          <a:lstStyle/>
          <a:p>
            <a:fld id="{7896B1FB-92FC-9647-9B81-C229E63656E6}" type="slidenum">
              <a:rPr lang="en-BE" smtClean="0"/>
              <a:t>11</a:t>
            </a:fld>
            <a:endParaRPr lang="en-BE"/>
          </a:p>
        </p:txBody>
      </p:sp>
    </p:spTree>
    <p:extLst>
      <p:ext uri="{BB962C8B-B14F-4D97-AF65-F5344CB8AC3E}">
        <p14:creationId xmlns:p14="http://schemas.microsoft.com/office/powerpoint/2010/main" val="709203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F5B3F-490C-FA87-D91A-968907C8A7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7771B3-A64A-4EA1-493B-1F3A9FC5F2F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38C287-AE82-4547-F371-5FEF666118E5}"/>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AF647A9D-6064-4E0F-C84D-101978CFA159}"/>
              </a:ext>
            </a:extLst>
          </p:cNvPr>
          <p:cNvSpPr>
            <a:spLocks noGrp="1"/>
          </p:cNvSpPr>
          <p:nvPr>
            <p:ph type="sldNum" sz="quarter" idx="5"/>
          </p:nvPr>
        </p:nvSpPr>
        <p:spPr/>
        <p:txBody>
          <a:bodyPr/>
          <a:lstStyle/>
          <a:p>
            <a:fld id="{7896B1FB-92FC-9647-9B81-C229E63656E6}" type="slidenum">
              <a:rPr lang="en-BE" smtClean="0"/>
              <a:t>12</a:t>
            </a:fld>
            <a:endParaRPr lang="en-BE"/>
          </a:p>
        </p:txBody>
      </p:sp>
    </p:spTree>
    <p:extLst>
      <p:ext uri="{BB962C8B-B14F-4D97-AF65-F5344CB8AC3E}">
        <p14:creationId xmlns:p14="http://schemas.microsoft.com/office/powerpoint/2010/main" val="4037888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9426E-BD7C-45CC-9FD0-17649CAB35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0A8DD7B-9978-0CA6-5418-C4E26D435F0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912BD98-CD2D-4C4F-34C0-82830CF34E3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C128AFBD-C1C2-67DF-B4E3-9076325EB98C}"/>
              </a:ext>
            </a:extLst>
          </p:cNvPr>
          <p:cNvSpPr>
            <a:spLocks noGrp="1"/>
          </p:cNvSpPr>
          <p:nvPr>
            <p:ph type="sldNum" sz="quarter" idx="5"/>
          </p:nvPr>
        </p:nvSpPr>
        <p:spPr/>
        <p:txBody>
          <a:bodyPr/>
          <a:lstStyle/>
          <a:p>
            <a:fld id="{7896B1FB-92FC-9647-9B81-C229E63656E6}" type="slidenum">
              <a:rPr lang="en-BE" smtClean="0"/>
              <a:t>13</a:t>
            </a:fld>
            <a:endParaRPr lang="en-BE"/>
          </a:p>
        </p:txBody>
      </p:sp>
    </p:spTree>
    <p:extLst>
      <p:ext uri="{BB962C8B-B14F-4D97-AF65-F5344CB8AC3E}">
        <p14:creationId xmlns:p14="http://schemas.microsoft.com/office/powerpoint/2010/main" val="4112613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382C8-4A3C-03A4-3E08-DB52912BC2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6E7401-5AB9-78EF-5332-C49E6E3314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4E8344D-65CF-2A36-00D9-8458FB37F41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C0EE48CF-1E64-C232-ED86-DB70CB209BDF}"/>
              </a:ext>
            </a:extLst>
          </p:cNvPr>
          <p:cNvSpPr>
            <a:spLocks noGrp="1"/>
          </p:cNvSpPr>
          <p:nvPr>
            <p:ph type="sldNum" sz="quarter" idx="5"/>
          </p:nvPr>
        </p:nvSpPr>
        <p:spPr/>
        <p:txBody>
          <a:bodyPr/>
          <a:lstStyle/>
          <a:p>
            <a:fld id="{7896B1FB-92FC-9647-9B81-C229E63656E6}" type="slidenum">
              <a:rPr lang="en-BE" smtClean="0"/>
              <a:t>14</a:t>
            </a:fld>
            <a:endParaRPr lang="en-BE"/>
          </a:p>
        </p:txBody>
      </p:sp>
    </p:spTree>
    <p:extLst>
      <p:ext uri="{BB962C8B-B14F-4D97-AF65-F5344CB8AC3E}">
        <p14:creationId xmlns:p14="http://schemas.microsoft.com/office/powerpoint/2010/main" val="1464748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97146-0470-5F83-FE11-6EBED18333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37AC77-DE4E-3616-D416-B461643B86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9625E7-3626-5842-6628-678F824B392A}"/>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06CF4448-28F7-775E-4742-29ED7FDE74CB}"/>
              </a:ext>
            </a:extLst>
          </p:cNvPr>
          <p:cNvSpPr>
            <a:spLocks noGrp="1"/>
          </p:cNvSpPr>
          <p:nvPr>
            <p:ph type="sldNum" sz="quarter" idx="5"/>
          </p:nvPr>
        </p:nvSpPr>
        <p:spPr/>
        <p:txBody>
          <a:bodyPr/>
          <a:lstStyle/>
          <a:p>
            <a:fld id="{7896B1FB-92FC-9647-9B81-C229E63656E6}" type="slidenum">
              <a:rPr lang="en-BE" smtClean="0"/>
              <a:t>15</a:t>
            </a:fld>
            <a:endParaRPr lang="en-BE"/>
          </a:p>
        </p:txBody>
      </p:sp>
    </p:spTree>
    <p:extLst>
      <p:ext uri="{BB962C8B-B14F-4D97-AF65-F5344CB8AC3E}">
        <p14:creationId xmlns:p14="http://schemas.microsoft.com/office/powerpoint/2010/main" val="128409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18CE8-B483-6A26-7B80-A3CE290BDC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299067-0CFF-97DF-8EC2-0DF1479C26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1B0538-205C-D3DF-54DB-55FE9A4D6F69}"/>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B018EAC0-99E5-7AC8-B268-292AD54B053A}"/>
              </a:ext>
            </a:extLst>
          </p:cNvPr>
          <p:cNvSpPr>
            <a:spLocks noGrp="1"/>
          </p:cNvSpPr>
          <p:nvPr>
            <p:ph type="sldNum" sz="quarter" idx="5"/>
          </p:nvPr>
        </p:nvSpPr>
        <p:spPr/>
        <p:txBody>
          <a:bodyPr/>
          <a:lstStyle/>
          <a:p>
            <a:fld id="{7896B1FB-92FC-9647-9B81-C229E63656E6}" type="slidenum">
              <a:rPr lang="en-BE" smtClean="0"/>
              <a:t>16</a:t>
            </a:fld>
            <a:endParaRPr lang="en-BE"/>
          </a:p>
        </p:txBody>
      </p:sp>
    </p:spTree>
    <p:extLst>
      <p:ext uri="{BB962C8B-B14F-4D97-AF65-F5344CB8AC3E}">
        <p14:creationId xmlns:p14="http://schemas.microsoft.com/office/powerpoint/2010/main" val="70154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9C02E-E6BF-6B6B-CBF8-5463AFCCDB9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EFBC62-CBFF-AEE7-160A-36BB7D8E560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9E3F7E1-2935-9866-55C8-F4715A563E5E}"/>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81F1A86-4562-6C44-5111-47C68152A896}"/>
              </a:ext>
            </a:extLst>
          </p:cNvPr>
          <p:cNvSpPr>
            <a:spLocks noGrp="1"/>
          </p:cNvSpPr>
          <p:nvPr>
            <p:ph type="sldNum" sz="quarter" idx="5"/>
          </p:nvPr>
        </p:nvSpPr>
        <p:spPr/>
        <p:txBody>
          <a:bodyPr/>
          <a:lstStyle/>
          <a:p>
            <a:fld id="{7896B1FB-92FC-9647-9B81-C229E63656E6}" type="slidenum">
              <a:rPr lang="en-BE" smtClean="0"/>
              <a:t>17</a:t>
            </a:fld>
            <a:endParaRPr lang="en-BE"/>
          </a:p>
        </p:txBody>
      </p:sp>
    </p:spTree>
    <p:extLst>
      <p:ext uri="{BB962C8B-B14F-4D97-AF65-F5344CB8AC3E}">
        <p14:creationId xmlns:p14="http://schemas.microsoft.com/office/powerpoint/2010/main" val="2551489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D515-FC58-52CC-3292-CE2868A195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F5B41B-6FA3-B17F-DD51-65D1C87E47D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2F2BD7C-0998-9102-32EF-C75A48F49C23}"/>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AB8ED779-5F1B-A039-7F0C-C212DDCB3609}"/>
              </a:ext>
            </a:extLst>
          </p:cNvPr>
          <p:cNvSpPr>
            <a:spLocks noGrp="1"/>
          </p:cNvSpPr>
          <p:nvPr>
            <p:ph type="sldNum" sz="quarter" idx="5"/>
          </p:nvPr>
        </p:nvSpPr>
        <p:spPr/>
        <p:txBody>
          <a:bodyPr/>
          <a:lstStyle/>
          <a:p>
            <a:fld id="{7896B1FB-92FC-9647-9B81-C229E63656E6}" type="slidenum">
              <a:rPr lang="en-BE" smtClean="0"/>
              <a:t>18</a:t>
            </a:fld>
            <a:endParaRPr lang="en-BE"/>
          </a:p>
        </p:txBody>
      </p:sp>
    </p:spTree>
    <p:extLst>
      <p:ext uri="{BB962C8B-B14F-4D97-AF65-F5344CB8AC3E}">
        <p14:creationId xmlns:p14="http://schemas.microsoft.com/office/powerpoint/2010/main" val="3126378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4FF38-C285-D508-0985-E51059526A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93CDC-51CC-1AA7-F3AC-D5AEC288BC3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DDF184-1FE9-4947-9F6E-735FB6F0FF27}"/>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5610BCDD-B587-073B-BEE4-F91ED4F51B1E}"/>
              </a:ext>
            </a:extLst>
          </p:cNvPr>
          <p:cNvSpPr>
            <a:spLocks noGrp="1"/>
          </p:cNvSpPr>
          <p:nvPr>
            <p:ph type="sldNum" sz="quarter" idx="5"/>
          </p:nvPr>
        </p:nvSpPr>
        <p:spPr/>
        <p:txBody>
          <a:bodyPr/>
          <a:lstStyle/>
          <a:p>
            <a:fld id="{7896B1FB-92FC-9647-9B81-C229E63656E6}" type="slidenum">
              <a:rPr lang="en-BE" smtClean="0"/>
              <a:t>19</a:t>
            </a:fld>
            <a:endParaRPr lang="en-BE"/>
          </a:p>
        </p:txBody>
      </p:sp>
    </p:spTree>
    <p:extLst>
      <p:ext uri="{BB962C8B-B14F-4D97-AF65-F5344CB8AC3E}">
        <p14:creationId xmlns:p14="http://schemas.microsoft.com/office/powerpoint/2010/main" val="1809913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7896B1FB-92FC-9647-9B81-C229E63656E6}" type="slidenum">
              <a:rPr lang="en-BE" smtClean="0"/>
              <a:t>2</a:t>
            </a:fld>
            <a:endParaRPr lang="en-BE"/>
          </a:p>
        </p:txBody>
      </p:sp>
    </p:spTree>
    <p:extLst>
      <p:ext uri="{BB962C8B-B14F-4D97-AF65-F5344CB8AC3E}">
        <p14:creationId xmlns:p14="http://schemas.microsoft.com/office/powerpoint/2010/main" val="1082198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EE76-FFC8-D865-6A05-065B657C7F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22E698-A1A9-B121-8322-FBC4BA9B618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12E1A3-E4E4-5140-89F6-B26BF409CD8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5708C2D-FF28-B2ED-8363-2CD62697DD70}"/>
              </a:ext>
            </a:extLst>
          </p:cNvPr>
          <p:cNvSpPr>
            <a:spLocks noGrp="1"/>
          </p:cNvSpPr>
          <p:nvPr>
            <p:ph type="sldNum" sz="quarter" idx="5"/>
          </p:nvPr>
        </p:nvSpPr>
        <p:spPr/>
        <p:txBody>
          <a:bodyPr/>
          <a:lstStyle/>
          <a:p>
            <a:fld id="{7896B1FB-92FC-9647-9B81-C229E63656E6}" type="slidenum">
              <a:rPr lang="en-BE" smtClean="0"/>
              <a:t>20</a:t>
            </a:fld>
            <a:endParaRPr lang="en-BE"/>
          </a:p>
        </p:txBody>
      </p:sp>
    </p:spTree>
    <p:extLst>
      <p:ext uri="{BB962C8B-B14F-4D97-AF65-F5344CB8AC3E}">
        <p14:creationId xmlns:p14="http://schemas.microsoft.com/office/powerpoint/2010/main" val="1722904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896B1FB-92FC-9647-9B81-C229E63656E6}" type="slidenum">
              <a:rPr lang="en-BE" smtClean="0"/>
              <a:t>24</a:t>
            </a:fld>
            <a:endParaRPr lang="en-BE"/>
          </a:p>
        </p:txBody>
      </p:sp>
    </p:spTree>
    <p:extLst>
      <p:ext uri="{BB962C8B-B14F-4D97-AF65-F5344CB8AC3E}">
        <p14:creationId xmlns:p14="http://schemas.microsoft.com/office/powerpoint/2010/main" val="3331507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896B1FB-92FC-9647-9B81-C229E63656E6}" type="slidenum">
              <a:rPr lang="en-BE" smtClean="0"/>
              <a:t>31</a:t>
            </a:fld>
            <a:endParaRPr lang="en-BE"/>
          </a:p>
        </p:txBody>
      </p:sp>
    </p:spTree>
    <p:extLst>
      <p:ext uri="{BB962C8B-B14F-4D97-AF65-F5344CB8AC3E}">
        <p14:creationId xmlns:p14="http://schemas.microsoft.com/office/powerpoint/2010/main" val="2246395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896B1FB-92FC-9647-9B81-C229E63656E6}" type="slidenum">
              <a:rPr lang="en-BE" smtClean="0"/>
              <a:t>3</a:t>
            </a:fld>
            <a:endParaRPr lang="en-BE"/>
          </a:p>
        </p:txBody>
      </p:sp>
    </p:spTree>
    <p:extLst>
      <p:ext uri="{BB962C8B-B14F-4D97-AF65-F5344CB8AC3E}">
        <p14:creationId xmlns:p14="http://schemas.microsoft.com/office/powerpoint/2010/main" val="124875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DFAEE-C91E-A955-B52B-71749FB4B8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5AD3E2E-24EB-6252-91B4-D999D94C253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1FCF31-B407-7176-6184-C1AF51BCF018}"/>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855C4A7-5F43-C934-ABF5-A66871D94796}"/>
              </a:ext>
            </a:extLst>
          </p:cNvPr>
          <p:cNvSpPr>
            <a:spLocks noGrp="1"/>
          </p:cNvSpPr>
          <p:nvPr>
            <p:ph type="sldNum" sz="quarter" idx="5"/>
          </p:nvPr>
        </p:nvSpPr>
        <p:spPr/>
        <p:txBody>
          <a:bodyPr/>
          <a:lstStyle/>
          <a:p>
            <a:fld id="{7896B1FB-92FC-9647-9B81-C229E63656E6}" type="slidenum">
              <a:rPr lang="en-BE" smtClean="0"/>
              <a:t>4</a:t>
            </a:fld>
            <a:endParaRPr lang="en-BE"/>
          </a:p>
        </p:txBody>
      </p:sp>
    </p:spTree>
    <p:extLst>
      <p:ext uri="{BB962C8B-B14F-4D97-AF65-F5344CB8AC3E}">
        <p14:creationId xmlns:p14="http://schemas.microsoft.com/office/powerpoint/2010/main" val="3981520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06A0C-05FF-3C21-FCEE-C05D16D9B3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7BF309-A11B-6804-CD04-094159FCF94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C0B16D6-0B38-0E7F-BC6C-A7CFDCC97849}"/>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1BA850EF-ED8C-7D8C-2DE9-4DCB5C02A4E4}"/>
              </a:ext>
            </a:extLst>
          </p:cNvPr>
          <p:cNvSpPr>
            <a:spLocks noGrp="1"/>
          </p:cNvSpPr>
          <p:nvPr>
            <p:ph type="sldNum" sz="quarter" idx="5"/>
          </p:nvPr>
        </p:nvSpPr>
        <p:spPr/>
        <p:txBody>
          <a:bodyPr/>
          <a:lstStyle/>
          <a:p>
            <a:fld id="{7896B1FB-92FC-9647-9B81-C229E63656E6}" type="slidenum">
              <a:rPr lang="en-BE" smtClean="0"/>
              <a:t>5</a:t>
            </a:fld>
            <a:endParaRPr lang="en-BE"/>
          </a:p>
        </p:txBody>
      </p:sp>
    </p:spTree>
    <p:extLst>
      <p:ext uri="{BB962C8B-B14F-4D97-AF65-F5344CB8AC3E}">
        <p14:creationId xmlns:p14="http://schemas.microsoft.com/office/powerpoint/2010/main" val="538728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AE645-1F5A-D493-91B5-5936607CDD0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81EB7FE-8F62-6EB1-26F1-C46CFCBF80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43722DA-D277-2F86-4766-E50B9A5A0C2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6128B35C-037D-FAE9-B225-58041AB281E5}"/>
              </a:ext>
            </a:extLst>
          </p:cNvPr>
          <p:cNvSpPr>
            <a:spLocks noGrp="1"/>
          </p:cNvSpPr>
          <p:nvPr>
            <p:ph type="sldNum" sz="quarter" idx="5"/>
          </p:nvPr>
        </p:nvSpPr>
        <p:spPr/>
        <p:txBody>
          <a:bodyPr/>
          <a:lstStyle/>
          <a:p>
            <a:fld id="{7896B1FB-92FC-9647-9B81-C229E63656E6}" type="slidenum">
              <a:rPr lang="en-BE" smtClean="0"/>
              <a:t>6</a:t>
            </a:fld>
            <a:endParaRPr lang="en-BE"/>
          </a:p>
        </p:txBody>
      </p:sp>
    </p:spTree>
    <p:extLst>
      <p:ext uri="{BB962C8B-B14F-4D97-AF65-F5344CB8AC3E}">
        <p14:creationId xmlns:p14="http://schemas.microsoft.com/office/powerpoint/2010/main" val="274605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CF82E-1CAE-C1D2-5396-0FBEC31BBC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1CB5E3-3A86-1422-88BA-79468BB25D8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835655-A041-EB49-D4AD-84A40B8F7479}"/>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BD8C81F-3CFD-61D5-A84E-441B69FE4135}"/>
              </a:ext>
            </a:extLst>
          </p:cNvPr>
          <p:cNvSpPr>
            <a:spLocks noGrp="1"/>
          </p:cNvSpPr>
          <p:nvPr>
            <p:ph type="sldNum" sz="quarter" idx="5"/>
          </p:nvPr>
        </p:nvSpPr>
        <p:spPr/>
        <p:txBody>
          <a:bodyPr/>
          <a:lstStyle/>
          <a:p>
            <a:fld id="{7896B1FB-92FC-9647-9B81-C229E63656E6}" type="slidenum">
              <a:rPr lang="en-BE" smtClean="0"/>
              <a:t>7</a:t>
            </a:fld>
            <a:endParaRPr lang="en-BE"/>
          </a:p>
        </p:txBody>
      </p:sp>
    </p:spTree>
    <p:extLst>
      <p:ext uri="{BB962C8B-B14F-4D97-AF65-F5344CB8AC3E}">
        <p14:creationId xmlns:p14="http://schemas.microsoft.com/office/powerpoint/2010/main" val="2159977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F28F4-50B9-93C8-209C-416BD116037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4E405A-BB5A-3AF7-806F-C73DE399EB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C317D8C-4A9B-741E-72AB-F3B4D9FC7312}"/>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A5A31AA3-BC4C-2C13-CDBA-0DF1C3C2821F}"/>
              </a:ext>
            </a:extLst>
          </p:cNvPr>
          <p:cNvSpPr>
            <a:spLocks noGrp="1"/>
          </p:cNvSpPr>
          <p:nvPr>
            <p:ph type="sldNum" sz="quarter" idx="5"/>
          </p:nvPr>
        </p:nvSpPr>
        <p:spPr/>
        <p:txBody>
          <a:bodyPr/>
          <a:lstStyle/>
          <a:p>
            <a:fld id="{7896B1FB-92FC-9647-9B81-C229E63656E6}" type="slidenum">
              <a:rPr lang="en-BE" smtClean="0"/>
              <a:t>8</a:t>
            </a:fld>
            <a:endParaRPr lang="en-BE"/>
          </a:p>
        </p:txBody>
      </p:sp>
    </p:spTree>
    <p:extLst>
      <p:ext uri="{BB962C8B-B14F-4D97-AF65-F5344CB8AC3E}">
        <p14:creationId xmlns:p14="http://schemas.microsoft.com/office/powerpoint/2010/main" val="3727964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59A8E-06E2-832E-B194-90CD2569EF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09A0C1-5A80-B984-01C8-060971289B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E78937-5A44-604C-B107-854D4ABEA527}"/>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383BA069-8570-45CE-7C5A-E3888368D6A2}"/>
              </a:ext>
            </a:extLst>
          </p:cNvPr>
          <p:cNvSpPr>
            <a:spLocks noGrp="1"/>
          </p:cNvSpPr>
          <p:nvPr>
            <p:ph type="sldNum" sz="quarter" idx="5"/>
          </p:nvPr>
        </p:nvSpPr>
        <p:spPr/>
        <p:txBody>
          <a:bodyPr/>
          <a:lstStyle/>
          <a:p>
            <a:fld id="{7896B1FB-92FC-9647-9B81-C229E63656E6}" type="slidenum">
              <a:rPr lang="en-BE" smtClean="0"/>
              <a:t>9</a:t>
            </a:fld>
            <a:endParaRPr lang="en-BE"/>
          </a:p>
        </p:txBody>
      </p:sp>
    </p:spTree>
    <p:extLst>
      <p:ext uri="{BB962C8B-B14F-4D97-AF65-F5344CB8AC3E}">
        <p14:creationId xmlns:p14="http://schemas.microsoft.com/office/powerpoint/2010/main" val="696188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ABE1AA-E92A-7190-763B-B442CB30BAF0}"/>
              </a:ext>
            </a:extLst>
          </p:cNvPr>
          <p:cNvSpPr/>
          <p:nvPr userDrawn="1"/>
        </p:nvSpPr>
        <p:spPr>
          <a:xfrm flipV="1">
            <a:off x="-9393" y="-18789"/>
            <a:ext cx="4596941" cy="5195171"/>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8" name="Picture 7">
            <a:extLst>
              <a:ext uri="{FF2B5EF4-FFF2-40B4-BE49-F238E27FC236}">
                <a16:creationId xmlns:a16="http://schemas.microsoft.com/office/drawing/2014/main" id="{0FDBF442-D103-ED59-DEAF-3E227A4C8DBA}"/>
              </a:ext>
            </a:extLst>
          </p:cNvPr>
          <p:cNvPicPr>
            <a:picLocks noChangeAspect="1"/>
          </p:cNvPicPr>
          <p:nvPr userDrawn="1"/>
        </p:nvPicPr>
        <p:blipFill>
          <a:blip r:embed="rId3"/>
          <a:stretch>
            <a:fillRect/>
          </a:stretch>
        </p:blipFill>
        <p:spPr>
          <a:xfrm>
            <a:off x="434345" y="4122216"/>
            <a:ext cx="2299469" cy="619492"/>
          </a:xfrm>
          <a:prstGeom prst="rect">
            <a:avLst/>
          </a:prstGeom>
        </p:spPr>
      </p:pic>
      <p:sp>
        <p:nvSpPr>
          <p:cNvPr id="12" name="Text Placeholder 2">
            <a:extLst>
              <a:ext uri="{FF2B5EF4-FFF2-40B4-BE49-F238E27FC236}">
                <a16:creationId xmlns:a16="http://schemas.microsoft.com/office/drawing/2014/main" id="{FE1DAFFF-79F6-CF0A-6132-0FFF13F43F9D}"/>
              </a:ext>
            </a:extLst>
          </p:cNvPr>
          <p:cNvSpPr txBox="1">
            <a:spLocks/>
          </p:cNvSpPr>
          <p:nvPr userDrawn="1"/>
        </p:nvSpPr>
        <p:spPr bwMode="auto">
          <a:xfrm>
            <a:off x="6838210" y="4500996"/>
            <a:ext cx="1768168" cy="41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marL="0" indent="0" algn="l" rtl="0" fontAlgn="base">
              <a:lnSpc>
                <a:spcPct val="90000"/>
              </a:lnSpc>
              <a:spcBef>
                <a:spcPts val="1000"/>
              </a:spcBef>
              <a:spcAft>
                <a:spcPct val="0"/>
              </a:spcAft>
              <a:buFont typeface="Arial" charset="0"/>
              <a:buNone/>
              <a:defRPr sz="2800" b="0" kern="1200">
                <a:solidFill>
                  <a:schemeClr val="bg1"/>
                </a:solidFill>
                <a:latin typeface="Franklin Gothic Book" panose="020B0503020102020204" pitchFamily="34" charset="0"/>
                <a:ea typeface="Franklin Gothic Book" panose="020B0503020102020204" pitchFamily="34" charset="0"/>
                <a:cs typeface="Bai Jamjuree Medium" charset="0"/>
              </a:defRPr>
            </a:lvl1pPr>
            <a:lvl2pPr marL="685800" indent="-228600" algn="l" rtl="0" fontAlgn="base">
              <a:lnSpc>
                <a:spcPct val="90000"/>
              </a:lnSpc>
              <a:spcBef>
                <a:spcPts val="500"/>
              </a:spcBef>
              <a:spcAft>
                <a:spcPct val="0"/>
              </a:spcAft>
              <a:buFont typeface="Arial" charset="0"/>
              <a:buChar char="•"/>
              <a:defRPr sz="2400" kern="1200">
                <a:solidFill>
                  <a:schemeClr val="bg1"/>
                </a:solidFill>
                <a:latin typeface="Franklin Gothic Book" panose="020B0503020102020204" pitchFamily="34" charset="0"/>
                <a:ea typeface="Franklin Gothic Book" panose="020B0503020102020204" pitchFamily="34" charset="0"/>
                <a:cs typeface="Bai Jamjuree" charset="0"/>
              </a:defRPr>
            </a:lvl2pPr>
            <a:lvl3pPr marL="1143000" indent="-228600" algn="l" rtl="0" fontAlgn="base">
              <a:lnSpc>
                <a:spcPct val="90000"/>
              </a:lnSpc>
              <a:spcBef>
                <a:spcPts val="500"/>
              </a:spcBef>
              <a:spcAft>
                <a:spcPct val="0"/>
              </a:spcAft>
              <a:buFont typeface="Arial" charset="0"/>
              <a:buChar char="•"/>
              <a:defRPr sz="2000" kern="1200">
                <a:solidFill>
                  <a:schemeClr val="bg1"/>
                </a:solidFill>
                <a:latin typeface="Franklin Gothic Book" panose="020B0503020102020204" pitchFamily="34" charset="0"/>
                <a:ea typeface="Franklin Gothic Book" panose="020B0503020102020204" pitchFamily="34" charset="0"/>
                <a:cs typeface="Bai Jamjuree" charset="0"/>
              </a:defRPr>
            </a:lvl3pPr>
            <a:lvl4pPr marL="16002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4pPr>
            <a:lvl5pPr marL="20574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eaLnBrk="1" hangingPunct="1"/>
            <a:r>
              <a:rPr lang="nl-BE" altLang="en-US" sz="1800" b="0" i="0" dirty="0">
                <a:solidFill>
                  <a:schemeClr val="bg2"/>
                </a:solidFill>
                <a:latin typeface="Franklin Gothic Medium" panose="020B0603020102020204" pitchFamily="34" charset="0"/>
              </a:rPr>
              <a:t>vega.legal</a:t>
            </a:r>
          </a:p>
        </p:txBody>
      </p:sp>
    </p:spTree>
    <p:extLst>
      <p:ext uri="{BB962C8B-B14F-4D97-AF65-F5344CB8AC3E}">
        <p14:creationId xmlns:p14="http://schemas.microsoft.com/office/powerpoint/2010/main" val="87347512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342900"/>
            <a:ext cx="2949178" cy="1200150"/>
          </a:xfrm>
        </p:spPr>
        <p:txBody>
          <a:bodyPr anchor="b"/>
          <a:lstStyle>
            <a:lvl1pPr>
              <a:defRPr sz="2400">
                <a:solidFill>
                  <a:schemeClr val="bg2"/>
                </a:solidFill>
              </a:defRPr>
            </a:lvl1pPr>
          </a:lstStyle>
          <a:p>
            <a:r>
              <a:rPr lang="nl-BE" dirty="0"/>
              <a:t>Click to edit Master title style</a:t>
            </a:r>
            <a:endParaRPr lang="en-US" dirty="0"/>
          </a:p>
        </p:txBody>
      </p:sp>
      <p:sp>
        <p:nvSpPr>
          <p:cNvPr id="3" name="Content Placeholder 2"/>
          <p:cNvSpPr>
            <a:spLocks noGrp="1"/>
          </p:cNvSpPr>
          <p:nvPr>
            <p:ph idx="1"/>
          </p:nvPr>
        </p:nvSpPr>
        <p:spPr>
          <a:xfrm>
            <a:off x="3887391" y="740575"/>
            <a:ext cx="4629150" cy="34104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endParaRPr lang="en-US" dirty="0"/>
          </a:p>
        </p:txBody>
      </p:sp>
      <p:sp>
        <p:nvSpPr>
          <p:cNvPr id="4" name="Text Placeholder 3"/>
          <p:cNvSpPr>
            <a:spLocks noGrp="1"/>
          </p:cNvSpPr>
          <p:nvPr>
            <p:ph type="body" sz="half" idx="2"/>
          </p:nvPr>
        </p:nvSpPr>
        <p:spPr>
          <a:xfrm>
            <a:off x="629843" y="1737990"/>
            <a:ext cx="2949178" cy="2472305"/>
          </a:xfrm>
        </p:spPr>
        <p:txBody>
          <a:bodyPr/>
          <a:lstStyle>
            <a:lvl1pPr marL="0" indent="0">
              <a:buNone/>
              <a:defRPr sz="1200"/>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nl-BE" dirty="0"/>
              <a:t>Click to edit Master text styles</a:t>
            </a:r>
          </a:p>
        </p:txBody>
      </p:sp>
      <p:sp>
        <p:nvSpPr>
          <p:cNvPr id="8" name="Date Placeholder 3">
            <a:extLst>
              <a:ext uri="{FF2B5EF4-FFF2-40B4-BE49-F238E27FC236}">
                <a16:creationId xmlns:a16="http://schemas.microsoft.com/office/drawing/2014/main" id="{9D00C771-F690-3B28-8040-27DCD723924E}"/>
              </a:ext>
            </a:extLst>
          </p:cNvPr>
          <p:cNvSpPr>
            <a:spLocks noGrp="1"/>
          </p:cNvSpPr>
          <p:nvPr>
            <p:ph type="dt" sz="half" idx="10"/>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9" name="Footer Placeholder 4">
            <a:extLst>
              <a:ext uri="{FF2B5EF4-FFF2-40B4-BE49-F238E27FC236}">
                <a16:creationId xmlns:a16="http://schemas.microsoft.com/office/drawing/2014/main" id="{8AF7CB98-C578-F6B8-C9F4-55988EE47CB8}"/>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0" name="Slide Number Placeholder 5">
            <a:extLst>
              <a:ext uri="{FF2B5EF4-FFF2-40B4-BE49-F238E27FC236}">
                <a16:creationId xmlns:a16="http://schemas.microsoft.com/office/drawing/2014/main" id="{9907CF4D-2AEF-FF69-5537-C3A805795C8E}"/>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1" name="Picture 10">
            <a:extLst>
              <a:ext uri="{FF2B5EF4-FFF2-40B4-BE49-F238E27FC236}">
                <a16:creationId xmlns:a16="http://schemas.microsoft.com/office/drawing/2014/main" id="{9B331E87-69A9-19A5-38EF-A922A1C0DF22}"/>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2" name="Rectangle 11">
            <a:extLst>
              <a:ext uri="{FF2B5EF4-FFF2-40B4-BE49-F238E27FC236}">
                <a16:creationId xmlns:a16="http://schemas.microsoft.com/office/drawing/2014/main" id="{0B2DCDE2-0AF8-131D-0C6E-F55395AA5F99}"/>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68491665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342900"/>
            <a:ext cx="2949178" cy="1066278"/>
          </a:xfrm>
        </p:spPr>
        <p:txBody>
          <a:bodyPr anchor="b"/>
          <a:lstStyle>
            <a:lvl1pPr>
              <a:defRPr sz="2400">
                <a:solidFill>
                  <a:schemeClr val="bg2"/>
                </a:solidFill>
              </a:defRPr>
            </a:lvl1pPr>
          </a:lstStyle>
          <a:p>
            <a:r>
              <a:rPr lang="nl-BE" dirty="0"/>
              <a:t>Click to edit Master title style</a:t>
            </a:r>
            <a:endParaRPr lang="en-US" dirty="0"/>
          </a:p>
        </p:txBody>
      </p:sp>
      <p:sp>
        <p:nvSpPr>
          <p:cNvPr id="3" name="Picture Placeholder 2"/>
          <p:cNvSpPr>
            <a:spLocks noGrp="1"/>
          </p:cNvSpPr>
          <p:nvPr>
            <p:ph type="pic" idx="1"/>
          </p:nvPr>
        </p:nvSpPr>
        <p:spPr>
          <a:xfrm>
            <a:off x="3887391" y="740575"/>
            <a:ext cx="4629150" cy="3478403"/>
          </a:xfrm>
        </p:spPr>
        <p:txBody>
          <a:bodyPr rtlCol="0">
            <a:normAutofit/>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pPr lvl="0"/>
            <a:endParaRPr lang="en-US" noProof="0"/>
          </a:p>
        </p:txBody>
      </p:sp>
      <p:sp>
        <p:nvSpPr>
          <p:cNvPr id="4" name="Text Placeholder 3"/>
          <p:cNvSpPr>
            <a:spLocks noGrp="1"/>
          </p:cNvSpPr>
          <p:nvPr>
            <p:ph type="body" sz="half" idx="2"/>
          </p:nvPr>
        </p:nvSpPr>
        <p:spPr>
          <a:xfrm>
            <a:off x="629843" y="1543050"/>
            <a:ext cx="2949178" cy="2720406"/>
          </a:xfrm>
        </p:spPr>
        <p:txBody>
          <a:bodyPr/>
          <a:lstStyle>
            <a:lvl1pPr marL="0" indent="0">
              <a:buNone/>
              <a:defRPr sz="1200"/>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nl-BE"/>
              <a:t>Click to edit Master text styles</a:t>
            </a:r>
          </a:p>
        </p:txBody>
      </p:sp>
      <p:sp>
        <p:nvSpPr>
          <p:cNvPr id="8" name="Date Placeholder 3">
            <a:extLst>
              <a:ext uri="{FF2B5EF4-FFF2-40B4-BE49-F238E27FC236}">
                <a16:creationId xmlns:a16="http://schemas.microsoft.com/office/drawing/2014/main" id="{47A857FA-0D82-6098-A0C5-E1D5320A72B5}"/>
              </a:ext>
            </a:extLst>
          </p:cNvPr>
          <p:cNvSpPr>
            <a:spLocks noGrp="1"/>
          </p:cNvSpPr>
          <p:nvPr>
            <p:ph type="dt" sz="half" idx="10"/>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9" name="Footer Placeholder 4">
            <a:extLst>
              <a:ext uri="{FF2B5EF4-FFF2-40B4-BE49-F238E27FC236}">
                <a16:creationId xmlns:a16="http://schemas.microsoft.com/office/drawing/2014/main" id="{E81CF552-2D5C-3988-7C13-3B8A06ABFF6C}"/>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0" name="Slide Number Placeholder 5">
            <a:extLst>
              <a:ext uri="{FF2B5EF4-FFF2-40B4-BE49-F238E27FC236}">
                <a16:creationId xmlns:a16="http://schemas.microsoft.com/office/drawing/2014/main" id="{25C68477-3353-2CFB-4268-028DAD11C4EF}"/>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1" name="Picture 10">
            <a:extLst>
              <a:ext uri="{FF2B5EF4-FFF2-40B4-BE49-F238E27FC236}">
                <a16:creationId xmlns:a16="http://schemas.microsoft.com/office/drawing/2014/main" id="{EE8AF472-4CC5-4978-BCEA-1732791839CB}"/>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2" name="Rectangle 11">
            <a:extLst>
              <a:ext uri="{FF2B5EF4-FFF2-40B4-BE49-F238E27FC236}">
                <a16:creationId xmlns:a16="http://schemas.microsoft.com/office/drawing/2014/main" id="{F34C3D03-0CBF-9DA3-4B7A-EBD4598DBF05}"/>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88183905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7" name="Date Placeholder 3">
            <a:extLst>
              <a:ext uri="{FF2B5EF4-FFF2-40B4-BE49-F238E27FC236}">
                <a16:creationId xmlns:a16="http://schemas.microsoft.com/office/drawing/2014/main" id="{E9909A51-736D-9A18-716E-C2A906B396D1}"/>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8" name="Footer Placeholder 4">
            <a:extLst>
              <a:ext uri="{FF2B5EF4-FFF2-40B4-BE49-F238E27FC236}">
                <a16:creationId xmlns:a16="http://schemas.microsoft.com/office/drawing/2014/main" id="{F4D57D65-430D-411E-3C63-FBB1FA4CC06B}"/>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9" name="Slide Number Placeholder 5">
            <a:extLst>
              <a:ext uri="{FF2B5EF4-FFF2-40B4-BE49-F238E27FC236}">
                <a16:creationId xmlns:a16="http://schemas.microsoft.com/office/drawing/2014/main" id="{0CFB8B25-E400-5BD4-EFE3-5D838DCC32EE}"/>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0" name="Picture 9">
            <a:extLst>
              <a:ext uri="{FF2B5EF4-FFF2-40B4-BE49-F238E27FC236}">
                <a16:creationId xmlns:a16="http://schemas.microsoft.com/office/drawing/2014/main" id="{DB7F0B02-4DAD-DC1F-C6BF-3BF0BCE599B8}"/>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1" name="Rectangle 10">
            <a:extLst>
              <a:ext uri="{FF2B5EF4-FFF2-40B4-BE49-F238E27FC236}">
                <a16:creationId xmlns:a16="http://schemas.microsoft.com/office/drawing/2014/main" id="{7AAAB7E7-BE8F-E95F-9494-332AEDED0F4E}"/>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28428221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2098559"/>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id="{A002915D-DC42-BF7F-6156-6D9BF8F1100E}"/>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18" name="Footer Placeholder 4">
            <a:extLst>
              <a:ext uri="{FF2B5EF4-FFF2-40B4-BE49-F238E27FC236}">
                <a16:creationId xmlns:a16="http://schemas.microsoft.com/office/drawing/2014/main" id="{38A0EAB7-1A8E-CDDB-208B-18D059C0B7A1}"/>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9" name="Slide Number Placeholder 5">
            <a:extLst>
              <a:ext uri="{FF2B5EF4-FFF2-40B4-BE49-F238E27FC236}">
                <a16:creationId xmlns:a16="http://schemas.microsoft.com/office/drawing/2014/main" id="{6ED4AE48-5305-29A0-4F0E-56178142558A}"/>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20" name="Picture 19">
            <a:extLst>
              <a:ext uri="{FF2B5EF4-FFF2-40B4-BE49-F238E27FC236}">
                <a16:creationId xmlns:a16="http://schemas.microsoft.com/office/drawing/2014/main" id="{1A996986-716A-2EE9-AA0A-FF655508C0E3}"/>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21" name="Rectangle 20">
            <a:extLst>
              <a:ext uri="{FF2B5EF4-FFF2-40B4-BE49-F238E27FC236}">
                <a16:creationId xmlns:a16="http://schemas.microsoft.com/office/drawing/2014/main" id="{1F2B03EE-2384-0CB6-D6B3-803A96A3C50C}"/>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2" name="Title 1">
            <a:extLst>
              <a:ext uri="{FF2B5EF4-FFF2-40B4-BE49-F238E27FC236}">
                <a16:creationId xmlns:a16="http://schemas.microsoft.com/office/drawing/2014/main" id="{FAB91C35-B0F9-227D-606A-DC546C26CC88}"/>
              </a:ext>
            </a:extLst>
          </p:cNvPr>
          <p:cNvSpPr>
            <a:spLocks noGrp="1"/>
          </p:cNvSpPr>
          <p:nvPr>
            <p:ph type="title"/>
          </p:nvPr>
        </p:nvSpPr>
        <p:spPr>
          <a:xfrm>
            <a:off x="628650" y="273847"/>
            <a:ext cx="7886700" cy="994172"/>
          </a:xfrm>
        </p:spPr>
        <p:txBody>
          <a:bodyPr/>
          <a:lstStyle>
            <a:lvl1pPr>
              <a:defRPr>
                <a:solidFill>
                  <a:schemeClr val="bg2"/>
                </a:solidFill>
              </a:defRPr>
            </a:lvl1pPr>
          </a:lstStyle>
          <a:p>
            <a:r>
              <a:rPr lang="en-BE" dirty="0"/>
              <a:t>Table des matières</a:t>
            </a:r>
          </a:p>
        </p:txBody>
      </p:sp>
      <p:sp>
        <p:nvSpPr>
          <p:cNvPr id="23" name="Content Placeholder 2">
            <a:extLst>
              <a:ext uri="{FF2B5EF4-FFF2-40B4-BE49-F238E27FC236}">
                <a16:creationId xmlns:a16="http://schemas.microsoft.com/office/drawing/2014/main" id="{C17E05C9-A918-64E5-DDB1-544D40631E19}"/>
              </a:ext>
            </a:extLst>
          </p:cNvPr>
          <p:cNvSpPr>
            <a:spLocks noGrp="1"/>
          </p:cNvSpPr>
          <p:nvPr>
            <p:ph sz="half" idx="1" hasCustomPrompt="1"/>
          </p:nvPr>
        </p:nvSpPr>
        <p:spPr>
          <a:xfrm>
            <a:off x="628650" y="1369225"/>
            <a:ext cx="3886200" cy="2953925"/>
          </a:xfrm>
        </p:spPr>
        <p:txBody>
          <a:bodyPr/>
          <a:lstStyle>
            <a:lvl1pPr>
              <a:defRPr sz="1400" b="0"/>
            </a:lvl1pPr>
            <a:lvl2pPr>
              <a:defRPr sz="1400" b="0"/>
            </a:lvl2pPr>
          </a:lstStyle>
          <a:p>
            <a:r>
              <a:rPr lang="fr-FR"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rPr>
              <a:t>Exposé des faits pertinents pour la solution du litige</a:t>
            </a:r>
          </a:p>
          <a:p>
            <a:pPr lvl="1"/>
            <a:r>
              <a:rPr lang="fr-FR" sz="1350" b="1" kern="0" dirty="0" err="1">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rPr>
              <a:t>hgkjg</a:t>
            </a:r>
            <a:endParaRPr lang="en-BE"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endParaRPr>
          </a:p>
          <a:p>
            <a:r>
              <a:rPr lang="fr-FR"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rPr>
              <a:t>Exposé des faits pertinents pour la solution du litige</a:t>
            </a:r>
            <a:endParaRPr lang="en-BE"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endParaRPr>
          </a:p>
          <a:p>
            <a:r>
              <a:rPr lang="fr-FR"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rPr>
              <a:t>Exposé des faits pertinents pour la solution du litige</a:t>
            </a:r>
            <a:endParaRPr lang="en-BE"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endParaRPr>
          </a:p>
          <a:p>
            <a:r>
              <a:rPr lang="fr-FR"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rPr>
              <a:t>Exposé des faits pertinents pour la solution du litige</a:t>
            </a:r>
            <a:endParaRPr lang="en-BE" sz="1350" b="1" kern="0" dirty="0">
              <a:solidFill>
                <a:srgbClr val="44546A"/>
              </a:solidFill>
              <a:effectLst/>
              <a:latin typeface="Franklin Gothic Book" panose="020B0503020102020204" pitchFamily="34" charset="0"/>
              <a:ea typeface="Arial Unicode MS" panose="020B0604020202020204" pitchFamily="34" charset="-128"/>
              <a:cs typeface="Arial Unicode MS" panose="020B0604020202020204" pitchFamily="34" charset="-128"/>
            </a:endParaRPr>
          </a:p>
          <a:p>
            <a:endParaRPr lang="en-BE" dirty="0"/>
          </a:p>
        </p:txBody>
      </p:sp>
      <p:sp>
        <p:nvSpPr>
          <p:cNvPr id="24" name="Content Placeholder 3">
            <a:extLst>
              <a:ext uri="{FF2B5EF4-FFF2-40B4-BE49-F238E27FC236}">
                <a16:creationId xmlns:a16="http://schemas.microsoft.com/office/drawing/2014/main" id="{0DDA40E2-DE3A-6A37-DAF3-5768342A5A3B}"/>
              </a:ext>
            </a:extLst>
          </p:cNvPr>
          <p:cNvSpPr>
            <a:spLocks noGrp="1"/>
          </p:cNvSpPr>
          <p:nvPr>
            <p:ph sz="half" idx="10" hasCustomPrompt="1"/>
          </p:nvPr>
        </p:nvSpPr>
        <p:spPr>
          <a:xfrm>
            <a:off x="4629151" y="1369225"/>
            <a:ext cx="3886200" cy="2953925"/>
          </a:xfrm>
        </p:spPr>
        <p:txBody>
          <a:bodyPr/>
          <a:lstStyle>
            <a:lvl1pPr marL="0" indent="0">
              <a:buNone/>
              <a:defRPr/>
            </a:lvl1pPr>
          </a:lstStyle>
          <a:p>
            <a:r>
              <a:rPr lang="en-BE" dirty="0"/>
              <a:t>Insérer Nom/L</a:t>
            </a:r>
            <a:r>
              <a:rPr lang="en-GB" dirty="0"/>
              <a:t>o</a:t>
            </a:r>
            <a:r>
              <a:rPr lang="en-BE" dirty="0"/>
              <a:t>go Client ici</a:t>
            </a:r>
          </a:p>
        </p:txBody>
      </p:sp>
    </p:spTree>
    <p:extLst>
      <p:ext uri="{BB962C8B-B14F-4D97-AF65-F5344CB8AC3E}">
        <p14:creationId xmlns:p14="http://schemas.microsoft.com/office/powerpoint/2010/main" val="86065017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1" y="841772"/>
            <a:ext cx="6858000" cy="1790700"/>
          </a:xfrm>
        </p:spPr>
        <p:txBody>
          <a:bodyPr anchor="b"/>
          <a:lstStyle>
            <a:lvl1pPr algn="ctr">
              <a:defRPr sz="4500"/>
            </a:lvl1pPr>
          </a:lstStyle>
          <a:p>
            <a:r>
              <a:rPr lang="nl-BE" dirty="0"/>
              <a:t>Click to edit Master title style</a:t>
            </a:r>
            <a:endParaRPr lang="en-US" dirty="0"/>
          </a:p>
        </p:txBody>
      </p:sp>
      <p:sp>
        <p:nvSpPr>
          <p:cNvPr id="3" name="Subtitle 2"/>
          <p:cNvSpPr>
            <a:spLocks noGrp="1"/>
          </p:cNvSpPr>
          <p:nvPr>
            <p:ph type="subTitle" idx="1"/>
          </p:nvPr>
        </p:nvSpPr>
        <p:spPr>
          <a:xfrm>
            <a:off x="1143001" y="2701528"/>
            <a:ext cx="6858000" cy="1241822"/>
          </a:xfrm>
        </p:spPr>
        <p:txBody>
          <a:bodyPr/>
          <a:lstStyle>
            <a:lvl1pPr marL="0" indent="0" algn="ctr">
              <a:buNone/>
              <a:defRPr sz="1800">
                <a:solidFill>
                  <a:schemeClr val="bg2"/>
                </a:solidFill>
              </a:defRPr>
            </a:lvl1pPr>
            <a:lvl2pPr marL="342875" indent="0" algn="ctr">
              <a:buNone/>
              <a:defRPr sz="1500"/>
            </a:lvl2pPr>
            <a:lvl3pPr marL="685749" indent="0" algn="ctr">
              <a:buNone/>
              <a:defRPr sz="135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nl-BE" dirty="0"/>
              <a:t>Click to edit Master subtitle style</a:t>
            </a:r>
            <a:endParaRPr lang="en-US" dirty="0"/>
          </a:p>
        </p:txBody>
      </p:sp>
      <p:sp>
        <p:nvSpPr>
          <p:cNvPr id="17" name="Date Placeholder 3">
            <a:extLst>
              <a:ext uri="{FF2B5EF4-FFF2-40B4-BE49-F238E27FC236}">
                <a16:creationId xmlns:a16="http://schemas.microsoft.com/office/drawing/2014/main" id="{A002915D-DC42-BF7F-6156-6D9BF8F1100E}"/>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18" name="Footer Placeholder 4">
            <a:extLst>
              <a:ext uri="{FF2B5EF4-FFF2-40B4-BE49-F238E27FC236}">
                <a16:creationId xmlns:a16="http://schemas.microsoft.com/office/drawing/2014/main" id="{38A0EAB7-1A8E-CDDB-208B-18D059C0B7A1}"/>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9" name="Slide Number Placeholder 5">
            <a:extLst>
              <a:ext uri="{FF2B5EF4-FFF2-40B4-BE49-F238E27FC236}">
                <a16:creationId xmlns:a16="http://schemas.microsoft.com/office/drawing/2014/main" id="{6ED4AE48-5305-29A0-4F0E-56178142558A}"/>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20" name="Picture 19">
            <a:extLst>
              <a:ext uri="{FF2B5EF4-FFF2-40B4-BE49-F238E27FC236}">
                <a16:creationId xmlns:a16="http://schemas.microsoft.com/office/drawing/2014/main" id="{1A996986-716A-2EE9-AA0A-FF655508C0E3}"/>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21" name="Rectangle 20">
            <a:extLst>
              <a:ext uri="{FF2B5EF4-FFF2-40B4-BE49-F238E27FC236}">
                <a16:creationId xmlns:a16="http://schemas.microsoft.com/office/drawing/2014/main" id="{1F2B03EE-2384-0CB6-D6B3-803A96A3C50C}"/>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423634373"/>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Content Placeholder 2"/>
          <p:cNvSpPr>
            <a:spLocks noGrp="1"/>
          </p:cNvSpPr>
          <p:nvPr>
            <p:ph idx="1"/>
          </p:nvPr>
        </p:nvSpPr>
        <p:spPr/>
        <p:txBody>
          <a:body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12" name="Date Placeholder 3">
            <a:extLst>
              <a:ext uri="{FF2B5EF4-FFF2-40B4-BE49-F238E27FC236}">
                <a16:creationId xmlns:a16="http://schemas.microsoft.com/office/drawing/2014/main" id="{CBB67FF9-C3C2-3C95-99C7-89318C8ED56B}"/>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13" name="Footer Placeholder 4">
            <a:extLst>
              <a:ext uri="{FF2B5EF4-FFF2-40B4-BE49-F238E27FC236}">
                <a16:creationId xmlns:a16="http://schemas.microsoft.com/office/drawing/2014/main" id="{879006EE-151B-AC4C-73AC-5D0D6EC9AED3}"/>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4" name="Slide Number Placeholder 5">
            <a:extLst>
              <a:ext uri="{FF2B5EF4-FFF2-40B4-BE49-F238E27FC236}">
                <a16:creationId xmlns:a16="http://schemas.microsoft.com/office/drawing/2014/main" id="{F795F8D9-908C-7E9B-366B-3731EEBC743A}"/>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5" name="Picture 14">
            <a:extLst>
              <a:ext uri="{FF2B5EF4-FFF2-40B4-BE49-F238E27FC236}">
                <a16:creationId xmlns:a16="http://schemas.microsoft.com/office/drawing/2014/main" id="{F667EF41-D0AB-02D8-C208-5FDDA5A6161E}"/>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6" name="Rectangle 15">
            <a:extLst>
              <a:ext uri="{FF2B5EF4-FFF2-40B4-BE49-F238E27FC236}">
                <a16:creationId xmlns:a16="http://schemas.microsoft.com/office/drawing/2014/main" id="{9ABA626F-2D15-BC5F-CB72-219FFED5DC3B}"/>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64517910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240588"/>
            <a:ext cx="7886700" cy="2139553"/>
          </a:xfrm>
        </p:spPr>
        <p:txBody>
          <a:bodyPr anchor="b"/>
          <a:lstStyle>
            <a:lvl1pPr>
              <a:defRPr sz="4500"/>
            </a:lvl1pPr>
          </a:lstStyle>
          <a:p>
            <a:r>
              <a:rPr lang="nl-BE" dirty="0"/>
              <a:t>Click to edit Master title</a:t>
            </a:r>
            <a:endParaRPr lang="en-US" dirty="0"/>
          </a:p>
        </p:txBody>
      </p:sp>
      <p:sp>
        <p:nvSpPr>
          <p:cNvPr id="3" name="Text Placeholder 2"/>
          <p:cNvSpPr>
            <a:spLocks noGrp="1"/>
          </p:cNvSpPr>
          <p:nvPr>
            <p:ph type="body" idx="1"/>
          </p:nvPr>
        </p:nvSpPr>
        <p:spPr>
          <a:xfrm>
            <a:off x="623888" y="2400379"/>
            <a:ext cx="7886700" cy="1125140"/>
          </a:xfrm>
        </p:spPr>
        <p:txBody>
          <a:bodyPr/>
          <a:lstStyle>
            <a:lvl1pPr marL="0" indent="0">
              <a:buNone/>
              <a:defRPr sz="1800">
                <a:solidFill>
                  <a:schemeClr val="bg2"/>
                </a:solidFill>
              </a:defRPr>
            </a:lvl1pPr>
            <a:lvl2pPr marL="342875" indent="0">
              <a:buNone/>
              <a:defRPr sz="1500">
                <a:solidFill>
                  <a:schemeClr val="tx1">
                    <a:tint val="75000"/>
                  </a:schemeClr>
                </a:solidFill>
              </a:defRPr>
            </a:lvl2pPr>
            <a:lvl3pPr marL="685749" indent="0">
              <a:buNone/>
              <a:defRPr sz="135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nl-BE" dirty="0"/>
              <a:t>Click to edit Master text styles</a:t>
            </a:r>
          </a:p>
        </p:txBody>
      </p:sp>
      <p:sp>
        <p:nvSpPr>
          <p:cNvPr id="12" name="Date Placeholder 3">
            <a:extLst>
              <a:ext uri="{FF2B5EF4-FFF2-40B4-BE49-F238E27FC236}">
                <a16:creationId xmlns:a16="http://schemas.microsoft.com/office/drawing/2014/main" id="{1A78F5EF-FEC5-54D8-A71B-A38A15A8EE00}"/>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13" name="Footer Placeholder 4">
            <a:extLst>
              <a:ext uri="{FF2B5EF4-FFF2-40B4-BE49-F238E27FC236}">
                <a16:creationId xmlns:a16="http://schemas.microsoft.com/office/drawing/2014/main" id="{446464A4-C541-ACFA-A3D1-E1C44A109809}"/>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4" name="Slide Number Placeholder 5">
            <a:extLst>
              <a:ext uri="{FF2B5EF4-FFF2-40B4-BE49-F238E27FC236}">
                <a16:creationId xmlns:a16="http://schemas.microsoft.com/office/drawing/2014/main" id="{C866D8FC-9B50-8F15-2262-3C3509286E5F}"/>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5" name="Picture 14">
            <a:extLst>
              <a:ext uri="{FF2B5EF4-FFF2-40B4-BE49-F238E27FC236}">
                <a16:creationId xmlns:a16="http://schemas.microsoft.com/office/drawing/2014/main" id="{2EB612EC-87EA-F241-B3CD-1F2499230A0D}"/>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6" name="Rectangle 15">
            <a:extLst>
              <a:ext uri="{FF2B5EF4-FFF2-40B4-BE49-F238E27FC236}">
                <a16:creationId xmlns:a16="http://schemas.microsoft.com/office/drawing/2014/main" id="{AE29D66C-60DD-1108-C5B0-F8062C47A292}"/>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67319538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3" name="Content Placeholder 2"/>
          <p:cNvSpPr>
            <a:spLocks noGrp="1"/>
          </p:cNvSpPr>
          <p:nvPr>
            <p:ph sz="half" idx="1"/>
          </p:nvPr>
        </p:nvSpPr>
        <p:spPr>
          <a:xfrm>
            <a:off x="628650" y="1369225"/>
            <a:ext cx="3886200" cy="2953925"/>
          </a:xfrm>
        </p:spPr>
        <p:txBody>
          <a:body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endParaRPr lang="en-US" dirty="0"/>
          </a:p>
        </p:txBody>
      </p:sp>
      <p:sp>
        <p:nvSpPr>
          <p:cNvPr id="4" name="Content Placeholder 3"/>
          <p:cNvSpPr>
            <a:spLocks noGrp="1"/>
          </p:cNvSpPr>
          <p:nvPr>
            <p:ph sz="half" idx="2"/>
          </p:nvPr>
        </p:nvSpPr>
        <p:spPr>
          <a:xfrm>
            <a:off x="4629151" y="1369225"/>
            <a:ext cx="3886200" cy="2953925"/>
          </a:xfrm>
        </p:spPr>
        <p:txBody>
          <a:body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8" name="Date Placeholder 3">
            <a:extLst>
              <a:ext uri="{FF2B5EF4-FFF2-40B4-BE49-F238E27FC236}">
                <a16:creationId xmlns:a16="http://schemas.microsoft.com/office/drawing/2014/main" id="{D573BA4D-3029-5AF3-7B3A-248FE048D642}"/>
              </a:ext>
            </a:extLst>
          </p:cNvPr>
          <p:cNvSpPr>
            <a:spLocks noGrp="1"/>
          </p:cNvSpPr>
          <p:nvPr>
            <p:ph type="dt" sz="half" idx="10"/>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9" name="Footer Placeholder 4">
            <a:extLst>
              <a:ext uri="{FF2B5EF4-FFF2-40B4-BE49-F238E27FC236}">
                <a16:creationId xmlns:a16="http://schemas.microsoft.com/office/drawing/2014/main" id="{D634EFEB-E977-CBD4-E9C3-DF29F945576B}"/>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0" name="Slide Number Placeholder 5">
            <a:extLst>
              <a:ext uri="{FF2B5EF4-FFF2-40B4-BE49-F238E27FC236}">
                <a16:creationId xmlns:a16="http://schemas.microsoft.com/office/drawing/2014/main" id="{36B7C8CC-7D46-85FC-B8E9-8EC5AE803526}"/>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1" name="Picture 10">
            <a:extLst>
              <a:ext uri="{FF2B5EF4-FFF2-40B4-BE49-F238E27FC236}">
                <a16:creationId xmlns:a16="http://schemas.microsoft.com/office/drawing/2014/main" id="{D5AF9454-B7BE-78EE-CBA9-3CD006EBDE37}"/>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2" name="Rectangle 11">
            <a:extLst>
              <a:ext uri="{FF2B5EF4-FFF2-40B4-BE49-F238E27FC236}">
                <a16:creationId xmlns:a16="http://schemas.microsoft.com/office/drawing/2014/main" id="{D7AE247B-132F-3849-845B-5145EF3BC013}"/>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9642780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lvl1pPr>
              <a:defRPr>
                <a:solidFill>
                  <a:schemeClr val="bg2"/>
                </a:solidFill>
              </a:defRPr>
            </a:lvl1pPr>
          </a:lstStyle>
          <a:p>
            <a:r>
              <a:rPr lang="nl-BE" dirty="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nl-BE"/>
              <a:t>Click to edit Master text styles</a:t>
            </a:r>
          </a:p>
        </p:txBody>
      </p:sp>
      <p:sp>
        <p:nvSpPr>
          <p:cNvPr id="4" name="Content Placeholder 3"/>
          <p:cNvSpPr>
            <a:spLocks noGrp="1"/>
          </p:cNvSpPr>
          <p:nvPr>
            <p:ph sz="half" idx="2"/>
          </p:nvPr>
        </p:nvSpPr>
        <p:spPr>
          <a:xfrm>
            <a:off x="629842" y="1878808"/>
            <a:ext cx="3868340" cy="2409614"/>
          </a:xfrm>
        </p:spPr>
        <p:txBody>
          <a:body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1800" b="1"/>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nl-BE"/>
              <a:t>Click to edit Master text styles</a:t>
            </a:r>
          </a:p>
        </p:txBody>
      </p:sp>
      <p:sp>
        <p:nvSpPr>
          <p:cNvPr id="6" name="Content Placeholder 5"/>
          <p:cNvSpPr>
            <a:spLocks noGrp="1"/>
          </p:cNvSpPr>
          <p:nvPr>
            <p:ph sz="quarter" idx="4"/>
          </p:nvPr>
        </p:nvSpPr>
        <p:spPr>
          <a:xfrm>
            <a:off x="4629157" y="1878808"/>
            <a:ext cx="3887391" cy="2409614"/>
          </a:xfrm>
        </p:spPr>
        <p:txBody>
          <a:bodyPr/>
          <a:lstStyle/>
          <a:p>
            <a:pPr lvl="0"/>
            <a:r>
              <a:rPr lang="nl-BE"/>
              <a:t>Click to edit Master text styles</a:t>
            </a:r>
          </a:p>
          <a:p>
            <a:pPr lvl="1"/>
            <a:r>
              <a:rPr lang="nl-BE"/>
              <a:t>Second level</a:t>
            </a:r>
          </a:p>
          <a:p>
            <a:pPr lvl="2"/>
            <a:r>
              <a:rPr lang="nl-BE"/>
              <a:t>Third level</a:t>
            </a:r>
          </a:p>
          <a:p>
            <a:pPr lvl="3"/>
            <a:r>
              <a:rPr lang="nl-BE"/>
              <a:t>Fourth level</a:t>
            </a:r>
          </a:p>
          <a:p>
            <a:pPr lvl="4"/>
            <a:r>
              <a:rPr lang="nl-BE"/>
              <a:t>Fifth level</a:t>
            </a:r>
            <a:endParaRPr lang="en-US"/>
          </a:p>
        </p:txBody>
      </p:sp>
      <p:sp>
        <p:nvSpPr>
          <p:cNvPr id="10" name="Date Placeholder 3">
            <a:extLst>
              <a:ext uri="{FF2B5EF4-FFF2-40B4-BE49-F238E27FC236}">
                <a16:creationId xmlns:a16="http://schemas.microsoft.com/office/drawing/2014/main" id="{FE3F4674-8070-C0BD-587E-9526E6251439}"/>
              </a:ext>
            </a:extLst>
          </p:cNvPr>
          <p:cNvSpPr>
            <a:spLocks noGrp="1"/>
          </p:cNvSpPr>
          <p:nvPr>
            <p:ph type="dt" sz="half" idx="10"/>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11" name="Footer Placeholder 4">
            <a:extLst>
              <a:ext uri="{FF2B5EF4-FFF2-40B4-BE49-F238E27FC236}">
                <a16:creationId xmlns:a16="http://schemas.microsoft.com/office/drawing/2014/main" id="{42FC17C1-3CF9-FB78-93FD-D956ECF70D6E}"/>
              </a:ext>
            </a:extLst>
          </p:cNvPr>
          <p:cNvSpPr>
            <a:spLocks noGrp="1"/>
          </p:cNvSpPr>
          <p:nvPr>
            <p:ph type="ftr" sz="quarter" idx="11"/>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12" name="Slide Number Placeholder 5">
            <a:extLst>
              <a:ext uri="{FF2B5EF4-FFF2-40B4-BE49-F238E27FC236}">
                <a16:creationId xmlns:a16="http://schemas.microsoft.com/office/drawing/2014/main" id="{022EC8AE-D375-AB52-E790-27D1C16A716D}"/>
              </a:ext>
            </a:extLst>
          </p:cNvPr>
          <p:cNvSpPr>
            <a:spLocks noGrp="1"/>
          </p:cNvSpPr>
          <p:nvPr>
            <p:ph type="sldNum" sz="quarter" idx="12"/>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13" name="Picture 12">
            <a:extLst>
              <a:ext uri="{FF2B5EF4-FFF2-40B4-BE49-F238E27FC236}">
                <a16:creationId xmlns:a16="http://schemas.microsoft.com/office/drawing/2014/main" id="{E742E07B-1CBA-07BD-03E3-BBE1077250D7}"/>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4" name="Rectangle 13">
            <a:extLst>
              <a:ext uri="{FF2B5EF4-FFF2-40B4-BE49-F238E27FC236}">
                <a16:creationId xmlns:a16="http://schemas.microsoft.com/office/drawing/2014/main" id="{4ADDCE94-4FA3-D071-E9CA-546DBAA8C722}"/>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45951602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Click to edit Master title style</a:t>
            </a:r>
            <a:endParaRPr lang="en-US"/>
          </a:p>
        </p:txBody>
      </p:sp>
      <p:sp>
        <p:nvSpPr>
          <p:cNvPr id="6" name="Date Placeholder 3">
            <a:extLst>
              <a:ext uri="{FF2B5EF4-FFF2-40B4-BE49-F238E27FC236}">
                <a16:creationId xmlns:a16="http://schemas.microsoft.com/office/drawing/2014/main" id="{5651FCF8-94C3-44A1-CA20-518872D90A69}"/>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7" name="Footer Placeholder 4">
            <a:extLst>
              <a:ext uri="{FF2B5EF4-FFF2-40B4-BE49-F238E27FC236}">
                <a16:creationId xmlns:a16="http://schemas.microsoft.com/office/drawing/2014/main" id="{7596C346-2590-9B5A-219F-84EA544FD64E}"/>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8" name="Slide Number Placeholder 5">
            <a:extLst>
              <a:ext uri="{FF2B5EF4-FFF2-40B4-BE49-F238E27FC236}">
                <a16:creationId xmlns:a16="http://schemas.microsoft.com/office/drawing/2014/main" id="{21EBA9F7-227E-2EDA-1A4F-CFEBC5CB47CD}"/>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9" name="Picture 8">
            <a:extLst>
              <a:ext uri="{FF2B5EF4-FFF2-40B4-BE49-F238E27FC236}">
                <a16:creationId xmlns:a16="http://schemas.microsoft.com/office/drawing/2014/main" id="{2C082F5C-88ED-E1C5-0A52-09049FF6B1F3}"/>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10" name="Rectangle 9">
            <a:extLst>
              <a:ext uri="{FF2B5EF4-FFF2-40B4-BE49-F238E27FC236}">
                <a16:creationId xmlns:a16="http://schemas.microsoft.com/office/drawing/2014/main" id="{6A0AAEBC-5999-F93F-0846-EF4F7C242D7E}"/>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52761614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A255881-220F-C49A-90FD-990E8289FFC0}"/>
              </a:ext>
            </a:extLst>
          </p:cNvPr>
          <p:cNvSpPr>
            <a:spLocks noGrp="1"/>
          </p:cNvSpPr>
          <p:nvPr>
            <p:ph type="dt" sz="half" idx="2"/>
          </p:nvPr>
        </p:nvSpPr>
        <p:spPr>
          <a:xfrm>
            <a:off x="7235428" y="4706544"/>
            <a:ext cx="689372"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A091FD50-7F6C-4547-A9E7-ECF25700135A}" type="datetime1">
              <a:rPr lang="en-US" smtClean="0"/>
              <a:t>9/21/25</a:t>
            </a:fld>
            <a:endParaRPr lang="en-US" dirty="0"/>
          </a:p>
        </p:txBody>
      </p:sp>
      <p:sp>
        <p:nvSpPr>
          <p:cNvPr id="6" name="Footer Placeholder 4">
            <a:extLst>
              <a:ext uri="{FF2B5EF4-FFF2-40B4-BE49-F238E27FC236}">
                <a16:creationId xmlns:a16="http://schemas.microsoft.com/office/drawing/2014/main" id="{89564F28-F2C4-3259-82C6-54623A7B68A6}"/>
              </a:ext>
            </a:extLst>
          </p:cNvPr>
          <p:cNvSpPr>
            <a:spLocks noGrp="1"/>
          </p:cNvSpPr>
          <p:nvPr>
            <p:ph type="ftr" sz="quarter" idx="3"/>
          </p:nvPr>
        </p:nvSpPr>
        <p:spPr>
          <a:xfrm>
            <a:off x="2701528" y="4706544"/>
            <a:ext cx="445293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dirty="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r>
              <a:rPr lang="en-US"/>
              <a:t>Presentation Name</a:t>
            </a:r>
          </a:p>
        </p:txBody>
      </p:sp>
      <p:sp>
        <p:nvSpPr>
          <p:cNvPr id="7" name="Slide Number Placeholder 5">
            <a:extLst>
              <a:ext uri="{FF2B5EF4-FFF2-40B4-BE49-F238E27FC236}">
                <a16:creationId xmlns:a16="http://schemas.microsoft.com/office/drawing/2014/main" id="{C3C81AEE-317D-D198-2B1C-92F4786772D9}"/>
              </a:ext>
            </a:extLst>
          </p:cNvPr>
          <p:cNvSpPr>
            <a:spLocks noGrp="1"/>
          </p:cNvSpPr>
          <p:nvPr>
            <p:ph type="sldNum" sz="quarter" idx="4"/>
          </p:nvPr>
        </p:nvSpPr>
        <p:spPr>
          <a:xfrm>
            <a:off x="8005762" y="4706544"/>
            <a:ext cx="509588" cy="273844"/>
          </a:xfrm>
          <a:prstGeom prst="rect">
            <a:avLst/>
          </a:prstGeom>
        </p:spPr>
        <p:txBody>
          <a:bodyPr vert="horz" lIns="91440" tIns="45720" rIns="91440" bIns="45720" rtlCol="0" anchor="ctr"/>
          <a:lstStyle>
            <a:lvl1pPr algn="r" eaLnBrk="1" fontAlgn="auto" hangingPunct="1">
              <a:spcBef>
                <a:spcPts val="0"/>
              </a:spcBef>
              <a:spcAft>
                <a:spcPts val="0"/>
              </a:spcAft>
              <a:defRPr sz="900" b="0" i="0" smtClean="0">
                <a:solidFill>
                  <a:schemeClr val="tx1">
                    <a:tint val="75000"/>
                  </a:schemeClr>
                </a:solidFill>
                <a:latin typeface="Franklin Gothic Book" panose="020B0503020102020204" pitchFamily="34" charset="0"/>
                <a:ea typeface="Franklin Gothic Book" panose="020B0503020102020204" pitchFamily="34" charset="0"/>
                <a:cs typeface="Bai Jamjuree Medium" charset="0"/>
              </a:defRPr>
            </a:lvl1pPr>
          </a:lstStyle>
          <a:p>
            <a:pPr>
              <a:defRPr/>
            </a:pPr>
            <a:fld id="{F47D3FE8-4BDC-7344-9C71-1250C4C6DACC}" type="slidenum">
              <a:rPr lang="en-US" smtClean="0"/>
              <a:pPr>
                <a:defRPr/>
              </a:pPr>
              <a:t>‹N°›</a:t>
            </a:fld>
            <a:endParaRPr lang="en-US" dirty="0"/>
          </a:p>
        </p:txBody>
      </p:sp>
      <p:pic>
        <p:nvPicPr>
          <p:cNvPr id="8" name="Picture 7">
            <a:extLst>
              <a:ext uri="{FF2B5EF4-FFF2-40B4-BE49-F238E27FC236}">
                <a16:creationId xmlns:a16="http://schemas.microsoft.com/office/drawing/2014/main" id="{11D4E6D2-5E78-427B-B8FC-95867B5B799D}"/>
              </a:ext>
            </a:extLst>
          </p:cNvPr>
          <p:cNvPicPr>
            <a:picLocks noChangeAspect="1"/>
          </p:cNvPicPr>
          <p:nvPr userDrawn="1"/>
        </p:nvPicPr>
        <p:blipFill>
          <a:blip r:embed="rId2"/>
          <a:stretch>
            <a:fillRect/>
          </a:stretch>
        </p:blipFill>
        <p:spPr>
          <a:xfrm>
            <a:off x="226109" y="4706544"/>
            <a:ext cx="1198067" cy="273844"/>
          </a:xfrm>
          <a:prstGeom prst="rect">
            <a:avLst/>
          </a:prstGeom>
        </p:spPr>
      </p:pic>
      <p:sp>
        <p:nvSpPr>
          <p:cNvPr id="9" name="Rectangle 8">
            <a:extLst>
              <a:ext uri="{FF2B5EF4-FFF2-40B4-BE49-F238E27FC236}">
                <a16:creationId xmlns:a16="http://schemas.microsoft.com/office/drawing/2014/main" id="{881C7253-052A-5BEF-374F-609D949A2C8C}"/>
              </a:ext>
            </a:extLst>
          </p:cNvPr>
          <p:cNvSpPr/>
          <p:nvPr userDrawn="1"/>
        </p:nvSpPr>
        <p:spPr>
          <a:xfrm>
            <a:off x="8915996" y="9395"/>
            <a:ext cx="248713"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47748190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273847"/>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nl-BE" altLang="en-US" dirty="0"/>
              <a:t>Click to edit Master title style</a:t>
            </a:r>
            <a:endParaRPr lang="en-US" altLang="en-US" dirty="0"/>
          </a:p>
        </p:txBody>
      </p:sp>
      <p:sp>
        <p:nvSpPr>
          <p:cNvPr id="1027" name="Text Placeholder 2"/>
          <p:cNvSpPr>
            <a:spLocks noGrp="1"/>
          </p:cNvSpPr>
          <p:nvPr>
            <p:ph type="body" idx="1"/>
          </p:nvPr>
        </p:nvSpPr>
        <p:spPr bwMode="auto">
          <a:xfrm>
            <a:off x="628650" y="1369219"/>
            <a:ext cx="7886700" cy="292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altLang="en-US" dirty="0"/>
              <a:t>Click to edit Master text styles</a:t>
            </a:r>
          </a:p>
          <a:p>
            <a:pPr lvl="1"/>
            <a:r>
              <a:rPr lang="nl-BE" altLang="en-US" dirty="0"/>
              <a:t>Second level</a:t>
            </a:r>
          </a:p>
          <a:p>
            <a:pPr lvl="2"/>
            <a:r>
              <a:rPr lang="nl-BE" altLang="en-US" dirty="0"/>
              <a:t>Third level</a:t>
            </a:r>
          </a:p>
          <a:p>
            <a:pPr lvl="3"/>
            <a:r>
              <a:rPr lang="nl-BE" altLang="en-US" dirty="0"/>
              <a:t>Fourth level</a:t>
            </a:r>
          </a:p>
          <a:p>
            <a:pPr lvl="4"/>
            <a:r>
              <a:rPr lang="nl-BE" altLang="en-US" dirty="0"/>
              <a:t>Fifth level</a:t>
            </a:r>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63" r:id="rId13"/>
  </p:sldLayoutIdLst>
  <p:transition spd="slow">
    <p:push dir="u"/>
  </p:transition>
  <p:hf hdr="0"/>
  <p:txStyles>
    <p:titleStyle>
      <a:lvl1pPr algn="l" rtl="0" fontAlgn="base">
        <a:lnSpc>
          <a:spcPct val="90000"/>
        </a:lnSpc>
        <a:spcBef>
          <a:spcPct val="0"/>
        </a:spcBef>
        <a:spcAft>
          <a:spcPct val="0"/>
        </a:spcAft>
        <a:defRPr sz="3300" kern="1200">
          <a:solidFill>
            <a:srgbClr val="061E3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5pPr>
      <a:lvl6pPr marL="342875"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6pPr>
      <a:lvl7pPr marL="685749"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7pPr>
      <a:lvl8pPr marL="1028624"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8pPr>
      <a:lvl9pPr marL="1371498"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9pPr>
    </p:titleStyle>
    <p:bodyStyle>
      <a:lvl1pPr marL="171438" indent="-171438" algn="l" rtl="0" fontAlgn="base">
        <a:lnSpc>
          <a:spcPct val="90000"/>
        </a:lnSpc>
        <a:spcBef>
          <a:spcPts val="750"/>
        </a:spcBef>
        <a:spcAft>
          <a:spcPct val="0"/>
        </a:spcAft>
        <a:buClr>
          <a:schemeClr val="bg2"/>
        </a:buClr>
        <a:buFont typeface="Arial" charset="0"/>
        <a:buChar char="•"/>
        <a:defRPr sz="1400" b="0" kern="1200">
          <a:solidFill>
            <a:schemeClr val="tx1">
              <a:lumMod val="90000"/>
              <a:lumOff val="10000"/>
            </a:schemeClr>
          </a:solidFill>
          <a:latin typeface="Franklin Gothic Book" panose="020B0503020102020204" pitchFamily="34" charset="0"/>
          <a:ea typeface="Franklin Gothic Book" panose="020B0503020102020204" pitchFamily="34" charset="0"/>
          <a:cs typeface="Bai Jamjuree Medium" charset="0"/>
        </a:defRPr>
      </a:lvl1pPr>
      <a:lvl2pPr marL="444489" indent="-177796" algn="l" rtl="0" fontAlgn="base">
        <a:lnSpc>
          <a:spcPct val="90000"/>
        </a:lnSpc>
        <a:spcBef>
          <a:spcPts val="375"/>
        </a:spcBef>
        <a:spcAft>
          <a:spcPct val="0"/>
        </a:spcAft>
        <a:buClr>
          <a:schemeClr val="bg2"/>
        </a:buClr>
        <a:buFont typeface="Arial" charset="0"/>
        <a:buChar char="•"/>
        <a:tabLst/>
        <a:defRPr sz="1200" kern="1200">
          <a:solidFill>
            <a:schemeClr val="tx1">
              <a:lumMod val="90000"/>
              <a:lumOff val="10000"/>
            </a:schemeClr>
          </a:solidFill>
          <a:latin typeface="Franklin Gothic Book" panose="020B0503020102020204" pitchFamily="34" charset="0"/>
          <a:ea typeface="Franklin Gothic Book" panose="020B0503020102020204" pitchFamily="34" charset="0"/>
          <a:cs typeface="Bai Jamjuree" charset="0"/>
        </a:defRPr>
      </a:lvl2pPr>
      <a:lvl3pPr marL="711182" indent="-177796" algn="l" rtl="0" fontAlgn="base">
        <a:lnSpc>
          <a:spcPct val="90000"/>
        </a:lnSpc>
        <a:spcBef>
          <a:spcPts val="375"/>
        </a:spcBef>
        <a:spcAft>
          <a:spcPct val="0"/>
        </a:spcAft>
        <a:buClr>
          <a:schemeClr val="bg2"/>
        </a:buClr>
        <a:buFont typeface="Arial" charset="0"/>
        <a:buChar char="•"/>
        <a:tabLst/>
        <a:defRPr sz="1200" kern="1200">
          <a:solidFill>
            <a:schemeClr val="tx1">
              <a:lumMod val="90000"/>
              <a:lumOff val="10000"/>
            </a:schemeClr>
          </a:solidFill>
          <a:latin typeface="Franklin Gothic Book" panose="020B0503020102020204" pitchFamily="34" charset="0"/>
          <a:ea typeface="Franklin Gothic Book" panose="020B0503020102020204" pitchFamily="34" charset="0"/>
          <a:cs typeface="Bai Jamjuree" charset="0"/>
        </a:defRPr>
      </a:lvl3pPr>
      <a:lvl4pPr marL="977876" indent="-177796" algn="l" rtl="0" fontAlgn="base">
        <a:lnSpc>
          <a:spcPct val="90000"/>
        </a:lnSpc>
        <a:spcBef>
          <a:spcPts val="375"/>
        </a:spcBef>
        <a:spcAft>
          <a:spcPct val="0"/>
        </a:spcAft>
        <a:buClr>
          <a:schemeClr val="bg2"/>
        </a:buClr>
        <a:buFont typeface="Arial" charset="0"/>
        <a:buChar char="•"/>
        <a:tabLst/>
        <a:defRPr sz="1200" kern="1200">
          <a:solidFill>
            <a:schemeClr val="tx1">
              <a:lumMod val="90000"/>
              <a:lumOff val="10000"/>
            </a:schemeClr>
          </a:solidFill>
          <a:latin typeface="Franklin Gothic Book" panose="020B0503020102020204" pitchFamily="34" charset="0"/>
          <a:ea typeface="Franklin Gothic Book" panose="020B0503020102020204" pitchFamily="34" charset="0"/>
          <a:cs typeface="Bai Jamjuree" charset="0"/>
        </a:defRPr>
      </a:lvl4pPr>
      <a:lvl5pPr marL="1244569" indent="-177796" algn="l" rtl="0" fontAlgn="base">
        <a:lnSpc>
          <a:spcPct val="90000"/>
        </a:lnSpc>
        <a:spcBef>
          <a:spcPts val="375"/>
        </a:spcBef>
        <a:spcAft>
          <a:spcPct val="0"/>
        </a:spcAft>
        <a:buClr>
          <a:schemeClr val="bg2"/>
        </a:buClr>
        <a:buFont typeface="Arial" charset="0"/>
        <a:buChar char="•"/>
        <a:tabLst/>
        <a:defRPr sz="1200" kern="1200">
          <a:solidFill>
            <a:schemeClr val="tx1">
              <a:lumMod val="90000"/>
              <a:lumOff val="10000"/>
            </a:schemeClr>
          </a:solidFill>
          <a:latin typeface="Franklin Gothic Book" panose="020B0503020102020204" pitchFamily="34" charset="0"/>
          <a:ea typeface="Franklin Gothic Book" panose="020B0503020102020204" pitchFamily="34" charset="0"/>
          <a:cs typeface="Bai Jamjuree"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BAE871F-F8A4-28E3-6D42-FC98624522F2}"/>
              </a:ext>
            </a:extLst>
          </p:cNvPr>
          <p:cNvSpPr/>
          <p:nvPr userDrawn="1"/>
        </p:nvSpPr>
        <p:spPr>
          <a:xfrm flipV="1">
            <a:off x="-28182" y="-28183"/>
            <a:ext cx="4596941" cy="5251537"/>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0" name="Picture 19">
            <a:extLst>
              <a:ext uri="{FF2B5EF4-FFF2-40B4-BE49-F238E27FC236}">
                <a16:creationId xmlns:a16="http://schemas.microsoft.com/office/drawing/2014/main" id="{B48CDA84-3F5C-9950-F039-8E57D6E53275}"/>
              </a:ext>
            </a:extLst>
          </p:cNvPr>
          <p:cNvPicPr>
            <a:picLocks noChangeAspect="1"/>
          </p:cNvPicPr>
          <p:nvPr userDrawn="1"/>
        </p:nvPicPr>
        <p:blipFill>
          <a:blip r:embed="rId3"/>
          <a:stretch>
            <a:fillRect/>
          </a:stretch>
        </p:blipFill>
        <p:spPr>
          <a:xfrm>
            <a:off x="453126" y="3900608"/>
            <a:ext cx="2947690" cy="794127"/>
          </a:xfrm>
          <a:prstGeom prst="rect">
            <a:avLst/>
          </a:prstGeom>
        </p:spPr>
      </p:pic>
      <p:sp>
        <p:nvSpPr>
          <p:cNvPr id="1027" name="Text Placeholder 2"/>
          <p:cNvSpPr>
            <a:spLocks noGrp="1"/>
          </p:cNvSpPr>
          <p:nvPr>
            <p:ph type="body" idx="1"/>
          </p:nvPr>
        </p:nvSpPr>
        <p:spPr bwMode="auto">
          <a:xfrm>
            <a:off x="445852" y="1073282"/>
            <a:ext cx="3678344" cy="196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altLang="en-US" dirty="0"/>
              <a:t>[Sous-titre éventuel de la présentation]</a:t>
            </a:r>
          </a:p>
          <a:p>
            <a:pPr lvl="0"/>
            <a:endParaRPr lang="nl-BE" altLang="en-US" dirty="0"/>
          </a:p>
        </p:txBody>
      </p:sp>
      <p:sp>
        <p:nvSpPr>
          <p:cNvPr id="1026" name="Title Placeholder 1"/>
          <p:cNvSpPr>
            <a:spLocks noGrp="1"/>
          </p:cNvSpPr>
          <p:nvPr>
            <p:ph type="title"/>
          </p:nvPr>
        </p:nvSpPr>
        <p:spPr bwMode="auto">
          <a:xfrm>
            <a:off x="445857" y="413362"/>
            <a:ext cx="3678345" cy="51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altLang="en-US" dirty="0"/>
              <a:t>[TITRE DU MEMO]</a:t>
            </a:r>
            <a:br>
              <a:rPr lang="nl-BE" altLang="en-US" dirty="0"/>
            </a:br>
            <a:endParaRPr lang="nl-BE" altLang="en-US" dirty="0"/>
          </a:p>
        </p:txBody>
      </p:sp>
      <p:sp>
        <p:nvSpPr>
          <p:cNvPr id="9" name="Text Placeholder 2">
            <a:extLst>
              <a:ext uri="{FF2B5EF4-FFF2-40B4-BE49-F238E27FC236}">
                <a16:creationId xmlns:a16="http://schemas.microsoft.com/office/drawing/2014/main" id="{FB51E543-22CB-728B-61ED-3E7F2DE48B16}"/>
              </a:ext>
            </a:extLst>
          </p:cNvPr>
          <p:cNvSpPr txBox="1">
            <a:spLocks/>
          </p:cNvSpPr>
          <p:nvPr userDrawn="1"/>
        </p:nvSpPr>
        <p:spPr bwMode="auto">
          <a:xfrm>
            <a:off x="4974912" y="4395131"/>
            <a:ext cx="2671648" cy="29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marL="0" indent="0" algn="l" rtl="0" fontAlgn="base">
              <a:lnSpc>
                <a:spcPct val="90000"/>
              </a:lnSpc>
              <a:spcBef>
                <a:spcPts val="1000"/>
              </a:spcBef>
              <a:spcAft>
                <a:spcPct val="0"/>
              </a:spcAft>
              <a:buFont typeface="Arial" charset="0"/>
              <a:buNone/>
              <a:defRPr sz="2800" b="0" kern="1200">
                <a:solidFill>
                  <a:schemeClr val="bg1"/>
                </a:solidFill>
                <a:latin typeface="Franklin Gothic Book" panose="020B0503020102020204" pitchFamily="34" charset="0"/>
                <a:ea typeface="Franklin Gothic Book" panose="020B0503020102020204" pitchFamily="34" charset="0"/>
                <a:cs typeface="Bai Jamjuree Medium" charset="0"/>
              </a:defRPr>
            </a:lvl1pPr>
            <a:lvl2pPr marL="685800" indent="-228600" algn="l" rtl="0" fontAlgn="base">
              <a:lnSpc>
                <a:spcPct val="90000"/>
              </a:lnSpc>
              <a:spcBef>
                <a:spcPts val="500"/>
              </a:spcBef>
              <a:spcAft>
                <a:spcPct val="0"/>
              </a:spcAft>
              <a:buFont typeface="Arial" charset="0"/>
              <a:buChar char="•"/>
              <a:defRPr sz="2400" kern="1200">
                <a:solidFill>
                  <a:schemeClr val="bg1"/>
                </a:solidFill>
                <a:latin typeface="Franklin Gothic Book" panose="020B0503020102020204" pitchFamily="34" charset="0"/>
                <a:ea typeface="Franklin Gothic Book" panose="020B0503020102020204" pitchFamily="34" charset="0"/>
                <a:cs typeface="Bai Jamjuree" charset="0"/>
              </a:defRPr>
            </a:lvl2pPr>
            <a:lvl3pPr marL="1143000" indent="-228600" algn="l" rtl="0" fontAlgn="base">
              <a:lnSpc>
                <a:spcPct val="90000"/>
              </a:lnSpc>
              <a:spcBef>
                <a:spcPts val="500"/>
              </a:spcBef>
              <a:spcAft>
                <a:spcPct val="0"/>
              </a:spcAft>
              <a:buFont typeface="Arial" charset="0"/>
              <a:buChar char="•"/>
              <a:defRPr sz="2000" kern="1200">
                <a:solidFill>
                  <a:schemeClr val="bg1"/>
                </a:solidFill>
                <a:latin typeface="Franklin Gothic Book" panose="020B0503020102020204" pitchFamily="34" charset="0"/>
                <a:ea typeface="Franklin Gothic Book" panose="020B0503020102020204" pitchFamily="34" charset="0"/>
                <a:cs typeface="Bai Jamjuree" charset="0"/>
              </a:defRPr>
            </a:lvl3pPr>
            <a:lvl4pPr marL="16002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4pPr>
            <a:lvl5pPr marL="20574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eaLnBrk="1" hangingPunct="1"/>
            <a:r>
              <a:rPr lang="nl-BE" altLang="en-US" sz="1200" dirty="0">
                <a:solidFill>
                  <a:schemeClr val="tx2"/>
                </a:solidFill>
              </a:rPr>
              <a:t>Avocat </a:t>
            </a:r>
            <a:br>
              <a:rPr lang="nl-BE" altLang="en-US" sz="1200" dirty="0">
                <a:solidFill>
                  <a:schemeClr val="tx2"/>
                </a:solidFill>
              </a:rPr>
            </a:br>
            <a:r>
              <a:rPr lang="nl-BE" altLang="en-US" sz="1200" dirty="0">
                <a:solidFill>
                  <a:schemeClr val="tx2"/>
                </a:solidFill>
              </a:rPr>
              <a:t>Emailv2@vega.legal</a:t>
            </a:r>
          </a:p>
        </p:txBody>
      </p:sp>
      <p:sp>
        <p:nvSpPr>
          <p:cNvPr id="10" name="Text Placeholder 2">
            <a:extLst>
              <a:ext uri="{FF2B5EF4-FFF2-40B4-BE49-F238E27FC236}">
                <a16:creationId xmlns:a16="http://schemas.microsoft.com/office/drawing/2014/main" id="{50B69A71-259B-27E2-55EB-C5FE48DB0202}"/>
              </a:ext>
            </a:extLst>
          </p:cNvPr>
          <p:cNvSpPr txBox="1">
            <a:spLocks/>
          </p:cNvSpPr>
          <p:nvPr userDrawn="1"/>
        </p:nvSpPr>
        <p:spPr bwMode="auto">
          <a:xfrm>
            <a:off x="7153487" y="4500996"/>
            <a:ext cx="1461295" cy="412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marL="0" indent="0" algn="l" rtl="0" fontAlgn="base">
              <a:lnSpc>
                <a:spcPct val="90000"/>
              </a:lnSpc>
              <a:spcBef>
                <a:spcPts val="1000"/>
              </a:spcBef>
              <a:spcAft>
                <a:spcPct val="0"/>
              </a:spcAft>
              <a:buFont typeface="Arial" charset="0"/>
              <a:buNone/>
              <a:defRPr sz="2800" b="0" kern="1200">
                <a:solidFill>
                  <a:schemeClr val="bg1"/>
                </a:solidFill>
                <a:latin typeface="Franklin Gothic Book" panose="020B0503020102020204" pitchFamily="34" charset="0"/>
                <a:ea typeface="Franklin Gothic Book" panose="020B0503020102020204" pitchFamily="34" charset="0"/>
                <a:cs typeface="Bai Jamjuree Medium" charset="0"/>
              </a:defRPr>
            </a:lvl1pPr>
            <a:lvl2pPr marL="685800" indent="-228600" algn="l" rtl="0" fontAlgn="base">
              <a:lnSpc>
                <a:spcPct val="90000"/>
              </a:lnSpc>
              <a:spcBef>
                <a:spcPts val="500"/>
              </a:spcBef>
              <a:spcAft>
                <a:spcPct val="0"/>
              </a:spcAft>
              <a:buFont typeface="Arial" charset="0"/>
              <a:buChar char="•"/>
              <a:defRPr sz="2400" kern="1200">
                <a:solidFill>
                  <a:schemeClr val="bg1"/>
                </a:solidFill>
                <a:latin typeface="Franklin Gothic Book" panose="020B0503020102020204" pitchFamily="34" charset="0"/>
                <a:ea typeface="Franklin Gothic Book" panose="020B0503020102020204" pitchFamily="34" charset="0"/>
                <a:cs typeface="Bai Jamjuree" charset="0"/>
              </a:defRPr>
            </a:lvl2pPr>
            <a:lvl3pPr marL="1143000" indent="-228600" algn="l" rtl="0" fontAlgn="base">
              <a:lnSpc>
                <a:spcPct val="90000"/>
              </a:lnSpc>
              <a:spcBef>
                <a:spcPts val="500"/>
              </a:spcBef>
              <a:spcAft>
                <a:spcPct val="0"/>
              </a:spcAft>
              <a:buFont typeface="Arial" charset="0"/>
              <a:buChar char="•"/>
              <a:defRPr sz="2000" kern="1200">
                <a:solidFill>
                  <a:schemeClr val="bg1"/>
                </a:solidFill>
                <a:latin typeface="Franklin Gothic Book" panose="020B0503020102020204" pitchFamily="34" charset="0"/>
                <a:ea typeface="Franklin Gothic Book" panose="020B0503020102020204" pitchFamily="34" charset="0"/>
                <a:cs typeface="Bai Jamjuree" charset="0"/>
              </a:defRPr>
            </a:lvl3pPr>
            <a:lvl4pPr marL="16002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4pPr>
            <a:lvl5pPr marL="2057400" indent="-228600" algn="l" rtl="0" fontAlgn="base">
              <a:lnSpc>
                <a:spcPct val="90000"/>
              </a:lnSpc>
              <a:spcBef>
                <a:spcPts val="500"/>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eaLnBrk="1" hangingPunct="1"/>
            <a:r>
              <a:rPr lang="nl-BE" altLang="en-US" sz="1800" b="0" i="0" dirty="0">
                <a:solidFill>
                  <a:schemeClr val="bg2"/>
                </a:solidFill>
                <a:latin typeface="Franklin Gothic Medium" panose="020B0603020102020204" pitchFamily="34" charset="0"/>
              </a:rPr>
              <a:t>vega.legal</a:t>
            </a:r>
          </a:p>
        </p:txBody>
      </p:sp>
      <p:sp>
        <p:nvSpPr>
          <p:cNvPr id="4" name="Title Placeholder 1">
            <a:extLst>
              <a:ext uri="{FF2B5EF4-FFF2-40B4-BE49-F238E27FC236}">
                <a16:creationId xmlns:a16="http://schemas.microsoft.com/office/drawing/2014/main" id="{7669B5ED-AE01-D101-9A2C-8C5E28B46079}"/>
              </a:ext>
            </a:extLst>
          </p:cNvPr>
          <p:cNvSpPr txBox="1">
            <a:spLocks/>
          </p:cNvSpPr>
          <p:nvPr userDrawn="1"/>
        </p:nvSpPr>
        <p:spPr bwMode="auto">
          <a:xfrm>
            <a:off x="5042797" y="413363"/>
            <a:ext cx="2876789" cy="215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32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nl-BE" altLang="en-US" sz="2100" dirty="0">
                <a:solidFill>
                  <a:schemeClr val="tx2"/>
                </a:solidFill>
              </a:rPr>
              <a:t>[NOM CLIENT]</a:t>
            </a:r>
            <a:endParaRPr lang="en-US" altLang="en-US" sz="2100" dirty="0">
              <a:solidFill>
                <a:schemeClr val="tx2"/>
              </a:solidFill>
            </a:endParaRPr>
          </a:p>
        </p:txBody>
      </p:sp>
    </p:spTree>
    <p:extLst>
      <p:ext uri="{BB962C8B-B14F-4D97-AF65-F5344CB8AC3E}">
        <p14:creationId xmlns:p14="http://schemas.microsoft.com/office/powerpoint/2010/main" val="1566924639"/>
      </p:ext>
    </p:extLst>
  </p:cSld>
  <p:clrMap bg1="lt1" tx1="dk1" bg2="lt2" tx2="dk2" accent1="accent1" accent2="accent2" accent3="accent3" accent4="accent4" accent5="accent5" accent6="accent6" hlink="hlink" folHlink="folHlink"/>
  <p:transition spd="slow">
    <p:push dir="u"/>
  </p:transition>
  <p:hf hdr="0"/>
  <p:txStyles>
    <p:titleStyle>
      <a:lvl1pPr algn="l" rtl="0" fontAlgn="base">
        <a:lnSpc>
          <a:spcPct val="90000"/>
        </a:lnSpc>
        <a:spcBef>
          <a:spcPct val="0"/>
        </a:spcBef>
        <a:spcAft>
          <a:spcPct val="0"/>
        </a:spcAft>
        <a:defRPr sz="30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5pPr>
      <a:lvl6pPr marL="342875"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6pPr>
      <a:lvl7pPr marL="685749"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7pPr>
      <a:lvl8pPr marL="1028624"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8pPr>
      <a:lvl9pPr marL="1371498" algn="l" rtl="0" fontAlgn="base">
        <a:lnSpc>
          <a:spcPct val="90000"/>
        </a:lnSpc>
        <a:spcBef>
          <a:spcPct val="0"/>
        </a:spcBef>
        <a:spcAft>
          <a:spcPct val="0"/>
        </a:spcAft>
        <a:defRPr sz="3300">
          <a:solidFill>
            <a:srgbClr val="0B3F5B"/>
          </a:solidFill>
          <a:latin typeface="Bai Jamjuree Medium" charset="0"/>
          <a:ea typeface="Bai Jamjuree Medium" charset="0"/>
          <a:cs typeface="Bai Jamjuree Medium" charset="0"/>
        </a:defRPr>
      </a:lvl9pPr>
    </p:titleStyle>
    <p:bodyStyle>
      <a:lvl1pPr marL="0" indent="0" algn="l" rtl="0" fontAlgn="base">
        <a:lnSpc>
          <a:spcPct val="90000"/>
        </a:lnSpc>
        <a:spcBef>
          <a:spcPts val="750"/>
        </a:spcBef>
        <a:spcAft>
          <a:spcPct val="0"/>
        </a:spcAft>
        <a:buFont typeface="Arial" charset="0"/>
        <a:buNone/>
        <a:defRPr sz="1500" b="0" kern="1200">
          <a:solidFill>
            <a:schemeClr val="bg1"/>
          </a:solidFill>
          <a:latin typeface="Franklin Gothic Book" panose="020B0503020102020204" pitchFamily="34" charset="0"/>
          <a:ea typeface="Franklin Gothic Book" panose="020B0503020102020204" pitchFamily="34" charset="0"/>
          <a:cs typeface="Bai Jamjuree Medium" charset="0"/>
        </a:defRPr>
      </a:lvl1pPr>
      <a:lvl2pPr marL="514313" indent="-171438" algn="l" rtl="0" fontAlgn="base">
        <a:lnSpc>
          <a:spcPct val="90000"/>
        </a:lnSpc>
        <a:spcBef>
          <a:spcPts val="375"/>
        </a:spcBef>
        <a:spcAft>
          <a:spcPct val="0"/>
        </a:spcAft>
        <a:buFont typeface="Arial" charset="0"/>
        <a:buChar char="•"/>
        <a:defRPr sz="1800" kern="1200">
          <a:solidFill>
            <a:schemeClr val="bg1"/>
          </a:solidFill>
          <a:latin typeface="Franklin Gothic Book" panose="020B0503020102020204" pitchFamily="34" charset="0"/>
          <a:ea typeface="Franklin Gothic Book" panose="020B0503020102020204" pitchFamily="34" charset="0"/>
          <a:cs typeface="Bai Jamjuree" charset="0"/>
        </a:defRPr>
      </a:lvl2pPr>
      <a:lvl3pPr marL="857186" indent="-171438" algn="l" rtl="0" fontAlgn="base">
        <a:lnSpc>
          <a:spcPct val="90000"/>
        </a:lnSpc>
        <a:spcBef>
          <a:spcPts val="375"/>
        </a:spcBef>
        <a:spcAft>
          <a:spcPct val="0"/>
        </a:spcAft>
        <a:buFont typeface="Arial" charset="0"/>
        <a:buChar char="•"/>
        <a:defRPr sz="1500" kern="1200">
          <a:solidFill>
            <a:schemeClr val="bg1"/>
          </a:solidFill>
          <a:latin typeface="Franklin Gothic Book" panose="020B0503020102020204" pitchFamily="34" charset="0"/>
          <a:ea typeface="Franklin Gothic Book" panose="020B0503020102020204" pitchFamily="34" charset="0"/>
          <a:cs typeface="Bai Jamjuree" charset="0"/>
        </a:defRPr>
      </a:lvl3pPr>
      <a:lvl4pPr marL="1200060" indent="-171438" algn="l" rtl="0" fontAlgn="base">
        <a:lnSpc>
          <a:spcPct val="90000"/>
        </a:lnSpc>
        <a:spcBef>
          <a:spcPts val="375"/>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4pPr>
      <a:lvl5pPr marL="1542935" indent="-171438" algn="l" rtl="0" fontAlgn="base">
        <a:lnSpc>
          <a:spcPct val="90000"/>
        </a:lnSpc>
        <a:spcBef>
          <a:spcPts val="375"/>
        </a:spcBef>
        <a:spcAft>
          <a:spcPct val="0"/>
        </a:spcAft>
        <a:buFont typeface="Arial" charset="0"/>
        <a:buChar char="•"/>
        <a:defRPr kern="1200">
          <a:solidFill>
            <a:schemeClr val="bg1"/>
          </a:solidFill>
          <a:latin typeface="Franklin Gothic Book" panose="020B0503020102020204" pitchFamily="34" charset="0"/>
          <a:ea typeface="Franklin Gothic Book" panose="020B0503020102020204" pitchFamily="34" charset="0"/>
          <a:cs typeface="Bai Jamjuree" charset="0"/>
        </a:defRPr>
      </a:lvl5pPr>
      <a:lvl6pPr marL="1885809"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vi@vega.lega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FE54BAA4-4DB5-E56B-A8D5-C8875C63FDAC}"/>
              </a:ext>
            </a:extLst>
          </p:cNvPr>
          <p:cNvSpPr txBox="1">
            <a:spLocks/>
          </p:cNvSpPr>
          <p:nvPr/>
        </p:nvSpPr>
        <p:spPr bwMode="auto">
          <a:xfrm>
            <a:off x="4966584" y="4301140"/>
            <a:ext cx="2370538" cy="487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b" anchorCtr="0" compatLnSpc="1">
            <a:prstTxWarp prst="textNoShape">
              <a:avLst/>
            </a:prstTxWarp>
          </a:bodyPr>
          <a:lstStyle>
            <a:defPPr>
              <a:defRPr lang="en-US"/>
            </a:defPPr>
            <a:lvl1pPr marL="0" indent="0" algn="l" defTabSz="914400" rtl="0" eaLnBrk="1" latinLnBrk="0" hangingPunct="1">
              <a:buNone/>
              <a:defRPr sz="1400" kern="1200">
                <a:solidFill>
                  <a:schemeClr val="bg1"/>
                </a:solidFill>
                <a:latin typeface="Franklin Gothic Medium" panose="020B06030201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6007" fontAlgn="auto">
              <a:spcBef>
                <a:spcPts val="0"/>
              </a:spcBef>
              <a:spcAft>
                <a:spcPts val="0"/>
              </a:spcAft>
            </a:pPr>
            <a:r>
              <a:rPr lang="fr-BE" altLang="en-US" sz="1200" dirty="0">
                <a:solidFill>
                  <a:srgbClr val="061E32"/>
                </a:solidFill>
              </a:rPr>
              <a:t>François Viseur 	</a:t>
            </a:r>
          </a:p>
          <a:p>
            <a:pPr defTabSz="756007" fontAlgn="auto">
              <a:spcBef>
                <a:spcPts val="0"/>
              </a:spcBef>
              <a:spcAft>
                <a:spcPts val="0"/>
              </a:spcAft>
            </a:pPr>
            <a:r>
              <a:rPr lang="fr-BE" altLang="en-US" sz="1200" dirty="0">
                <a:solidFill>
                  <a:srgbClr val="061E32"/>
                </a:solidFill>
                <a:latin typeface="Franklin Gothic Book" panose="020B0503020102020204" pitchFamily="34" charset="0"/>
              </a:rPr>
              <a:t>Avocat, associé </a:t>
            </a:r>
          </a:p>
          <a:p>
            <a:pPr defTabSz="756007" fontAlgn="auto">
              <a:spcBef>
                <a:spcPts val="0"/>
              </a:spcBef>
              <a:spcAft>
                <a:spcPts val="0"/>
              </a:spcAft>
            </a:pPr>
            <a:r>
              <a:rPr lang="fr-BE" altLang="en-US" sz="1200" dirty="0">
                <a:solidFill>
                  <a:srgbClr val="061E32"/>
                </a:solidFill>
                <a:latin typeface="Franklin Gothic Book" panose="020B0503020102020204" pitchFamily="34" charset="0"/>
                <a:hlinkClick r:id="rId3"/>
              </a:rPr>
              <a:t>fvi@vega.legal</a:t>
            </a:r>
            <a:endParaRPr lang="fr-BE" altLang="en-US" sz="1200" dirty="0">
              <a:solidFill>
                <a:srgbClr val="061E32"/>
              </a:solidFill>
              <a:latin typeface="Franklin Gothic Book" panose="020B0503020102020204" pitchFamily="34" charset="0"/>
            </a:endParaRPr>
          </a:p>
        </p:txBody>
      </p:sp>
      <p:sp>
        <p:nvSpPr>
          <p:cNvPr id="10" name="Title Placeholder 1">
            <a:extLst>
              <a:ext uri="{FF2B5EF4-FFF2-40B4-BE49-F238E27FC236}">
                <a16:creationId xmlns:a16="http://schemas.microsoft.com/office/drawing/2014/main" id="{2612BEB2-2455-093F-4778-3038E31DC1E0}"/>
              </a:ext>
            </a:extLst>
          </p:cNvPr>
          <p:cNvSpPr txBox="1">
            <a:spLocks/>
          </p:cNvSpPr>
          <p:nvPr/>
        </p:nvSpPr>
        <p:spPr bwMode="auto">
          <a:xfrm>
            <a:off x="445853" y="413359"/>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fr-BE" altLang="en-US" sz="2800" dirty="0"/>
              <a:t>GTI Marchés publics</a:t>
            </a:r>
          </a:p>
        </p:txBody>
      </p:sp>
      <p:sp>
        <p:nvSpPr>
          <p:cNvPr id="3" name="Text Placeholder 2">
            <a:extLst>
              <a:ext uri="{FF2B5EF4-FFF2-40B4-BE49-F238E27FC236}">
                <a16:creationId xmlns:a16="http://schemas.microsoft.com/office/drawing/2014/main" id="{4A8374B9-5127-F4A1-09EF-A4A073AF3D5E}"/>
              </a:ext>
            </a:extLst>
          </p:cNvPr>
          <p:cNvSpPr txBox="1">
            <a:spLocks/>
          </p:cNvSpPr>
          <p:nvPr/>
        </p:nvSpPr>
        <p:spPr bwMode="auto">
          <a:xfrm>
            <a:off x="445852" y="1935097"/>
            <a:ext cx="3678344" cy="1273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defPPr>
              <a:defRPr lang="en-US"/>
            </a:defPPr>
            <a:lvl1pPr marL="0" indent="0" algn="l" defTabSz="914400" rtl="0" eaLnBrk="1" latinLnBrk="0" hangingPunct="1">
              <a:buNone/>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fr-BE" altLang="en-US" dirty="0">
                <a:latin typeface="Franklin Gothic Medium" panose="020B0603020102020204" pitchFamily="34" charset="0"/>
              </a:rPr>
              <a:t>23 septembre 2025</a:t>
            </a:r>
          </a:p>
          <a:p>
            <a:pPr fontAlgn="auto">
              <a:spcBef>
                <a:spcPts val="0"/>
              </a:spcBef>
              <a:spcAft>
                <a:spcPts val="0"/>
              </a:spcAft>
            </a:pPr>
            <a:endParaRPr lang="fr-BE" altLang="en-US" dirty="0">
              <a:latin typeface="Franklin Gothic Medium" panose="020B0603020102020204" pitchFamily="34" charset="0"/>
            </a:endParaRPr>
          </a:p>
          <a:p>
            <a:pPr fontAlgn="auto">
              <a:spcBef>
                <a:spcPts val="0"/>
              </a:spcBef>
              <a:spcAft>
                <a:spcPts val="0"/>
              </a:spcAft>
            </a:pPr>
            <a:r>
              <a:rPr lang="fr-FR" altLang="en-US" dirty="0">
                <a:latin typeface="Franklin Gothic Medium" panose="020B0603020102020204" pitchFamily="34" charset="0"/>
              </a:rPr>
              <a:t>Les réclamations des entreprises dans les marchés publics de travaux</a:t>
            </a:r>
            <a:endParaRPr lang="fr-BE" altLang="en-US" sz="1400" dirty="0"/>
          </a:p>
        </p:txBody>
      </p:sp>
    </p:spTree>
    <p:extLst>
      <p:ext uri="{BB962C8B-B14F-4D97-AF65-F5344CB8AC3E}">
        <p14:creationId xmlns:p14="http://schemas.microsoft.com/office/powerpoint/2010/main" val="187293190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A2FD1-55FD-5F59-1038-AC7C8DDFF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F2E8B-6624-C7D5-580D-F628A809C411}"/>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8210E322-EBDE-41E1-95E2-9DC79E380AB1}"/>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suspensions du marché (art. 38/12 RGE)</a:t>
            </a:r>
          </a:p>
          <a:p>
            <a:pPr marL="442913" lvl="1" indent="-265113"/>
            <a:endParaRPr lang="fr-FR" sz="1400" dirty="0">
              <a:ea typeface="ＭＳ Ｐゴシック"/>
            </a:endParaRPr>
          </a:p>
          <a:p>
            <a:pPr marL="442913" lvl="1" indent="-265113" algn="just"/>
            <a:r>
              <a:rPr lang="fr-FR" sz="1400" dirty="0">
                <a:ea typeface="ＭＳ Ｐゴシック"/>
              </a:rPr>
              <a:t>Il est également possible de prévoir une clause de réexamen « </a:t>
            </a:r>
            <a:r>
              <a:rPr lang="fr-FR" sz="1400" i="1" dirty="0">
                <a:ea typeface="ＭＳ Ｐゴシック"/>
              </a:rPr>
              <a:t>sur mesure </a:t>
            </a:r>
            <a:r>
              <a:rPr lang="fr-FR" sz="1400" dirty="0">
                <a:ea typeface="ＭＳ Ｐゴシック"/>
              </a:rPr>
              <a:t>» par laquelle l’adjudicateur se réserve le droit de suspendre l’exécution du marché pendant une période donnée, notamment parce qu’il estime que le marché ne peut pas être exécuté sans inconvénient à ce moment-là</a:t>
            </a:r>
          </a:p>
          <a:p>
            <a:pPr marL="442913" lvl="1" indent="-265113" algn="just"/>
            <a:endParaRPr lang="fr-FR" sz="1400" dirty="0">
              <a:ea typeface="ＭＳ Ｐゴシック"/>
            </a:endParaRPr>
          </a:p>
          <a:p>
            <a:pPr marL="709606" lvl="2" indent="-265113" algn="just"/>
            <a:r>
              <a:rPr lang="fr-FR" sz="1400" dirty="0">
                <a:ea typeface="ＭＳ Ｐゴシック"/>
              </a:rPr>
              <a:t>Effet sur le délai d’exécution : prolongation à concurrence du retard occasionné par la suspension, si endéans le délai d’exécution </a:t>
            </a:r>
            <a:r>
              <a:rPr lang="fr-FR" sz="1400" dirty="0">
                <a:ea typeface="ＭＳ Ｐゴシック"/>
                <a:sym typeface="Wingdings" panose="05000000000000000000" pitchFamily="2" charset="2"/>
              </a:rPr>
              <a:t> en dehors du délai = remise d’amendes pour retard</a:t>
            </a:r>
          </a:p>
          <a:p>
            <a:pPr marL="709606" lvl="2" indent="-265113" algn="just"/>
            <a:endParaRPr lang="fr-FR" sz="1400" dirty="0">
              <a:ea typeface="ＭＳ Ｐゴシック"/>
              <a:sym typeface="Wingdings" panose="05000000000000000000" pitchFamily="2" charset="2"/>
            </a:endParaRPr>
          </a:p>
          <a:p>
            <a:pPr marL="709606" lvl="2" indent="-265113" algn="just"/>
            <a:r>
              <a:rPr lang="fr-FR" sz="1400" dirty="0">
                <a:ea typeface="ＭＳ Ｐゴシック"/>
                <a:sym typeface="Wingdings" panose="05000000000000000000" pitchFamily="2" charset="2"/>
              </a:rPr>
              <a:t>Obligation dans le chef de l’adjudicataire de prendre, à ses frais, toutes les précautions nécessaires pour préserver l’ouvrage/les prestations déjà réalisé(es)</a:t>
            </a:r>
          </a:p>
          <a:p>
            <a:pPr marL="442913" lvl="1" indent="-265113" algn="just"/>
            <a:endParaRPr lang="fr-FR" sz="1400" dirty="0">
              <a:ea typeface="ＭＳ Ｐゴシック"/>
            </a:endParaRP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3A92C4D0-731F-8130-AB66-9D15A95D2666}"/>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10</a:t>
            </a:fld>
            <a:endParaRPr lang="en-US"/>
          </a:p>
        </p:txBody>
      </p:sp>
    </p:spTree>
    <p:extLst>
      <p:ext uri="{BB962C8B-B14F-4D97-AF65-F5344CB8AC3E}">
        <p14:creationId xmlns:p14="http://schemas.microsoft.com/office/powerpoint/2010/main" val="3614629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3B6F0-B145-3AC5-A34F-70B56165A22A}"/>
            </a:ext>
          </a:extLst>
        </p:cNvPr>
        <p:cNvGrpSpPr/>
        <p:nvPr/>
      </p:nvGrpSpPr>
      <p:grpSpPr>
        <a:xfrm>
          <a:off x="0" y="0"/>
          <a:ext cx="0" cy="0"/>
          <a:chOff x="0" y="0"/>
          <a:chExt cx="0" cy="0"/>
        </a:xfrm>
      </p:grpSpPr>
      <p:sp>
        <p:nvSpPr>
          <p:cNvPr id="4" name="Title Placeholder 1">
            <a:extLst>
              <a:ext uri="{FF2B5EF4-FFF2-40B4-BE49-F238E27FC236}">
                <a16:creationId xmlns:a16="http://schemas.microsoft.com/office/drawing/2014/main" id="{01FAB497-92A9-EBB1-11D3-4E553B20A606}"/>
              </a:ext>
            </a:extLst>
          </p:cNvPr>
          <p:cNvSpPr txBox="1">
            <a:spLocks/>
          </p:cNvSpPr>
          <p:nvPr/>
        </p:nvSpPr>
        <p:spPr bwMode="auto">
          <a:xfrm>
            <a:off x="405393" y="864296"/>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fr-BE" altLang="en-US" sz="3300" dirty="0"/>
              <a:t>Les aspects formels</a:t>
            </a:r>
            <a:endParaRPr lang="fr-BE" altLang="en-US" sz="3300" i="1" dirty="0"/>
          </a:p>
        </p:txBody>
      </p:sp>
    </p:spTree>
    <p:extLst>
      <p:ext uri="{BB962C8B-B14F-4D97-AF65-F5344CB8AC3E}">
        <p14:creationId xmlns:p14="http://schemas.microsoft.com/office/powerpoint/2010/main" val="297219713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79716-A066-3D7F-6B68-3D58D6235D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4E165-C385-16B8-47FC-0992EE4FC087}"/>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12AFE6E8-2EDB-7E66-89F9-64548E84D49D}"/>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Les obligations de dénonciation</a:t>
            </a:r>
          </a:p>
          <a:p>
            <a:pPr marL="442913" lvl="1" indent="-265113" algn="just"/>
            <a:endParaRPr lang="fr-FR" sz="1400" dirty="0">
              <a:ea typeface="ＭＳ Ｐゴシック"/>
            </a:endParaRPr>
          </a:p>
          <a:p>
            <a:pPr marL="442913" lvl="1" indent="-265113" algn="just"/>
            <a:r>
              <a:rPr lang="fr-FR" sz="1400" b="1" dirty="0">
                <a:ea typeface="ＭＳ Ｐゴシック"/>
              </a:rPr>
              <a:t>L’aspect temporel </a:t>
            </a:r>
            <a:r>
              <a:rPr lang="fr-FR" sz="1400" dirty="0">
                <a:ea typeface="ＭＳ Ｐゴシック"/>
              </a:rPr>
              <a:t>(art. 38/14 RGE) : il faut dénoncer les faits ou les circonstances (qui tombent sous le champ d’application des articles 38/9 à 38/12 RGE) « </a:t>
            </a:r>
            <a:r>
              <a:rPr lang="fr-FR" sz="1400" i="1" dirty="0">
                <a:ea typeface="ＭＳ Ｐゴシック"/>
              </a:rPr>
              <a:t>par écrit dans les trente jours de leur survenance ou de la date à laquelle l’adjudicataire ou l’adjudicateur aurait normalement dû en avoir connaissance </a:t>
            </a:r>
            <a:r>
              <a:rPr lang="fr-FR" sz="1400" dirty="0">
                <a:ea typeface="ＭＳ Ｐゴシック"/>
              </a:rPr>
              <a:t>»</a:t>
            </a:r>
          </a:p>
          <a:p>
            <a:pPr marL="444493" lvl="2" indent="0" algn="just">
              <a:buNone/>
            </a:pPr>
            <a:endParaRPr lang="fr-FR" sz="1400" dirty="0">
              <a:ea typeface="ＭＳ Ｐゴシック"/>
            </a:endParaRPr>
          </a:p>
          <a:p>
            <a:pPr marL="709606" lvl="2" indent="-265113" algn="just"/>
            <a:r>
              <a:rPr lang="fr-FR" sz="1400" dirty="0">
                <a:ea typeface="ＭＳ Ｐゴシック"/>
              </a:rPr>
              <a:t>Par écrit ? Pas d’exigence d’un envoi recommandé (même un PV de réunion de chantier suffit)</a:t>
            </a:r>
          </a:p>
          <a:p>
            <a:pPr marL="709606" lvl="2" indent="-265113" algn="just"/>
            <a:r>
              <a:rPr lang="fr-FR" sz="1400" dirty="0">
                <a:ea typeface="ＭＳ Ｐゴシック"/>
              </a:rPr>
              <a:t>Point de départ ? Survenance ou connaissance des faits/circonstances (Cass., 8 mars 2024)</a:t>
            </a:r>
          </a:p>
          <a:p>
            <a:pPr marL="709606" lvl="2" indent="-265113" algn="just"/>
            <a:r>
              <a:rPr lang="fr-FR" sz="1400" dirty="0">
                <a:ea typeface="ＭＳ Ｐゴシック"/>
              </a:rPr>
              <a:t>Un événement ponctuel/isolé ou un ensemble d’éléments dont l’impact se manifeste  progressivement ?</a:t>
            </a:r>
          </a:p>
          <a:p>
            <a:pPr marL="177800" lvl="1" indent="0" algn="just">
              <a:buNone/>
            </a:pPr>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F689A37C-9744-6C6E-A7AE-C2A5AE7E697A}"/>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12</a:t>
            </a:fld>
            <a:endParaRPr lang="en-US"/>
          </a:p>
        </p:txBody>
      </p:sp>
    </p:spTree>
    <p:extLst>
      <p:ext uri="{BB962C8B-B14F-4D97-AF65-F5344CB8AC3E}">
        <p14:creationId xmlns:p14="http://schemas.microsoft.com/office/powerpoint/2010/main" val="175040024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1A4C-342B-4B7D-3620-0C7FB5F16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D922C-B8B4-E726-F0DB-56C65CDA473B}"/>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95C775B4-522A-7D17-16C0-F2DB067AEFAD}"/>
              </a:ext>
            </a:extLst>
          </p:cNvPr>
          <p:cNvSpPr>
            <a:spLocks noGrp="1"/>
          </p:cNvSpPr>
          <p:nvPr>
            <p:ph idx="1"/>
          </p:nvPr>
        </p:nvSpPr>
        <p:spPr>
          <a:xfrm>
            <a:off x="628649" y="1111449"/>
            <a:ext cx="8152494" cy="3065228"/>
          </a:xfrm>
        </p:spPr>
        <p:txBody>
          <a:bodyPr/>
          <a:lstStyle/>
          <a:p>
            <a:pPr algn="just"/>
            <a:r>
              <a:rPr lang="fr-BE" sz="1600" b="1" dirty="0">
                <a:ea typeface="ＭＳ Ｐゴシック"/>
                <a:cs typeface="Arial"/>
              </a:rPr>
              <a:t>Les obligations de dénonciation</a:t>
            </a:r>
          </a:p>
          <a:p>
            <a:pPr marL="442913" lvl="1" indent="-265113" algn="just"/>
            <a:endParaRPr lang="fr-FR" sz="1400" dirty="0">
              <a:ea typeface="ＭＳ Ｐゴシック"/>
            </a:endParaRPr>
          </a:p>
          <a:p>
            <a:pPr marL="442913" lvl="1" indent="-265113" algn="just"/>
            <a:r>
              <a:rPr lang="fr-FR" sz="1400" b="1" dirty="0">
                <a:ea typeface="ＭＳ Ｐゴシック"/>
              </a:rPr>
              <a:t>L’aspect substantiel </a:t>
            </a:r>
            <a:r>
              <a:rPr lang="fr-FR" sz="1400" dirty="0">
                <a:ea typeface="ＭＳ Ｐゴシック"/>
              </a:rPr>
              <a:t>(art. 38/15 RGE) : il faut, dans le même délai, faire connaître de manière succincte à l’adjudicateur « </a:t>
            </a:r>
            <a:r>
              <a:rPr lang="fr-FR" sz="1400" i="1" dirty="0">
                <a:ea typeface="ＭＳ Ｐゴシック"/>
              </a:rPr>
              <a:t>l’influence de ces faits ou circonstances sur le déroulement </a:t>
            </a:r>
            <a:r>
              <a:rPr lang="fr-FR" sz="1400" i="1" u="sng" dirty="0">
                <a:ea typeface="ＭＳ Ｐゴシック"/>
              </a:rPr>
              <a:t>et</a:t>
            </a:r>
            <a:r>
              <a:rPr lang="fr-FR" sz="1400" i="1" dirty="0">
                <a:ea typeface="ＭＳ Ｐゴシック"/>
              </a:rPr>
              <a:t> le coût du marché</a:t>
            </a:r>
            <a:r>
              <a:rPr lang="fr-FR" sz="1400" dirty="0">
                <a:ea typeface="ＭＳ Ｐゴシック"/>
              </a:rPr>
              <a:t> »</a:t>
            </a:r>
          </a:p>
          <a:p>
            <a:pPr marL="442913" lvl="1" indent="-265113" algn="just"/>
            <a:endParaRPr lang="fr-FR" sz="1400" dirty="0">
              <a:ea typeface="ＭＳ Ｐゴシック"/>
            </a:endParaRPr>
          </a:p>
          <a:p>
            <a:pPr marL="709606" lvl="2" indent="-265113" algn="just"/>
            <a:r>
              <a:rPr lang="fr-FR" sz="1400" dirty="0">
                <a:ea typeface="ＭＳ Ｐゴシック"/>
              </a:rPr>
              <a:t>Une ‘</a:t>
            </a:r>
            <a:r>
              <a:rPr lang="fr-FR" sz="1400" i="1" dirty="0">
                <a:ea typeface="ＭＳ Ｐゴシック"/>
              </a:rPr>
              <a:t>bonne</a:t>
            </a:r>
            <a:r>
              <a:rPr lang="fr-FR" sz="1400" dirty="0">
                <a:ea typeface="ＭＳ Ｐゴシック"/>
              </a:rPr>
              <a:t>’ dénonciation</a:t>
            </a:r>
          </a:p>
          <a:p>
            <a:pPr marL="444493" lvl="2" indent="0" algn="just">
              <a:buNone/>
            </a:pPr>
            <a:endParaRPr lang="fr-FR" sz="1400" dirty="0">
              <a:ea typeface="ＭＳ Ｐゴシック"/>
            </a:endParaRPr>
          </a:p>
          <a:p>
            <a:pPr marL="976300" lvl="3" indent="-265113" algn="just"/>
            <a:r>
              <a:rPr lang="fr-FR" sz="1400" dirty="0">
                <a:ea typeface="ＭＳ Ｐゴシック"/>
              </a:rPr>
              <a:t>Identification précise des faits/circonstances</a:t>
            </a:r>
          </a:p>
          <a:p>
            <a:pPr marL="976300" lvl="3" indent="-265113" algn="just"/>
            <a:r>
              <a:rPr lang="fr-FR" sz="1400" dirty="0">
                <a:ea typeface="ＭＳ Ｐゴシック"/>
              </a:rPr>
              <a:t>Description de l’impact sur l’exécution du marché / sur le délai d’exécution (chemin critique et lien causal)</a:t>
            </a:r>
          </a:p>
          <a:p>
            <a:pPr marL="976300" lvl="3" indent="-265113" algn="just"/>
            <a:r>
              <a:rPr lang="fr-FR" sz="1400" dirty="0">
                <a:ea typeface="ＭＳ Ｐゴシック"/>
              </a:rPr>
              <a:t>Évaluation de l’impact sur le coût du marché (sous-couverture des frais généraux à hauteur de X EUR par jour de retard (par exemple))</a:t>
            </a:r>
          </a:p>
          <a:p>
            <a:pPr marL="177800" lvl="1" indent="0" algn="just">
              <a:buNone/>
            </a:pPr>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31C4D5D2-04B3-0A35-A478-80D0BAFFC5F4}"/>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13</a:t>
            </a:fld>
            <a:endParaRPr lang="en-US"/>
          </a:p>
        </p:txBody>
      </p:sp>
    </p:spTree>
    <p:extLst>
      <p:ext uri="{BB962C8B-B14F-4D97-AF65-F5344CB8AC3E}">
        <p14:creationId xmlns:p14="http://schemas.microsoft.com/office/powerpoint/2010/main" val="335754358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135D-8797-C6DE-22E5-C6D3CEB90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D6E0E-131E-2281-908D-59A9EB22B319}"/>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52A66DD8-A0DB-4D9B-3C49-F9CA894E16DF}"/>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Les obligations de dénonciation</a:t>
            </a:r>
          </a:p>
          <a:p>
            <a:pPr marL="442913" lvl="1" indent="-265113" algn="just"/>
            <a:endParaRPr lang="fr-FR" sz="1400" dirty="0">
              <a:ea typeface="ＭＳ Ｐゴシック"/>
            </a:endParaRPr>
          </a:p>
          <a:p>
            <a:pPr marL="709606" lvl="2" indent="-265113" algn="just"/>
            <a:r>
              <a:rPr lang="fr-FR" sz="1400" dirty="0">
                <a:ea typeface="ＭＳ Ｐゴシック"/>
              </a:rPr>
              <a:t>Une ‘</a:t>
            </a:r>
            <a:r>
              <a:rPr lang="fr-FR" sz="1400" i="1" dirty="0">
                <a:ea typeface="ＭＳ Ｐゴシック"/>
              </a:rPr>
              <a:t>mauvaise</a:t>
            </a:r>
            <a:r>
              <a:rPr lang="fr-FR" sz="1400" dirty="0">
                <a:ea typeface="ＭＳ Ｐゴシック"/>
              </a:rPr>
              <a:t>’ dénonciation</a:t>
            </a:r>
          </a:p>
          <a:p>
            <a:pPr marL="444493" lvl="2" indent="0" algn="just">
              <a:buNone/>
            </a:pPr>
            <a:endParaRPr lang="fr-FR" sz="1400" dirty="0">
              <a:ea typeface="ＭＳ Ｐゴシック"/>
            </a:endParaRPr>
          </a:p>
          <a:p>
            <a:pPr marL="976300" lvl="3" indent="-265113" algn="just"/>
            <a:r>
              <a:rPr lang="fr-FR" sz="1400" dirty="0">
                <a:ea typeface="ＭＳ Ｐゴシック"/>
              </a:rPr>
              <a:t>Généralités (la guerre en Ukraine, le Covid, etc.)</a:t>
            </a:r>
          </a:p>
          <a:p>
            <a:pPr marL="976300" lvl="3" indent="-265113" algn="just"/>
            <a:r>
              <a:rPr lang="fr-FR" sz="1400" dirty="0">
                <a:ea typeface="ＭＳ Ｐゴシック"/>
              </a:rPr>
              <a:t>Silence sur l’impact en termes de coûts et de délais d’exécution</a:t>
            </a:r>
          </a:p>
          <a:p>
            <a:pPr marL="976300" lvl="3" indent="-265113" algn="just"/>
            <a:r>
              <a:rPr lang="fr-FR" sz="1400" dirty="0">
                <a:ea typeface="ＭＳ Ｐゴシック"/>
              </a:rPr>
              <a:t>Émission de simples réserves (pour évaluer le préjudice ultérieurement par exemple)</a:t>
            </a:r>
          </a:p>
          <a:p>
            <a:pPr marL="442913" lvl="1" indent="-265113" algn="just"/>
            <a:endParaRPr lang="fr-FR" sz="1400" b="1" dirty="0">
              <a:ea typeface="ＭＳ Ｐゴシック"/>
            </a:endParaRPr>
          </a:p>
          <a:p>
            <a:pPr marL="442913" lvl="1" indent="-265113" algn="just"/>
            <a:r>
              <a:rPr lang="fr-FR" sz="1400" b="1" i="1" dirty="0">
                <a:ea typeface="ＭＳ Ｐゴシック"/>
              </a:rPr>
              <a:t>Ratio </a:t>
            </a:r>
            <a:r>
              <a:rPr lang="fr-FR" sz="1400" b="1" i="1" dirty="0" err="1">
                <a:ea typeface="ＭＳ Ｐゴシック"/>
              </a:rPr>
              <a:t>legis</a:t>
            </a:r>
            <a:r>
              <a:rPr lang="fr-FR" sz="1400" b="1" i="1" dirty="0">
                <a:ea typeface="ＭＳ Ｐゴシック"/>
              </a:rPr>
              <a:t> </a:t>
            </a:r>
            <a:r>
              <a:rPr lang="fr-FR" sz="1400" dirty="0">
                <a:ea typeface="ＭＳ Ｐゴシック"/>
              </a:rPr>
              <a:t>: saisir l’adjudicateur en temps utile et lui permettre de contrôler la réalité et d’apprécier l'incidence sur le marché afin de prendre les mesures éventuellement exigées par la situation pour limiter son préjudice.</a:t>
            </a:r>
          </a:p>
          <a:p>
            <a:pPr marL="442913" lvl="1" indent="-265113" algn="just"/>
            <a:endParaRPr lang="fr-FR" sz="1400" dirty="0">
              <a:ea typeface="ＭＳ Ｐゴシック"/>
            </a:endParaRPr>
          </a:p>
          <a:p>
            <a:pPr marL="442913" lvl="1" indent="-265113" algn="just"/>
            <a:r>
              <a:rPr lang="fr-FR" sz="1400" dirty="0">
                <a:ea typeface="ＭＳ Ｐゴシック"/>
              </a:rPr>
              <a:t>Face à une mauvaise dénonciation =&gt; La déclarer nulle</a:t>
            </a:r>
          </a:p>
          <a:p>
            <a:pPr marL="177800" lvl="1" indent="0" algn="just">
              <a:buNone/>
            </a:pPr>
            <a:br>
              <a:rPr lang="fr-FR" sz="1400" dirty="0">
                <a:ea typeface="ＭＳ Ｐゴシック"/>
              </a:rPr>
            </a:br>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2B9D1857-01B0-FDFC-5ABA-3BDD1C908794}"/>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14</a:t>
            </a:fld>
            <a:endParaRPr lang="en-US"/>
          </a:p>
        </p:txBody>
      </p:sp>
    </p:spTree>
    <p:extLst>
      <p:ext uri="{BB962C8B-B14F-4D97-AF65-F5344CB8AC3E}">
        <p14:creationId xmlns:p14="http://schemas.microsoft.com/office/powerpoint/2010/main" val="973745012"/>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CAF0-EA17-504A-3FFB-707B80E0B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FFEC8F-A474-CDDC-B9B8-6FC49C735E49}"/>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837DAB00-B023-CB69-00CA-292D60BA49AA}"/>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Les obligations de dénonciation</a:t>
            </a:r>
          </a:p>
          <a:p>
            <a:pPr marL="442913" lvl="1" indent="-265113" algn="just"/>
            <a:endParaRPr lang="fr-FR" sz="1400" dirty="0">
              <a:ea typeface="ＭＳ Ｐゴシック"/>
            </a:endParaRPr>
          </a:p>
          <a:p>
            <a:pPr marL="442913" lvl="1" indent="-265113" algn="just"/>
            <a:r>
              <a:rPr lang="fr-FR" sz="1400" u="sng" dirty="0">
                <a:ea typeface="ＭＳ Ｐゴシック"/>
              </a:rPr>
              <a:t>Illustration intéressante</a:t>
            </a:r>
            <a:r>
              <a:rPr lang="fr-FR" sz="1400" dirty="0">
                <a:ea typeface="ＭＳ Ｐゴシック"/>
              </a:rPr>
              <a:t> : </a:t>
            </a:r>
            <a:r>
              <a:rPr lang="fr-FR" sz="1400" dirty="0" err="1">
                <a:ea typeface="ＭＳ Ｐゴシック"/>
              </a:rPr>
              <a:t>Civ</a:t>
            </a:r>
            <a:r>
              <a:rPr lang="fr-FR" sz="1400" dirty="0">
                <a:ea typeface="ＭＳ Ｐゴシック"/>
              </a:rPr>
              <a:t>. Bruxelles (NL), 6 décembre 2018 (</a:t>
            </a:r>
            <a:r>
              <a:rPr lang="fr-FR" sz="1400" i="1" dirty="0">
                <a:ea typeface="ＭＳ Ｐゴシック"/>
              </a:rPr>
              <a:t>MCP</a:t>
            </a:r>
            <a:r>
              <a:rPr lang="fr-FR" sz="1400" dirty="0">
                <a:ea typeface="ＭＳ Ｐゴシック"/>
              </a:rPr>
              <a:t> 2018 (reflet), liv. 4, 743)</a:t>
            </a:r>
          </a:p>
          <a:p>
            <a:pPr marL="442913" lvl="1" indent="-265113" algn="just"/>
            <a:endParaRPr lang="fr-FR" sz="1400" dirty="0">
              <a:ea typeface="ＭＳ Ｐゴシック"/>
            </a:endParaRPr>
          </a:p>
          <a:p>
            <a:pPr marL="709606" lvl="2" indent="-265113" algn="just"/>
            <a:r>
              <a:rPr lang="fr-FR" sz="1400" dirty="0">
                <a:ea typeface="ＭＳ Ｐゴシック"/>
              </a:rPr>
              <a:t>Procès-verbal de chantier peut constituer la preuve d’une dénonciation</a:t>
            </a:r>
          </a:p>
          <a:p>
            <a:pPr marL="709606" lvl="2" indent="-265113" algn="just"/>
            <a:r>
              <a:rPr lang="fr-FR" sz="1400" dirty="0">
                <a:ea typeface="ＭＳ Ｐゴシック"/>
              </a:rPr>
              <a:t>La dénonciation doit être précise (pas de liste ouverte)</a:t>
            </a:r>
          </a:p>
          <a:p>
            <a:pPr marL="709606" lvl="2" indent="-265113" algn="just"/>
            <a:r>
              <a:rPr lang="fr-FR" sz="1400" dirty="0">
                <a:ea typeface="ＭＳ Ｐゴシック"/>
              </a:rPr>
              <a:t>Circonstances imprévisibles au moment du dépôt de l’offre : pas le cas si c’était prévu dans les documents du marché (existence d’une chaufferie et son maintien en activité pendant une première phase de travaux)</a:t>
            </a:r>
          </a:p>
          <a:p>
            <a:pPr marL="709606" lvl="2" indent="-265113" algn="just"/>
            <a:r>
              <a:rPr lang="fr-FR" sz="1400" dirty="0">
                <a:ea typeface="ＭＳ Ｐゴシック"/>
              </a:rPr>
              <a:t>Signalement sommaire de l’influence de la perturbation, également dans le délai de 30 jours</a:t>
            </a:r>
          </a:p>
          <a:p>
            <a:pPr marL="709606" lvl="2" indent="-265113" algn="just"/>
            <a:r>
              <a:rPr lang="fr-FR" sz="1400" dirty="0">
                <a:ea typeface="ＭＳ Ｐゴシック"/>
              </a:rPr>
              <a:t>Décision non imputable à l’adjudicateur (mais à la ville concernant l’impossibilité d’installer une grue sur la voirie)</a:t>
            </a:r>
          </a:p>
          <a:p>
            <a:pPr marL="709606" lvl="2" indent="-265113" algn="just"/>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A6647E3A-3972-565F-949E-97FD813454A6}"/>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15</a:t>
            </a:fld>
            <a:endParaRPr lang="en-US"/>
          </a:p>
        </p:txBody>
      </p:sp>
    </p:spTree>
    <p:extLst>
      <p:ext uri="{BB962C8B-B14F-4D97-AF65-F5344CB8AC3E}">
        <p14:creationId xmlns:p14="http://schemas.microsoft.com/office/powerpoint/2010/main" val="103461692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17542-B812-E155-358C-8F8CD04AB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47A19-3119-FC67-E496-E1A7C8E9F64A}"/>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10F9656D-EC36-292D-97F6-720EA628697D}"/>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L’obligation de justification</a:t>
            </a:r>
          </a:p>
          <a:p>
            <a:pPr marL="442913" lvl="1" indent="-265113" algn="just"/>
            <a:endParaRPr lang="fr-FR" sz="1400" dirty="0">
              <a:ea typeface="ＭＳ Ｐゴシック"/>
            </a:endParaRPr>
          </a:p>
          <a:p>
            <a:pPr marL="442913" lvl="1" indent="-265113" algn="just"/>
            <a:r>
              <a:rPr lang="fr-FR" sz="1400" b="1" dirty="0">
                <a:ea typeface="ＭＳ Ｐゴシック"/>
              </a:rPr>
              <a:t>Article 38/16 RGE </a:t>
            </a:r>
            <a:r>
              <a:rPr lang="fr-FR" sz="1400" dirty="0">
                <a:ea typeface="ＭＳ Ｐゴシック"/>
              </a:rPr>
              <a:t>: l’adjudicataire doit transmettre par écrit à l’adjudicateur la </a:t>
            </a:r>
            <a:r>
              <a:rPr lang="fr-FR" sz="1400" b="1" dirty="0">
                <a:ea typeface="ＭＳ Ｐゴシック"/>
              </a:rPr>
              <a:t>justification chiffrée </a:t>
            </a:r>
            <a:r>
              <a:rPr lang="fr-FR" sz="1400" dirty="0">
                <a:ea typeface="ＭＳ Ｐゴシック"/>
              </a:rPr>
              <a:t>de sa demande dans les délais suivants :</a:t>
            </a:r>
          </a:p>
          <a:p>
            <a:pPr marL="442913" lvl="1" indent="-265113" algn="just"/>
            <a:endParaRPr lang="fr-FR" sz="1400" dirty="0">
              <a:ea typeface="ＭＳ Ｐゴシック"/>
            </a:endParaRPr>
          </a:p>
          <a:p>
            <a:pPr marL="709606" lvl="2" indent="-265113" algn="just"/>
            <a:r>
              <a:rPr lang="fr-FR" sz="1400" dirty="0">
                <a:ea typeface="ＭＳ Ｐゴシック"/>
              </a:rPr>
              <a:t>Prolongation du délai d’exécution / résiliation : avant l’expiration des délais contractuels</a:t>
            </a:r>
          </a:p>
          <a:p>
            <a:pPr marL="709606" lvl="2" indent="-265113" algn="just"/>
            <a:r>
              <a:rPr lang="fr-FR" sz="1400" dirty="0">
                <a:ea typeface="ＭＳ Ｐゴシック"/>
              </a:rPr>
              <a:t>Révision du marché ou dommages et intérêts : 90 jours après la date de la notification du PV de réception provisoire</a:t>
            </a:r>
          </a:p>
          <a:p>
            <a:pPr marL="709606" lvl="2" indent="-265113" algn="just"/>
            <a:r>
              <a:rPr lang="fr-FR" sz="1400" dirty="0">
                <a:ea typeface="ＭＳ Ｐゴシック"/>
              </a:rPr>
              <a:t>Révision du marché ou dommages et intérêts (origine dans des faits ou circonstances survenus pendant la période de garantie) : 90 jours après l’expiration de la période de garantie</a:t>
            </a:r>
          </a:p>
          <a:p>
            <a:pPr marL="442913" lvl="1" indent="-265113" algn="just"/>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E688BD1F-3E81-2AB7-A388-FD2CA218BBFC}"/>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16</a:t>
            </a:fld>
            <a:endParaRPr lang="en-US"/>
          </a:p>
        </p:txBody>
      </p:sp>
    </p:spTree>
    <p:extLst>
      <p:ext uri="{BB962C8B-B14F-4D97-AF65-F5344CB8AC3E}">
        <p14:creationId xmlns:p14="http://schemas.microsoft.com/office/powerpoint/2010/main" val="230964088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0CA6D-F276-2D1A-6F20-F2D8AF495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A4D7B-A291-5485-E642-F682D384A624}"/>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560AADC3-AC2B-262B-EBCB-F377B9EB0EBB}"/>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Sanctions</a:t>
            </a:r>
          </a:p>
          <a:p>
            <a:pPr marL="442913" lvl="1" indent="-265113" algn="just"/>
            <a:endParaRPr lang="fr-FR" sz="1400" dirty="0">
              <a:ea typeface="ＭＳ Ｐゴシック"/>
            </a:endParaRPr>
          </a:p>
          <a:p>
            <a:pPr marL="442913" lvl="1" indent="-265113" algn="just"/>
            <a:r>
              <a:rPr lang="fr-FR" sz="1400" b="1" dirty="0">
                <a:ea typeface="ＭＳ Ｐゴシック"/>
              </a:rPr>
              <a:t>Article 38/15 RGE </a:t>
            </a:r>
          </a:p>
          <a:p>
            <a:pPr marL="442913" lvl="1" indent="-265113" algn="just"/>
            <a:endParaRPr lang="fr-FR" sz="1400" b="1" dirty="0">
              <a:ea typeface="ＭＳ Ｐゴシック"/>
            </a:endParaRPr>
          </a:p>
          <a:p>
            <a:pPr marL="709606" lvl="2" indent="-265113" algn="just"/>
            <a:r>
              <a:rPr lang="fr-FR" sz="1400" b="1" dirty="0">
                <a:ea typeface="ＭＳ Ｐゴシック"/>
              </a:rPr>
              <a:t>1</a:t>
            </a:r>
            <a:r>
              <a:rPr lang="fr-FR" sz="1400" b="1" baseline="30000" dirty="0">
                <a:ea typeface="ＭＳ Ｐゴシック"/>
              </a:rPr>
              <a:t>er</a:t>
            </a:r>
            <a:r>
              <a:rPr lang="fr-FR" sz="1400" b="1" dirty="0">
                <a:ea typeface="ＭＳ Ｐゴシック"/>
              </a:rPr>
              <a:t> alinéa </a:t>
            </a:r>
            <a:r>
              <a:rPr lang="fr-FR" sz="1400" dirty="0">
                <a:ea typeface="ＭＳ Ｐゴシック"/>
              </a:rPr>
              <a:t>: à peine de déchéance (délai de 30 jours mentionné à l’article 38/14 RGE)</a:t>
            </a:r>
          </a:p>
          <a:p>
            <a:pPr marL="709606" lvl="2" indent="-265113" algn="just"/>
            <a:r>
              <a:rPr lang="fr-FR" sz="1400" b="1" dirty="0">
                <a:ea typeface="ＭＳ Ｐゴシック"/>
              </a:rPr>
              <a:t>2</a:t>
            </a:r>
            <a:r>
              <a:rPr lang="fr-FR" sz="1400" b="1" baseline="30000" dirty="0">
                <a:ea typeface="ＭＳ Ｐゴシック"/>
              </a:rPr>
              <a:t>e</a:t>
            </a:r>
            <a:r>
              <a:rPr lang="fr-FR" sz="1400" b="1" dirty="0">
                <a:ea typeface="ＭＳ Ｐゴシック"/>
              </a:rPr>
              <a:t> alinéa </a:t>
            </a:r>
            <a:r>
              <a:rPr lang="fr-FR" sz="1400" dirty="0">
                <a:ea typeface="ＭＳ Ｐゴシック"/>
              </a:rPr>
              <a:t>: la demande de l’adjudicataire n’est pas recevable si l’adjudicateur n’a pas été correctement informé en temps utile </a:t>
            </a:r>
          </a:p>
          <a:p>
            <a:pPr marL="442913" lvl="1" indent="-265113" algn="just"/>
            <a:endParaRPr lang="fr-FR" sz="1400" b="1" dirty="0">
              <a:ea typeface="ＭＳ Ｐゴシック"/>
            </a:endParaRPr>
          </a:p>
          <a:p>
            <a:pPr marL="442913" lvl="1" indent="-265113" algn="just"/>
            <a:r>
              <a:rPr lang="fr-FR" sz="1400" b="1" dirty="0">
                <a:ea typeface="ＭＳ Ｐゴシック"/>
              </a:rPr>
              <a:t>Article 38/16 RGE </a:t>
            </a:r>
            <a:r>
              <a:rPr lang="fr-FR" sz="1400" dirty="0">
                <a:ea typeface="ＭＳ Ｐゴシック"/>
              </a:rPr>
              <a:t>: sous peine de déchéance</a:t>
            </a:r>
          </a:p>
          <a:p>
            <a:pPr marL="442913" lvl="1" indent="-265113" algn="just"/>
            <a:endParaRPr lang="fr-FR" sz="1400" b="1"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FD98045B-1919-F2A2-B107-CFE8F229B8C6}"/>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17</a:t>
            </a:fld>
            <a:endParaRPr lang="en-US"/>
          </a:p>
        </p:txBody>
      </p:sp>
    </p:spTree>
    <p:extLst>
      <p:ext uri="{BB962C8B-B14F-4D97-AF65-F5344CB8AC3E}">
        <p14:creationId xmlns:p14="http://schemas.microsoft.com/office/powerpoint/2010/main" val="140714126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FAE2E-30ED-FD3D-2E92-16116A0FD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4D733D-5EC3-CEE2-984E-9F051AEF1F8E}"/>
              </a:ext>
            </a:extLst>
          </p:cNvPr>
          <p:cNvSpPr>
            <a:spLocks noGrp="1"/>
          </p:cNvSpPr>
          <p:nvPr>
            <p:ph type="title"/>
          </p:nvPr>
        </p:nvSpPr>
        <p:spPr/>
        <p:txBody>
          <a:bodyPr/>
          <a:lstStyle/>
          <a:p>
            <a:r>
              <a:rPr lang="fr-BE" sz="2800" dirty="0"/>
              <a:t>Les aspects formels</a:t>
            </a:r>
            <a:endParaRPr lang="en-BE" sz="2800" i="1" dirty="0"/>
          </a:p>
        </p:txBody>
      </p:sp>
      <p:sp>
        <p:nvSpPr>
          <p:cNvPr id="3" name="Content Placeholder 2">
            <a:extLst>
              <a:ext uri="{FF2B5EF4-FFF2-40B4-BE49-F238E27FC236}">
                <a16:creationId xmlns:a16="http://schemas.microsoft.com/office/drawing/2014/main" id="{CEEFE539-0E86-7398-7500-B76292EC5015}"/>
              </a:ext>
            </a:extLst>
          </p:cNvPr>
          <p:cNvSpPr>
            <a:spLocks noGrp="1"/>
          </p:cNvSpPr>
          <p:nvPr>
            <p:ph idx="1"/>
          </p:nvPr>
        </p:nvSpPr>
        <p:spPr>
          <a:xfrm>
            <a:off x="628649" y="1111449"/>
            <a:ext cx="8152494" cy="2920604"/>
          </a:xfrm>
        </p:spPr>
        <p:txBody>
          <a:bodyPr/>
          <a:lstStyle/>
          <a:p>
            <a:pPr algn="just"/>
            <a:r>
              <a:rPr lang="fr-BE" sz="1600" b="1" dirty="0">
                <a:ea typeface="ＭＳ Ｐゴシック"/>
                <a:cs typeface="Arial"/>
              </a:rPr>
              <a:t>Points d’attention</a:t>
            </a:r>
          </a:p>
          <a:p>
            <a:pPr marL="442913" lvl="1" indent="-265113" algn="just"/>
            <a:endParaRPr lang="fr-FR" sz="1400" dirty="0">
              <a:ea typeface="ＭＳ Ｐゴシック"/>
            </a:endParaRPr>
          </a:p>
          <a:p>
            <a:pPr marL="442913" lvl="1" indent="-265113" algn="just"/>
            <a:r>
              <a:rPr lang="fr-FR" sz="1400" dirty="0">
                <a:ea typeface="ＭＳ Ｐゴシック"/>
              </a:rPr>
              <a:t>Combinaison de fondements juridiques possible et très souvent utilisée par les adjudicataires (préférence pour l’article 38/11 RGE (pas d’exigence d’un préjudice très important))</a:t>
            </a:r>
          </a:p>
          <a:p>
            <a:pPr marL="442913" lvl="1" indent="-265113" algn="just"/>
            <a:endParaRPr lang="fr-FR" sz="1400" dirty="0">
              <a:ea typeface="ＭＳ Ｐゴシック"/>
            </a:endParaRPr>
          </a:p>
          <a:p>
            <a:pPr marL="442913" lvl="1" indent="-265113" algn="just"/>
            <a:r>
              <a:rPr lang="fr-FR" sz="1400" dirty="0">
                <a:ea typeface="ＭＳ Ｐゴシック"/>
              </a:rPr>
              <a:t>Pas d’obligation dans le chef de l’adjudicataire d’invoquer la base juridique appropriée/correcte</a:t>
            </a:r>
          </a:p>
          <a:p>
            <a:pPr marL="442913" lvl="1" indent="-265113" algn="just"/>
            <a:endParaRPr lang="fr-FR" sz="1400" dirty="0">
              <a:ea typeface="ＭＳ Ｐゴシック"/>
            </a:endParaRPr>
          </a:p>
          <a:p>
            <a:pPr marL="442913" lvl="1" indent="-265113" algn="just"/>
            <a:r>
              <a:rPr lang="fr-FR" sz="1400" u="sng" dirty="0">
                <a:ea typeface="ＭＳ Ｐゴシック"/>
              </a:rPr>
              <a:t>Attention</a:t>
            </a:r>
            <a:r>
              <a:rPr lang="fr-FR" sz="1400" dirty="0">
                <a:ea typeface="ＭＳ Ｐゴシック"/>
              </a:rPr>
              <a:t> : le pouvoir adjudicateur doit veiller à invoquer l’éventuelle irrecevabilité de la réclamation </a:t>
            </a:r>
            <a:r>
              <a:rPr lang="fr-FR" sz="1400" i="1" dirty="0">
                <a:ea typeface="ＭＳ Ｐゴシック"/>
              </a:rPr>
              <a:t>en temps utile</a:t>
            </a:r>
          </a:p>
          <a:p>
            <a:pPr marL="709606" lvl="2" indent="-265113" algn="just"/>
            <a:r>
              <a:rPr lang="fr-FR" sz="1400" i="1" dirty="0">
                <a:ea typeface="ＭＳ Ｐゴシック"/>
              </a:rPr>
              <a:t>Dès que la réclamation est introduite</a:t>
            </a:r>
          </a:p>
          <a:p>
            <a:pPr marL="709606" lvl="2" indent="-265113" algn="just"/>
            <a:r>
              <a:rPr lang="fr-FR" sz="1400" i="1" dirty="0">
                <a:ea typeface="ＭＳ Ｐゴシック"/>
              </a:rPr>
              <a:t>Avant de négocier</a:t>
            </a:r>
          </a:p>
          <a:p>
            <a:pPr marL="709606" lvl="2" indent="-265113" algn="just"/>
            <a:r>
              <a:rPr lang="fr-FR" sz="1400" dirty="0">
                <a:ea typeface="ＭＳ Ｐゴシック"/>
              </a:rPr>
              <a:t>In </a:t>
            </a:r>
            <a:r>
              <a:rPr lang="fr-FR" sz="1400" dirty="0" err="1">
                <a:ea typeface="ＭＳ Ｐゴシック"/>
              </a:rPr>
              <a:t>limine</a:t>
            </a:r>
            <a:r>
              <a:rPr lang="fr-FR" sz="1400" dirty="0">
                <a:ea typeface="ＭＳ Ｐゴシック"/>
              </a:rPr>
              <a:t> </a:t>
            </a:r>
            <a:r>
              <a:rPr lang="fr-FR" sz="1400" dirty="0" err="1">
                <a:ea typeface="ＭＳ Ｐゴシック"/>
              </a:rPr>
              <a:t>litis</a:t>
            </a:r>
            <a:r>
              <a:rPr lang="fr-FR" sz="1400" dirty="0">
                <a:ea typeface="ＭＳ Ｐゴシック"/>
              </a:rPr>
              <a:t> </a:t>
            </a:r>
            <a:r>
              <a:rPr lang="fr-FR" sz="1400" i="1" dirty="0">
                <a:ea typeface="ＭＳ Ｐゴシック"/>
              </a:rPr>
              <a:t>dans le cadre d’une procédure (=&gt; Pas après l’expertise!)</a:t>
            </a:r>
            <a:endParaRPr lang="fr-FR" sz="1400" dirty="0">
              <a:ea typeface="ＭＳ Ｐゴシック"/>
            </a:endParaRPr>
          </a:p>
          <a:p>
            <a:pPr marL="177800" lvl="1" indent="0" algn="just">
              <a:buNone/>
            </a:pPr>
            <a:endParaRPr lang="fr-FR" sz="1400" dirty="0">
              <a:ea typeface="ＭＳ Ｐゴシック"/>
            </a:endParaRPr>
          </a:p>
        </p:txBody>
      </p:sp>
      <p:sp>
        <p:nvSpPr>
          <p:cNvPr id="6" name="Slide Number Placeholder 5">
            <a:extLst>
              <a:ext uri="{FF2B5EF4-FFF2-40B4-BE49-F238E27FC236}">
                <a16:creationId xmlns:a16="http://schemas.microsoft.com/office/drawing/2014/main" id="{D67F9884-CCFF-7C0B-D2C0-D8BDAF6DD4FB}"/>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18</a:t>
            </a:fld>
            <a:endParaRPr lang="en-US"/>
          </a:p>
        </p:txBody>
      </p:sp>
    </p:spTree>
    <p:extLst>
      <p:ext uri="{BB962C8B-B14F-4D97-AF65-F5344CB8AC3E}">
        <p14:creationId xmlns:p14="http://schemas.microsoft.com/office/powerpoint/2010/main" val="226867320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987D-BEAF-6CF9-2F94-07A6F2A87387}"/>
            </a:ext>
          </a:extLst>
        </p:cNvPr>
        <p:cNvGrpSpPr/>
        <p:nvPr/>
      </p:nvGrpSpPr>
      <p:grpSpPr>
        <a:xfrm>
          <a:off x="0" y="0"/>
          <a:ext cx="0" cy="0"/>
          <a:chOff x="0" y="0"/>
          <a:chExt cx="0" cy="0"/>
        </a:xfrm>
      </p:grpSpPr>
      <p:sp>
        <p:nvSpPr>
          <p:cNvPr id="4" name="Title Placeholder 1">
            <a:extLst>
              <a:ext uri="{FF2B5EF4-FFF2-40B4-BE49-F238E27FC236}">
                <a16:creationId xmlns:a16="http://schemas.microsoft.com/office/drawing/2014/main" id="{C39505E9-8790-CFA6-728E-321D548FE84E}"/>
              </a:ext>
            </a:extLst>
          </p:cNvPr>
          <p:cNvSpPr txBox="1">
            <a:spLocks/>
          </p:cNvSpPr>
          <p:nvPr/>
        </p:nvSpPr>
        <p:spPr bwMode="auto">
          <a:xfrm>
            <a:off x="405393" y="864296"/>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fr-BE" altLang="en-US" sz="3300" dirty="0"/>
              <a:t>Les aspects financiers</a:t>
            </a:r>
            <a:endParaRPr lang="fr-BE" altLang="en-US" sz="3300" i="1" dirty="0"/>
          </a:p>
        </p:txBody>
      </p:sp>
    </p:spTree>
    <p:extLst>
      <p:ext uri="{BB962C8B-B14F-4D97-AF65-F5344CB8AC3E}">
        <p14:creationId xmlns:p14="http://schemas.microsoft.com/office/powerpoint/2010/main" val="294523994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 6" descr="ueberblick.jpg">
            <a:extLst>
              <a:ext uri="{FF2B5EF4-FFF2-40B4-BE49-F238E27FC236}">
                <a16:creationId xmlns:a16="http://schemas.microsoft.com/office/drawing/2014/main" id="{91CC09A6-9BA1-25F4-2EB1-F09A75A0B442}"/>
              </a:ext>
            </a:extLst>
          </p:cNvPr>
          <p:cNvPicPr>
            <a:picLocks noChangeAspect="1"/>
          </p:cNvPicPr>
          <p:nvPr/>
        </p:nvPicPr>
        <p:blipFill rotWithShape="1">
          <a:blip r:embed="rId3"/>
          <a:srcRect l="38519" t="3841" r="4135" b="14551"/>
          <a:stretch/>
        </p:blipFill>
        <p:spPr>
          <a:xfrm>
            <a:off x="4595979" y="68"/>
            <a:ext cx="4333546" cy="5143365"/>
          </a:xfrm>
          <a:prstGeom prst="rect">
            <a:avLst/>
          </a:prstGeom>
        </p:spPr>
      </p:pic>
      <p:sp>
        <p:nvSpPr>
          <p:cNvPr id="2" name="Title 1">
            <a:extLst>
              <a:ext uri="{FF2B5EF4-FFF2-40B4-BE49-F238E27FC236}">
                <a16:creationId xmlns:a16="http://schemas.microsoft.com/office/drawing/2014/main" id="{66FBEF5B-1CBD-9728-FAFD-46A0EB8230F4}"/>
              </a:ext>
            </a:extLst>
          </p:cNvPr>
          <p:cNvSpPr>
            <a:spLocks noGrp="1"/>
          </p:cNvSpPr>
          <p:nvPr>
            <p:ph type="title"/>
          </p:nvPr>
        </p:nvSpPr>
        <p:spPr>
          <a:xfrm>
            <a:off x="214475" y="68"/>
            <a:ext cx="7886700" cy="994172"/>
          </a:xfrm>
        </p:spPr>
        <p:txBody>
          <a:bodyPr/>
          <a:lstStyle/>
          <a:p>
            <a:r>
              <a:rPr lang="en-BE" sz="3200" dirty="0"/>
              <a:t>Programme</a:t>
            </a:r>
          </a:p>
        </p:txBody>
      </p:sp>
      <p:sp>
        <p:nvSpPr>
          <p:cNvPr id="3" name="Content Placeholder 2">
            <a:extLst>
              <a:ext uri="{FF2B5EF4-FFF2-40B4-BE49-F238E27FC236}">
                <a16:creationId xmlns:a16="http://schemas.microsoft.com/office/drawing/2014/main" id="{19CDD72E-982C-0A45-A565-5DB9959A6159}"/>
              </a:ext>
            </a:extLst>
          </p:cNvPr>
          <p:cNvSpPr>
            <a:spLocks noGrp="1"/>
          </p:cNvSpPr>
          <p:nvPr>
            <p:ph sz="half" idx="1"/>
          </p:nvPr>
        </p:nvSpPr>
        <p:spPr>
          <a:xfrm>
            <a:off x="516505" y="827368"/>
            <a:ext cx="3967330" cy="3365070"/>
          </a:xfrm>
        </p:spPr>
        <p:txBody>
          <a:bodyPr/>
          <a:lstStyle/>
          <a:p>
            <a:pPr marL="171438" lvl="1" indent="-171438">
              <a:spcBef>
                <a:spcPts val="750"/>
              </a:spcBef>
              <a:defRPr/>
            </a:pPr>
            <a:endParaRPr lang="fr-BE" altLang="fr-FR" sz="1400" b="1" dirty="0">
              <a:ea typeface="ＭＳ Ｐゴシック" panose="020B0600070205080204" pitchFamily="34" charset="-128"/>
            </a:endParaRPr>
          </a:p>
          <a:p>
            <a:pPr marL="171438" lvl="1" indent="-171438">
              <a:spcBef>
                <a:spcPts val="750"/>
              </a:spcBef>
              <a:defRPr/>
            </a:pPr>
            <a:r>
              <a:rPr lang="fr-BE" altLang="fr-FR" sz="1400" b="1" dirty="0">
                <a:ea typeface="ＭＳ Ｐゴシック" panose="020B0600070205080204" pitchFamily="34" charset="-128"/>
              </a:rPr>
              <a:t>Les causes et fondements juridiques</a:t>
            </a:r>
          </a:p>
          <a:p>
            <a:pPr marL="355591" lvl="1">
              <a:defRPr/>
            </a:pPr>
            <a:r>
              <a:rPr lang="fr-BE" altLang="fr-FR" dirty="0">
                <a:ea typeface="ＭＳ Ｐゴシック" panose="020B0600070205080204" pitchFamily="34" charset="-128"/>
              </a:rPr>
              <a:t>Les circonstances imprévisibles (art. 38/9 RGE)</a:t>
            </a:r>
          </a:p>
          <a:p>
            <a:pPr marL="355591" lvl="1">
              <a:defRPr/>
            </a:pPr>
            <a:r>
              <a:rPr lang="fr-BE" altLang="fr-FR" dirty="0">
                <a:ea typeface="ＭＳ Ｐゴシック" panose="020B0600070205080204" pitchFamily="34" charset="-128"/>
              </a:rPr>
              <a:t>Les faits de l’adjudicateur (art. 38/11 RGE)</a:t>
            </a:r>
          </a:p>
          <a:p>
            <a:pPr marL="355591" lvl="1">
              <a:defRPr/>
            </a:pPr>
            <a:r>
              <a:rPr lang="fr-BE" altLang="fr-FR" dirty="0">
                <a:ea typeface="ＭＳ Ｐゴシック" panose="020B0600070205080204" pitchFamily="34" charset="-128"/>
              </a:rPr>
              <a:t>Les suspensions du marché (art. 38/12 RGE)</a:t>
            </a:r>
          </a:p>
          <a:p>
            <a:pPr marL="171438" lvl="1" indent="-171438">
              <a:spcBef>
                <a:spcPts val="750"/>
              </a:spcBef>
              <a:defRPr/>
            </a:pPr>
            <a:r>
              <a:rPr lang="fr-BE" altLang="fr-FR" sz="1400" b="1" dirty="0">
                <a:ea typeface="ＭＳ Ｐゴシック" panose="020B0600070205080204" pitchFamily="34" charset="-128"/>
              </a:rPr>
              <a:t>Les aspects formels</a:t>
            </a:r>
          </a:p>
          <a:p>
            <a:pPr marL="355591" lvl="1">
              <a:defRPr/>
            </a:pPr>
            <a:r>
              <a:rPr lang="fr-BE" dirty="0">
                <a:ea typeface="ＭＳ Ｐゴシック" panose="020B0600070205080204" pitchFamily="34" charset="-128"/>
              </a:rPr>
              <a:t>Les obligations de dénonciation </a:t>
            </a:r>
          </a:p>
          <a:p>
            <a:pPr marL="355591" lvl="1">
              <a:defRPr/>
            </a:pPr>
            <a:r>
              <a:rPr lang="fr-BE" dirty="0">
                <a:ea typeface="ＭＳ Ｐゴシック" panose="020B0600070205080204" pitchFamily="34" charset="-128"/>
              </a:rPr>
              <a:t>L’obligation de justification</a:t>
            </a:r>
          </a:p>
          <a:p>
            <a:pPr marL="355591" lvl="1">
              <a:defRPr/>
            </a:pPr>
            <a:r>
              <a:rPr lang="fr-BE" dirty="0">
                <a:ea typeface="ＭＳ Ｐゴシック" panose="020B0600070205080204" pitchFamily="34" charset="-128"/>
              </a:rPr>
              <a:t>Sanctions</a:t>
            </a:r>
          </a:p>
          <a:p>
            <a:pPr marL="355591" lvl="1">
              <a:defRPr/>
            </a:pPr>
            <a:r>
              <a:rPr lang="fr-BE" dirty="0">
                <a:ea typeface="ＭＳ Ｐゴシック" panose="020B0600070205080204" pitchFamily="34" charset="-128"/>
              </a:rPr>
              <a:t>Points d’attention</a:t>
            </a:r>
          </a:p>
          <a:p>
            <a:pPr marL="171438" lvl="1" indent="-171438">
              <a:spcBef>
                <a:spcPts val="750"/>
              </a:spcBef>
              <a:defRPr/>
            </a:pPr>
            <a:r>
              <a:rPr lang="fr-BE" sz="1400" b="1" dirty="0">
                <a:ea typeface="ＭＳ Ｐゴシック" panose="020B0600070205080204" pitchFamily="34" charset="-128"/>
              </a:rPr>
              <a:t>Les aspects financiers</a:t>
            </a:r>
          </a:p>
          <a:p>
            <a:pPr marL="355591" lvl="1">
              <a:defRPr/>
            </a:pPr>
            <a:r>
              <a:rPr lang="fr-FR" dirty="0">
                <a:ea typeface="ＭＳ Ｐゴシック" panose="020B0600070205080204" pitchFamily="34" charset="-128"/>
              </a:rPr>
              <a:t>Comprendre ce que réclame l’entreprise</a:t>
            </a:r>
          </a:p>
          <a:p>
            <a:pPr marL="355591" lvl="1">
              <a:defRPr/>
            </a:pPr>
            <a:r>
              <a:rPr lang="fr-FR" dirty="0">
                <a:ea typeface="ＭＳ Ｐゴシック" panose="020B0600070205080204" pitchFamily="34" charset="-128"/>
              </a:rPr>
              <a:t>Comment contester les réclamations?</a:t>
            </a:r>
          </a:p>
          <a:p>
            <a:pPr marL="355591" lvl="1">
              <a:defRPr/>
            </a:pPr>
            <a:endParaRPr lang="fr-FR" i="1" dirty="0">
              <a:ea typeface="ＭＳ Ｐゴシック" panose="020B0600070205080204" pitchFamily="34" charset="-128"/>
            </a:endParaRPr>
          </a:p>
          <a:p>
            <a:pPr marL="177795" lvl="1" indent="0">
              <a:buNone/>
              <a:defRPr/>
            </a:pPr>
            <a:endParaRPr lang="fr-FR" i="1" dirty="0">
              <a:ea typeface="ＭＳ Ｐゴシック" panose="020B0600070205080204" pitchFamily="34" charset="-128"/>
            </a:endParaRPr>
          </a:p>
          <a:p>
            <a:pPr marL="355591" lvl="1">
              <a:defRPr/>
            </a:pPr>
            <a:endParaRPr lang="fr-FR" i="1" dirty="0">
              <a:ea typeface="ＭＳ Ｐゴシック" panose="020B0600070205080204" pitchFamily="34" charset="-128"/>
            </a:endParaRPr>
          </a:p>
          <a:p>
            <a:pPr marL="355591" lvl="1">
              <a:defRPr/>
            </a:pPr>
            <a:endParaRPr lang="en-BE" dirty="0">
              <a:highlight>
                <a:srgbClr val="FFFF00"/>
              </a:highlight>
              <a:ea typeface="ＭＳ Ｐゴシック" panose="020B0600070205080204" pitchFamily="34" charset="-128"/>
            </a:endParaRPr>
          </a:p>
        </p:txBody>
      </p:sp>
      <p:sp>
        <p:nvSpPr>
          <p:cNvPr id="5" name="Date Placeholder 4">
            <a:extLst>
              <a:ext uri="{FF2B5EF4-FFF2-40B4-BE49-F238E27FC236}">
                <a16:creationId xmlns:a16="http://schemas.microsoft.com/office/drawing/2014/main" id="{0A73D719-4B99-2E1E-02DE-3AA93627476F}"/>
              </a:ext>
            </a:extLst>
          </p:cNvPr>
          <p:cNvSpPr>
            <a:spLocks noGrp="1"/>
          </p:cNvSpPr>
          <p:nvPr>
            <p:ph type="dt" sz="half" idx="10"/>
          </p:nvPr>
        </p:nvSpPr>
        <p:spPr>
          <a:xfrm>
            <a:off x="7235428" y="4706544"/>
            <a:ext cx="689372" cy="273844"/>
          </a:xfrm>
          <a:prstGeom prst="rect">
            <a:avLst/>
          </a:prstGeom>
        </p:spPr>
        <p:txBody>
          <a:bodyPr/>
          <a:lstStyle/>
          <a:p>
            <a:pPr>
              <a:defRPr/>
            </a:pPr>
            <a:fld id="{29FA7510-D230-C547-9F8F-5D5A3592A70D}" type="datetime1">
              <a:rPr lang="en-US" smtClean="0"/>
              <a:t>9/21/25</a:t>
            </a:fld>
            <a:endParaRPr lang="en-US" dirty="0"/>
          </a:p>
        </p:txBody>
      </p:sp>
      <p:sp>
        <p:nvSpPr>
          <p:cNvPr id="7" name="Slide Number Placeholder 6">
            <a:extLst>
              <a:ext uri="{FF2B5EF4-FFF2-40B4-BE49-F238E27FC236}">
                <a16:creationId xmlns:a16="http://schemas.microsoft.com/office/drawing/2014/main" id="{2EFD41AB-B97A-7446-536F-B31929D6DFEF}"/>
              </a:ext>
            </a:extLst>
          </p:cNvPr>
          <p:cNvSpPr>
            <a:spLocks noGrp="1"/>
          </p:cNvSpPr>
          <p:nvPr>
            <p:ph type="sldNum" sz="quarter" idx="4"/>
          </p:nvPr>
        </p:nvSpPr>
        <p:spPr>
          <a:xfrm>
            <a:off x="8005762" y="4706544"/>
            <a:ext cx="509588" cy="273844"/>
          </a:xfrm>
          <a:prstGeom prst="rect">
            <a:avLst/>
          </a:prstGeom>
        </p:spPr>
        <p:txBody>
          <a:bodyPr/>
          <a:lstStyle/>
          <a:p>
            <a:pPr>
              <a:defRPr/>
            </a:pPr>
            <a:fld id="{A51CDD04-017F-FF47-8C6F-272FA6B2AD1C}" type="slidenum">
              <a:rPr lang="en-US" smtClean="0">
                <a:solidFill>
                  <a:schemeClr val="bg1"/>
                </a:solidFill>
              </a:rPr>
              <a:pPr>
                <a:defRPr/>
              </a:pPr>
              <a:t>2</a:t>
            </a:fld>
            <a:endParaRPr lang="en-US" dirty="0">
              <a:solidFill>
                <a:schemeClr val="bg1"/>
              </a:solidFill>
            </a:endParaRPr>
          </a:p>
        </p:txBody>
      </p:sp>
    </p:spTree>
    <p:extLst>
      <p:ext uri="{BB962C8B-B14F-4D97-AF65-F5344CB8AC3E}">
        <p14:creationId xmlns:p14="http://schemas.microsoft.com/office/powerpoint/2010/main" val="202241891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E23BA-DF6C-0796-76CE-F5033588B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B7FE0-B2AE-F705-5687-812CEFB10F73}"/>
              </a:ext>
            </a:extLst>
          </p:cNvPr>
          <p:cNvSpPr>
            <a:spLocks noGrp="1"/>
          </p:cNvSpPr>
          <p:nvPr>
            <p:ph type="title"/>
          </p:nvPr>
        </p:nvSpPr>
        <p:spPr/>
        <p:txBody>
          <a:bodyPr/>
          <a:lstStyle/>
          <a:p>
            <a:r>
              <a:rPr lang="fr-BE" sz="2800" dirty="0"/>
              <a:t>Proposition de classement des différents types de perturbations sur les marchés de travaux</a:t>
            </a:r>
            <a:endParaRPr lang="en-BE" sz="2800" dirty="0"/>
          </a:p>
        </p:txBody>
      </p:sp>
      <p:sp>
        <p:nvSpPr>
          <p:cNvPr id="3" name="Content Placeholder 2">
            <a:extLst>
              <a:ext uri="{FF2B5EF4-FFF2-40B4-BE49-F238E27FC236}">
                <a16:creationId xmlns:a16="http://schemas.microsoft.com/office/drawing/2014/main" id="{FCDDC605-5CC8-19DB-CFBA-FD3B0DADBA84}"/>
              </a:ext>
            </a:extLst>
          </p:cNvPr>
          <p:cNvSpPr>
            <a:spLocks noGrp="1"/>
          </p:cNvSpPr>
          <p:nvPr>
            <p:ph idx="1"/>
          </p:nvPr>
        </p:nvSpPr>
        <p:spPr>
          <a:xfrm>
            <a:off x="628650" y="1268018"/>
            <a:ext cx="8152494" cy="3080537"/>
          </a:xfrm>
        </p:spPr>
        <p:txBody>
          <a:bodyPr/>
          <a:lstStyle/>
          <a:p>
            <a:r>
              <a:rPr lang="fr-BE" sz="1200" b="1" dirty="0">
                <a:ea typeface="ＭＳ Ｐゴシック"/>
                <a:cs typeface="Arial"/>
              </a:rPr>
              <a:t>Perturbation directe du marché : un événement qui cause un préjudice directement à l’entreprise/augmente les frais de l’adjudicataire</a:t>
            </a:r>
          </a:p>
          <a:p>
            <a:pPr lvl="1"/>
            <a:r>
              <a:rPr lang="fr-BE" sz="800" dirty="0">
                <a:ea typeface="ＭＳ Ｐゴシック"/>
                <a:cs typeface="Arial"/>
              </a:rPr>
              <a:t>Exemples : </a:t>
            </a:r>
          </a:p>
          <a:p>
            <a:pPr lvl="2"/>
            <a:r>
              <a:rPr lang="fr-BE" sz="800" dirty="0">
                <a:ea typeface="ＭＳ Ｐゴシック"/>
                <a:cs typeface="Arial"/>
              </a:rPr>
              <a:t>Destruction/vandalisme, catastrophe naturelle (souvent couvert par la TRC)</a:t>
            </a:r>
          </a:p>
          <a:p>
            <a:pPr lvl="2"/>
            <a:r>
              <a:rPr lang="fr-BE" sz="800" dirty="0">
                <a:ea typeface="ＭＳ Ｐゴシック"/>
                <a:cs typeface="Arial"/>
              </a:rPr>
              <a:t>Changement d’avis (tardif) du pouvoir adjudicateur qui demande démolition / modification de ce qui a déjà été fait</a:t>
            </a:r>
          </a:p>
          <a:p>
            <a:pPr lvl="2"/>
            <a:r>
              <a:rPr lang="fr-BE" sz="800" dirty="0">
                <a:ea typeface="ＭＳ Ｐゴシック"/>
                <a:cs typeface="Arial"/>
              </a:rPr>
              <a:t>Démobilisation et remobilisation du marché</a:t>
            </a:r>
          </a:p>
          <a:p>
            <a:pPr marL="169862" indent="-265113" algn="just"/>
            <a:r>
              <a:rPr lang="fr-BE" sz="1200" b="1" dirty="0">
                <a:ea typeface="ＭＳ Ｐゴシック"/>
                <a:cs typeface="Arial"/>
              </a:rPr>
              <a:t>Perturbations causant une prolongation du délai d’exécution du marché</a:t>
            </a:r>
          </a:p>
          <a:p>
            <a:pPr marL="442913" lvl="1" indent="-265113" algn="just"/>
            <a:r>
              <a:rPr lang="fr-BE" sz="800" dirty="0">
                <a:ea typeface="ＭＳ Ｐゴシック"/>
              </a:rPr>
              <a:t>Exemples :</a:t>
            </a:r>
          </a:p>
          <a:p>
            <a:pPr marL="709606" lvl="2" indent="-265113" algn="just"/>
            <a:r>
              <a:rPr lang="fr-BE" sz="800" dirty="0">
                <a:ea typeface="ＭＳ Ｐゴシック"/>
              </a:rPr>
              <a:t>Déficit d’information initial</a:t>
            </a:r>
          </a:p>
          <a:p>
            <a:pPr marL="709606" lvl="2" indent="-265113" algn="just"/>
            <a:r>
              <a:rPr lang="fr-BE" sz="800" dirty="0">
                <a:ea typeface="ＭＳ Ｐゴシック"/>
              </a:rPr>
              <a:t>Retard dans la production des plans / approbation des fiches techniques / erreurs de conception / etc.</a:t>
            </a:r>
          </a:p>
          <a:p>
            <a:pPr marL="709606" lvl="2" indent="-265113" algn="just"/>
            <a:r>
              <a:rPr lang="fr-BE" sz="800" dirty="0">
                <a:ea typeface="ＭＳ Ｐゴシック"/>
              </a:rPr>
              <a:t>Difficultés d’accès au site / réduction des heures de travail / imposition de mesures anti-bruit sur le chantier / absence de permis / non libération de l’emprise de chantier / etc.</a:t>
            </a:r>
          </a:p>
          <a:p>
            <a:pPr marL="709606" lvl="2" indent="-265113" algn="just"/>
            <a:r>
              <a:rPr lang="fr-BE" sz="800" dirty="0">
                <a:ea typeface="ＭＳ Ｐゴシック"/>
              </a:rPr>
              <a:t>Pénuries de matériaux</a:t>
            </a:r>
          </a:p>
          <a:p>
            <a:pPr marL="709606" lvl="2" indent="-265113" algn="just"/>
            <a:r>
              <a:rPr lang="fr-BE" sz="800" dirty="0">
                <a:ea typeface="ＭＳ Ｐゴシック"/>
              </a:rPr>
              <a:t>« Statage » du marché/intempéries anormales</a:t>
            </a:r>
          </a:p>
          <a:p>
            <a:pPr marL="169862" indent="-265113" algn="just"/>
            <a:r>
              <a:rPr lang="fr-BE" sz="1200" b="1" dirty="0">
                <a:ea typeface="ＭＳ Ｐゴシック"/>
                <a:cs typeface="Arial"/>
              </a:rPr>
              <a:t>Sujétions</a:t>
            </a:r>
            <a:r>
              <a:rPr lang="fr-BE" sz="1050" dirty="0">
                <a:ea typeface="ＭＳ Ｐゴシック"/>
              </a:rPr>
              <a:t> </a:t>
            </a:r>
            <a:r>
              <a:rPr lang="fr-BE" sz="1200" b="1" dirty="0">
                <a:ea typeface="ＭＳ Ｐゴシック"/>
                <a:cs typeface="Arial"/>
              </a:rPr>
              <a:t>imprévues : la nécessité de modifier les clauses techniques du marché</a:t>
            </a:r>
          </a:p>
          <a:p>
            <a:pPr marL="442913" lvl="1" indent="-265113" algn="just"/>
            <a:r>
              <a:rPr lang="fr-BE" sz="800" dirty="0">
                <a:ea typeface="ＭＳ Ｐゴシック"/>
                <a:cs typeface="Arial"/>
              </a:rPr>
              <a:t>Exemples : </a:t>
            </a:r>
          </a:p>
          <a:p>
            <a:pPr marL="709606" lvl="2" indent="-265113" algn="just"/>
            <a:r>
              <a:rPr lang="fr-BE" sz="800" dirty="0">
                <a:ea typeface="ＭＳ Ｐゴシック"/>
                <a:cs typeface="Arial"/>
              </a:rPr>
              <a:t>Découvertes d’un massif rocheux, Nappe phréatique trop haute, etc.</a:t>
            </a:r>
          </a:p>
          <a:p>
            <a:pPr marL="709606" lvl="2" indent="-265113" algn="just"/>
            <a:r>
              <a:rPr lang="fr-BE" sz="800" dirty="0">
                <a:ea typeface="ＭＳ Ｐゴシック"/>
                <a:cs typeface="Arial"/>
              </a:rPr>
              <a:t>Inadaptation des plans fournis (instabilité, etc.)</a:t>
            </a:r>
          </a:p>
          <a:p>
            <a:pPr marL="709606" lvl="2" indent="-265113" algn="just"/>
            <a:r>
              <a:rPr lang="fr-BE" sz="800" dirty="0">
                <a:ea typeface="ＭＳ Ｐゴシック"/>
                <a:cs typeface="Arial"/>
              </a:rPr>
              <a:t>Mauvaise qualité inattendue des installations préexistantes</a:t>
            </a:r>
          </a:p>
          <a:p>
            <a:pPr marL="709606" lvl="2" indent="-265113" algn="just"/>
            <a:r>
              <a:rPr lang="fr-BE" sz="800" dirty="0">
                <a:ea typeface="ＭＳ Ｐゴシック"/>
                <a:cs typeface="Arial"/>
              </a:rPr>
              <a:t>Etc.</a:t>
            </a:r>
          </a:p>
          <a:p>
            <a:pPr marL="709606" lvl="2" indent="-265113" algn="just"/>
            <a:endParaRPr lang="fr-BE" sz="1400" dirty="0">
              <a:ea typeface="ＭＳ Ｐゴシック"/>
            </a:endParaRP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29C5544A-8AF5-EC96-9A0F-324AF071B1E0}"/>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20</a:t>
            </a:fld>
            <a:endParaRPr lang="en-US"/>
          </a:p>
        </p:txBody>
      </p:sp>
    </p:spTree>
    <p:extLst>
      <p:ext uri="{BB962C8B-B14F-4D97-AF65-F5344CB8AC3E}">
        <p14:creationId xmlns:p14="http://schemas.microsoft.com/office/powerpoint/2010/main" val="6959939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BD81A-5269-8BE7-D780-BAFD7F1CAC42}"/>
              </a:ext>
            </a:extLst>
          </p:cNvPr>
          <p:cNvSpPr>
            <a:spLocks noGrp="1"/>
          </p:cNvSpPr>
          <p:nvPr>
            <p:ph type="title"/>
          </p:nvPr>
        </p:nvSpPr>
        <p:spPr/>
        <p:txBody>
          <a:bodyPr/>
          <a:lstStyle/>
          <a:p>
            <a:r>
              <a:rPr lang="fr-FR" dirty="0"/>
              <a:t>Que réclament les entreprises?</a:t>
            </a:r>
          </a:p>
        </p:txBody>
      </p:sp>
      <p:sp>
        <p:nvSpPr>
          <p:cNvPr id="3" name="Espace réservé du contenu 2">
            <a:extLst>
              <a:ext uri="{FF2B5EF4-FFF2-40B4-BE49-F238E27FC236}">
                <a16:creationId xmlns:a16="http://schemas.microsoft.com/office/drawing/2014/main" id="{E5C67FB5-5F78-C55B-E249-1E8D76DCF399}"/>
              </a:ext>
            </a:extLst>
          </p:cNvPr>
          <p:cNvSpPr>
            <a:spLocks noGrp="1"/>
          </p:cNvSpPr>
          <p:nvPr>
            <p:ph idx="1"/>
          </p:nvPr>
        </p:nvSpPr>
        <p:spPr/>
        <p:txBody>
          <a:bodyPr/>
          <a:lstStyle/>
          <a:p>
            <a:r>
              <a:rPr lang="fr-FR" dirty="0"/>
              <a:t>Frais directs liés à la perturbation</a:t>
            </a:r>
          </a:p>
          <a:p>
            <a:pPr lvl="1"/>
            <a:r>
              <a:rPr lang="fr-FR" dirty="0"/>
              <a:t>Exemples</a:t>
            </a:r>
          </a:p>
          <a:p>
            <a:pPr lvl="2"/>
            <a:r>
              <a:rPr lang="fr-FR" dirty="0"/>
              <a:t>Coût des travaux non prévus </a:t>
            </a:r>
          </a:p>
          <a:p>
            <a:pPr lvl="2"/>
            <a:r>
              <a:rPr lang="fr-FR" dirty="0"/>
              <a:t>Coût de l’évacuation / destruction des installations à détruire</a:t>
            </a:r>
          </a:p>
          <a:p>
            <a:pPr lvl="2"/>
            <a:r>
              <a:rPr lang="fr-FR" dirty="0"/>
              <a:t>Etudes complémentaires</a:t>
            </a:r>
          </a:p>
          <a:p>
            <a:pPr lvl="2"/>
            <a:r>
              <a:rPr lang="fr-FR" dirty="0"/>
              <a:t>Etc.</a:t>
            </a:r>
          </a:p>
          <a:p>
            <a:pPr lvl="1"/>
            <a:r>
              <a:rPr lang="fr-FR" dirty="0"/>
              <a:t>A traiter comme un décompte (TVA, intérêts au taux marchés publics, etc.)</a:t>
            </a:r>
          </a:p>
          <a:p>
            <a:pPr lvl="1"/>
            <a:r>
              <a:rPr lang="fr-FR" dirty="0"/>
              <a:t>Pose rarement des difficultés si</a:t>
            </a:r>
          </a:p>
          <a:p>
            <a:pPr lvl="2"/>
            <a:r>
              <a:rPr lang="fr-FR" dirty="0"/>
              <a:t>Perturbation indépendante de l’entreprise elle-même</a:t>
            </a:r>
          </a:p>
          <a:p>
            <a:pPr lvl="2"/>
            <a:r>
              <a:rPr lang="fr-FR" dirty="0"/>
              <a:t>Prix raisonnable (// traitement des décomptes)</a:t>
            </a:r>
          </a:p>
          <a:p>
            <a:pPr lvl="2"/>
            <a:endParaRPr lang="fr-FR" dirty="0"/>
          </a:p>
          <a:p>
            <a:r>
              <a:rPr lang="fr-FR" dirty="0"/>
              <a:t>Pour les sujétions imprévues et les perturbations directes du marché.</a:t>
            </a:r>
          </a:p>
          <a:p>
            <a:pPr lvl="1"/>
            <a:endParaRPr lang="fr-FR" dirty="0"/>
          </a:p>
        </p:txBody>
      </p:sp>
      <p:sp>
        <p:nvSpPr>
          <p:cNvPr id="6" name="Espace réservé du numéro de diapositive 5">
            <a:extLst>
              <a:ext uri="{FF2B5EF4-FFF2-40B4-BE49-F238E27FC236}">
                <a16:creationId xmlns:a16="http://schemas.microsoft.com/office/drawing/2014/main" id="{D616A15A-E133-C930-2277-4C044E4CFEA2}"/>
              </a:ext>
            </a:extLst>
          </p:cNvPr>
          <p:cNvSpPr>
            <a:spLocks noGrp="1"/>
          </p:cNvSpPr>
          <p:nvPr>
            <p:ph type="sldNum" sz="quarter" idx="4"/>
          </p:nvPr>
        </p:nvSpPr>
        <p:spPr/>
        <p:txBody>
          <a:bodyPr/>
          <a:lstStyle/>
          <a:p>
            <a:pPr>
              <a:defRPr/>
            </a:pPr>
            <a:fld id="{F47D3FE8-4BDC-7344-9C71-1250C4C6DACC}" type="slidenum">
              <a:rPr lang="en-US" smtClean="0"/>
              <a:pPr>
                <a:defRPr/>
              </a:pPr>
              <a:t>21</a:t>
            </a:fld>
            <a:endParaRPr lang="en-US" dirty="0"/>
          </a:p>
        </p:txBody>
      </p:sp>
    </p:spTree>
    <p:extLst>
      <p:ext uri="{BB962C8B-B14F-4D97-AF65-F5344CB8AC3E}">
        <p14:creationId xmlns:p14="http://schemas.microsoft.com/office/powerpoint/2010/main" val="307335536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FFCD38-A83C-4EF8-D0EC-4287BE5257E3}"/>
              </a:ext>
            </a:extLst>
          </p:cNvPr>
          <p:cNvSpPr>
            <a:spLocks noGrp="1"/>
          </p:cNvSpPr>
          <p:nvPr>
            <p:ph type="title"/>
          </p:nvPr>
        </p:nvSpPr>
        <p:spPr/>
        <p:txBody>
          <a:bodyPr/>
          <a:lstStyle/>
          <a:p>
            <a:r>
              <a:rPr lang="fr-FR" dirty="0"/>
              <a:t>Que réclament les entreprises?</a:t>
            </a:r>
          </a:p>
        </p:txBody>
      </p:sp>
      <p:sp>
        <p:nvSpPr>
          <p:cNvPr id="3" name="Espace réservé du contenu 2">
            <a:extLst>
              <a:ext uri="{FF2B5EF4-FFF2-40B4-BE49-F238E27FC236}">
                <a16:creationId xmlns:a16="http://schemas.microsoft.com/office/drawing/2014/main" id="{4D87998C-59DC-B490-0808-8F9A262BDD06}"/>
              </a:ext>
            </a:extLst>
          </p:cNvPr>
          <p:cNvSpPr>
            <a:spLocks noGrp="1"/>
          </p:cNvSpPr>
          <p:nvPr>
            <p:ph idx="1"/>
          </p:nvPr>
        </p:nvSpPr>
        <p:spPr/>
        <p:txBody>
          <a:bodyPr/>
          <a:lstStyle/>
          <a:p>
            <a:r>
              <a:rPr lang="fr-FR" dirty="0"/>
              <a:t>Frais indirects liés à la perturbation et à la </a:t>
            </a:r>
            <a:r>
              <a:rPr lang="fr-FR" b="1" u="sng" dirty="0"/>
              <a:t>prolongation du délai</a:t>
            </a:r>
            <a:r>
              <a:rPr lang="fr-FR" dirty="0"/>
              <a:t> qu’elle entraine</a:t>
            </a:r>
          </a:p>
          <a:p>
            <a:pPr lvl="1"/>
            <a:r>
              <a:rPr lang="fr-FR" dirty="0"/>
              <a:t>Perte de rendement sur installation de chantier (matériel, personnel d’encadrement)</a:t>
            </a:r>
          </a:p>
          <a:p>
            <a:pPr lvl="1"/>
            <a:r>
              <a:rPr lang="fr-FR" dirty="0"/>
              <a:t>Perte de couverture des frais généraux du siège de l’entreprise</a:t>
            </a:r>
          </a:p>
          <a:p>
            <a:pPr lvl="1"/>
            <a:r>
              <a:rPr lang="fr-FR" dirty="0"/>
              <a:t>Perte de bénéfice</a:t>
            </a:r>
          </a:p>
          <a:p>
            <a:pPr lvl="1"/>
            <a:endParaRPr lang="fr-FR" dirty="0"/>
          </a:p>
          <a:p>
            <a:r>
              <a:rPr lang="fr-FR" dirty="0"/>
              <a:t>Plus contestable / discutable : tendance des entreprises à ne pas faire l’effort de démontrer leur préjudice réel et concret mais à extrapoler celui-ci sur base de formules statistiques ou d’une simplification extrême du déroulement financier du marché.</a:t>
            </a:r>
          </a:p>
        </p:txBody>
      </p:sp>
      <p:sp>
        <p:nvSpPr>
          <p:cNvPr id="6" name="Espace réservé du numéro de diapositive 5">
            <a:extLst>
              <a:ext uri="{FF2B5EF4-FFF2-40B4-BE49-F238E27FC236}">
                <a16:creationId xmlns:a16="http://schemas.microsoft.com/office/drawing/2014/main" id="{12B14252-3D13-DD66-6974-E32DBA10FE44}"/>
              </a:ext>
            </a:extLst>
          </p:cNvPr>
          <p:cNvSpPr>
            <a:spLocks noGrp="1"/>
          </p:cNvSpPr>
          <p:nvPr>
            <p:ph type="sldNum" sz="quarter" idx="4"/>
          </p:nvPr>
        </p:nvSpPr>
        <p:spPr/>
        <p:txBody>
          <a:bodyPr/>
          <a:lstStyle/>
          <a:p>
            <a:pPr>
              <a:defRPr/>
            </a:pPr>
            <a:fld id="{F47D3FE8-4BDC-7344-9C71-1250C4C6DACC}" type="slidenum">
              <a:rPr lang="en-US" smtClean="0"/>
              <a:pPr>
                <a:defRPr/>
              </a:pPr>
              <a:t>22</a:t>
            </a:fld>
            <a:endParaRPr lang="en-US" dirty="0"/>
          </a:p>
        </p:txBody>
      </p:sp>
    </p:spTree>
    <p:extLst>
      <p:ext uri="{BB962C8B-B14F-4D97-AF65-F5344CB8AC3E}">
        <p14:creationId xmlns:p14="http://schemas.microsoft.com/office/powerpoint/2010/main" val="3653115206"/>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F5BA61-7584-05BF-6443-0A5C05A8E5EB}"/>
              </a:ext>
            </a:extLst>
          </p:cNvPr>
          <p:cNvSpPr>
            <a:spLocks noGrp="1"/>
          </p:cNvSpPr>
          <p:nvPr>
            <p:ph type="title"/>
          </p:nvPr>
        </p:nvSpPr>
        <p:spPr/>
        <p:txBody>
          <a:bodyPr/>
          <a:lstStyle/>
          <a:p>
            <a:r>
              <a:rPr lang="fr-FR" dirty="0"/>
              <a:t>Frais directs</a:t>
            </a:r>
          </a:p>
        </p:txBody>
      </p:sp>
      <p:sp>
        <p:nvSpPr>
          <p:cNvPr id="3" name="Espace réservé du contenu 2">
            <a:extLst>
              <a:ext uri="{FF2B5EF4-FFF2-40B4-BE49-F238E27FC236}">
                <a16:creationId xmlns:a16="http://schemas.microsoft.com/office/drawing/2014/main" id="{097B5731-27CF-201E-73AE-46E6DB52E9D0}"/>
              </a:ext>
            </a:extLst>
          </p:cNvPr>
          <p:cNvSpPr>
            <a:spLocks noGrp="1"/>
          </p:cNvSpPr>
          <p:nvPr>
            <p:ph idx="1"/>
          </p:nvPr>
        </p:nvSpPr>
        <p:spPr/>
        <p:txBody>
          <a:bodyPr/>
          <a:lstStyle/>
          <a:p>
            <a:r>
              <a:rPr lang="fr-FR" dirty="0"/>
              <a:t>Réglés par avenant / décompte : </a:t>
            </a:r>
            <a:r>
              <a:rPr lang="fr-FR" dirty="0" err="1"/>
              <a:t>cfr</a:t>
            </a:r>
            <a:r>
              <a:rPr lang="fr-FR" dirty="0"/>
              <a:t> art. 80 RGE</a:t>
            </a:r>
          </a:p>
          <a:p>
            <a:r>
              <a:rPr lang="fr-FR" dirty="0"/>
              <a:t>En cas de désaccord de principe (responsabilité de l’adjudicataire) =&gt; Refus de prise en charge</a:t>
            </a:r>
          </a:p>
          <a:p>
            <a:r>
              <a:rPr lang="fr-FR" dirty="0"/>
              <a:t>En cas de désaccord sur les montants réclamés =&gt; Fixer un incontestablement dû</a:t>
            </a:r>
          </a:p>
          <a:p>
            <a:endParaRPr lang="fr-FR" dirty="0"/>
          </a:p>
          <a:p>
            <a:r>
              <a:rPr lang="fr-FR" dirty="0"/>
              <a:t>Possibilité de demander la vérification des pièces comptables (art. 38/18 RGE)</a:t>
            </a:r>
          </a:p>
          <a:p>
            <a:endParaRPr lang="fr-FR" dirty="0"/>
          </a:p>
          <a:p>
            <a:r>
              <a:rPr lang="fr-FR" i="1" dirty="0"/>
              <a:t>Le paiement des frais directs pose rarement des difficultés, pour autant qu’il y ait eu accord préalable (=&gt; ordre écrit) sur les mesures à prendre ou si elles étaient inévitables.</a:t>
            </a:r>
          </a:p>
          <a:p>
            <a:endParaRPr lang="fr-FR" dirty="0"/>
          </a:p>
          <a:p>
            <a:endParaRPr lang="fr-FR" dirty="0"/>
          </a:p>
        </p:txBody>
      </p:sp>
      <p:sp>
        <p:nvSpPr>
          <p:cNvPr id="6" name="Espace réservé du numéro de diapositive 5">
            <a:extLst>
              <a:ext uri="{FF2B5EF4-FFF2-40B4-BE49-F238E27FC236}">
                <a16:creationId xmlns:a16="http://schemas.microsoft.com/office/drawing/2014/main" id="{C004369D-4086-B813-1696-F64525CC7ED6}"/>
              </a:ext>
            </a:extLst>
          </p:cNvPr>
          <p:cNvSpPr>
            <a:spLocks noGrp="1"/>
          </p:cNvSpPr>
          <p:nvPr>
            <p:ph type="sldNum" sz="quarter" idx="4"/>
          </p:nvPr>
        </p:nvSpPr>
        <p:spPr/>
        <p:txBody>
          <a:bodyPr/>
          <a:lstStyle/>
          <a:p>
            <a:pPr>
              <a:defRPr/>
            </a:pPr>
            <a:fld id="{F47D3FE8-4BDC-7344-9C71-1250C4C6DACC}" type="slidenum">
              <a:rPr lang="en-US" smtClean="0"/>
              <a:pPr>
                <a:defRPr/>
              </a:pPr>
              <a:t>23</a:t>
            </a:fld>
            <a:endParaRPr lang="en-US" dirty="0"/>
          </a:p>
        </p:txBody>
      </p:sp>
    </p:spTree>
    <p:extLst>
      <p:ext uri="{BB962C8B-B14F-4D97-AF65-F5344CB8AC3E}">
        <p14:creationId xmlns:p14="http://schemas.microsoft.com/office/powerpoint/2010/main" val="4039055450"/>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148D3A-D763-275A-20B7-BD915E5410CC}"/>
              </a:ext>
            </a:extLst>
          </p:cNvPr>
          <p:cNvSpPr>
            <a:spLocks noGrp="1"/>
          </p:cNvSpPr>
          <p:nvPr>
            <p:ph type="title"/>
          </p:nvPr>
        </p:nvSpPr>
        <p:spPr/>
        <p:txBody>
          <a:bodyPr/>
          <a:lstStyle/>
          <a:p>
            <a:r>
              <a:rPr lang="fr-FR" dirty="0"/>
              <a:t>Frais indirects : aggravation des frais généraux de siège et bénéfices</a:t>
            </a:r>
          </a:p>
        </p:txBody>
      </p:sp>
      <p:sp>
        <p:nvSpPr>
          <p:cNvPr id="3" name="Espace réservé du contenu 2">
            <a:extLst>
              <a:ext uri="{FF2B5EF4-FFF2-40B4-BE49-F238E27FC236}">
                <a16:creationId xmlns:a16="http://schemas.microsoft.com/office/drawing/2014/main" id="{2B6B0D2D-5963-A3B8-B246-0E8974DE9CE4}"/>
              </a:ext>
            </a:extLst>
          </p:cNvPr>
          <p:cNvSpPr>
            <a:spLocks noGrp="1"/>
          </p:cNvSpPr>
          <p:nvPr>
            <p:ph idx="1"/>
          </p:nvPr>
        </p:nvSpPr>
        <p:spPr/>
        <p:txBody>
          <a:bodyPr/>
          <a:lstStyle/>
          <a:p>
            <a:r>
              <a:rPr lang="fr-FR" dirty="0"/>
              <a:t>Formule FLAMME : I = S/D * e * n</a:t>
            </a:r>
          </a:p>
          <a:p>
            <a:pPr lvl="1"/>
            <a:r>
              <a:rPr lang="fr-FR" dirty="0"/>
              <a:t>S : montant (</a:t>
            </a:r>
            <a:r>
              <a:rPr lang="fr-FR" dirty="0" err="1"/>
              <a:t>htva</a:t>
            </a:r>
            <a:r>
              <a:rPr lang="fr-FR" dirty="0"/>
              <a:t>) d’attribution du marché</a:t>
            </a:r>
          </a:p>
          <a:p>
            <a:pPr lvl="1"/>
            <a:r>
              <a:rPr lang="fr-FR" dirty="0"/>
              <a:t>D : Délai contractuel (peu importe JC ou JO, tant qu’on est cohérent)</a:t>
            </a:r>
          </a:p>
          <a:p>
            <a:pPr lvl="1"/>
            <a:r>
              <a:rPr lang="fr-FR" dirty="0"/>
              <a:t>e : taux de frais généraux propre à l’entreprise, sur base de ses comptes annuels</a:t>
            </a:r>
          </a:p>
          <a:p>
            <a:pPr lvl="1"/>
            <a:r>
              <a:rPr lang="fr-FR" dirty="0"/>
              <a:t>n : nombre de jours de retards (JC ou JO) qui ne sont pas dus à l’entreprise et sont dus à des perturbations dument dénoncées</a:t>
            </a:r>
          </a:p>
          <a:p>
            <a:r>
              <a:rPr lang="fr-FR" dirty="0"/>
              <a:t> Défauts de la formule FLAMME</a:t>
            </a:r>
          </a:p>
          <a:p>
            <a:pPr lvl="1"/>
            <a:r>
              <a:rPr lang="fr-FR" dirty="0"/>
              <a:t>Linéaire (or, un chantier ne connait pas une exécution linéaire)</a:t>
            </a:r>
          </a:p>
        </p:txBody>
      </p:sp>
      <p:sp>
        <p:nvSpPr>
          <p:cNvPr id="6" name="Espace réservé du numéro de diapositive 5">
            <a:extLst>
              <a:ext uri="{FF2B5EF4-FFF2-40B4-BE49-F238E27FC236}">
                <a16:creationId xmlns:a16="http://schemas.microsoft.com/office/drawing/2014/main" id="{E45A2050-F56E-0E55-2F1F-46540FB3650E}"/>
              </a:ext>
            </a:extLst>
          </p:cNvPr>
          <p:cNvSpPr>
            <a:spLocks noGrp="1"/>
          </p:cNvSpPr>
          <p:nvPr>
            <p:ph type="sldNum" sz="quarter" idx="4"/>
          </p:nvPr>
        </p:nvSpPr>
        <p:spPr/>
        <p:txBody>
          <a:bodyPr/>
          <a:lstStyle/>
          <a:p>
            <a:pPr>
              <a:defRPr/>
            </a:pPr>
            <a:fld id="{F47D3FE8-4BDC-7344-9C71-1250C4C6DACC}" type="slidenum">
              <a:rPr lang="en-US" smtClean="0"/>
              <a:pPr>
                <a:defRPr/>
              </a:pPr>
              <a:t>24</a:t>
            </a:fld>
            <a:endParaRPr lang="en-US" dirty="0"/>
          </a:p>
        </p:txBody>
      </p:sp>
      <p:pic>
        <p:nvPicPr>
          <p:cNvPr id="1028" name="Picture 4" descr="Image générée">
            <a:extLst>
              <a:ext uri="{FF2B5EF4-FFF2-40B4-BE49-F238E27FC236}">
                <a16:creationId xmlns:a16="http://schemas.microsoft.com/office/drawing/2014/main" id="{E04C44BD-8405-6550-5AB3-F607E8D6B4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017"/>
          <a:stretch>
            <a:fillRect/>
          </a:stretch>
        </p:blipFill>
        <p:spPr bwMode="auto">
          <a:xfrm>
            <a:off x="2824566" y="3263259"/>
            <a:ext cx="3494868" cy="1238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48074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7E992C-9503-9B52-4BCD-BB5C6269EF1F}"/>
              </a:ext>
            </a:extLst>
          </p:cNvPr>
          <p:cNvSpPr>
            <a:spLocks noGrp="1"/>
          </p:cNvSpPr>
          <p:nvPr>
            <p:ph type="title"/>
          </p:nvPr>
        </p:nvSpPr>
        <p:spPr/>
        <p:txBody>
          <a:bodyPr/>
          <a:lstStyle/>
          <a:p>
            <a:r>
              <a:rPr lang="fr-FR" dirty="0"/>
              <a:t>Frais indirects : aggravation des frais généraux de siège</a:t>
            </a:r>
          </a:p>
        </p:txBody>
      </p:sp>
      <p:sp>
        <p:nvSpPr>
          <p:cNvPr id="3" name="Espace réservé du contenu 2">
            <a:extLst>
              <a:ext uri="{FF2B5EF4-FFF2-40B4-BE49-F238E27FC236}">
                <a16:creationId xmlns:a16="http://schemas.microsoft.com/office/drawing/2014/main" id="{0516599E-A719-9F6E-AE14-35C9F3C57F47}"/>
              </a:ext>
            </a:extLst>
          </p:cNvPr>
          <p:cNvSpPr>
            <a:spLocks noGrp="1"/>
          </p:cNvSpPr>
          <p:nvPr>
            <p:ph idx="1"/>
          </p:nvPr>
        </p:nvSpPr>
        <p:spPr/>
        <p:txBody>
          <a:bodyPr/>
          <a:lstStyle/>
          <a:p>
            <a:r>
              <a:rPr lang="fr-FR" dirty="0"/>
              <a:t>Y a-t-il droit?</a:t>
            </a:r>
          </a:p>
          <a:p>
            <a:pPr lvl="1"/>
            <a:r>
              <a:rPr lang="fr-FR" dirty="0"/>
              <a:t>Généralement admis, mais pas sur base de la formule FLAMME</a:t>
            </a:r>
          </a:p>
          <a:p>
            <a:pPr lvl="1"/>
            <a:r>
              <a:rPr lang="fr-FR" dirty="0"/>
              <a:t>Compensation si augmentation du montant du marché</a:t>
            </a:r>
          </a:p>
          <a:p>
            <a:r>
              <a:rPr lang="fr-FR" dirty="0"/>
              <a:t>Comment calculer</a:t>
            </a:r>
          </a:p>
          <a:p>
            <a:pPr lvl="1"/>
            <a:r>
              <a:rPr lang="fr-FR" dirty="0"/>
              <a:t>Sur base du planning / planning de facturation</a:t>
            </a:r>
          </a:p>
          <a:p>
            <a:pPr lvl="1"/>
            <a:r>
              <a:rPr lang="fr-FR" dirty="0"/>
              <a:t>Sur base d’une description concrète du préjudice subi (quels moyens du siège sont mobilisés? Impossibilité de réaffecter? Dégressivité de la perturbation ?)</a:t>
            </a:r>
          </a:p>
          <a:p>
            <a:r>
              <a:rPr lang="fr-FR" dirty="0"/>
              <a:t>Contestation possible?</a:t>
            </a:r>
          </a:p>
          <a:p>
            <a:pPr lvl="1"/>
            <a:r>
              <a:rPr lang="fr-FR" dirty="0"/>
              <a:t>Report de perception =&gt; préjudice = taux d’intérêt financier sur montants perçus avec retard, pas perte de frais généraux de siège</a:t>
            </a:r>
          </a:p>
          <a:p>
            <a:pPr lvl="2"/>
            <a:r>
              <a:rPr lang="fr-FR" dirty="0"/>
              <a:t>Dépend de l’état du marché / du carnet de commande de l’entreprise / de la structure de l’entreprise</a:t>
            </a:r>
          </a:p>
          <a:p>
            <a:pPr lvl="2"/>
            <a:r>
              <a:rPr lang="fr-FR" dirty="0"/>
              <a:t>Toujours un préjudice minimum lié à la désorganisation (à chiffrer)</a:t>
            </a:r>
          </a:p>
          <a:p>
            <a:pPr lvl="2"/>
            <a:r>
              <a:rPr lang="fr-FR" dirty="0"/>
              <a:t>C.A. moyen minimum pour l’entreprise? Les entreprises ne postuleraient pas avec un rendement très faible. A contrario, si le C.A. moyen est atteint, pas de préjudice?</a:t>
            </a:r>
          </a:p>
        </p:txBody>
      </p:sp>
      <p:sp>
        <p:nvSpPr>
          <p:cNvPr id="6" name="Espace réservé du numéro de diapositive 5">
            <a:extLst>
              <a:ext uri="{FF2B5EF4-FFF2-40B4-BE49-F238E27FC236}">
                <a16:creationId xmlns:a16="http://schemas.microsoft.com/office/drawing/2014/main" id="{5F29049F-626C-9E6A-4C96-F9D9C3D9CBFF}"/>
              </a:ext>
            </a:extLst>
          </p:cNvPr>
          <p:cNvSpPr>
            <a:spLocks noGrp="1"/>
          </p:cNvSpPr>
          <p:nvPr>
            <p:ph type="sldNum" sz="quarter" idx="4"/>
          </p:nvPr>
        </p:nvSpPr>
        <p:spPr/>
        <p:txBody>
          <a:bodyPr/>
          <a:lstStyle/>
          <a:p>
            <a:pPr>
              <a:defRPr/>
            </a:pPr>
            <a:fld id="{F47D3FE8-4BDC-7344-9C71-1250C4C6DACC}" type="slidenum">
              <a:rPr lang="en-US" smtClean="0"/>
              <a:pPr>
                <a:defRPr/>
              </a:pPr>
              <a:t>25</a:t>
            </a:fld>
            <a:endParaRPr lang="en-US" dirty="0"/>
          </a:p>
        </p:txBody>
      </p:sp>
    </p:spTree>
    <p:extLst>
      <p:ext uri="{BB962C8B-B14F-4D97-AF65-F5344CB8AC3E}">
        <p14:creationId xmlns:p14="http://schemas.microsoft.com/office/powerpoint/2010/main" val="57588889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01E325-2137-4F67-5965-4A9B11FF9919}"/>
              </a:ext>
            </a:extLst>
          </p:cNvPr>
          <p:cNvSpPr>
            <a:spLocks noGrp="1"/>
          </p:cNvSpPr>
          <p:nvPr>
            <p:ph type="title"/>
          </p:nvPr>
        </p:nvSpPr>
        <p:spPr/>
        <p:txBody>
          <a:bodyPr/>
          <a:lstStyle/>
          <a:p>
            <a:r>
              <a:rPr lang="fr-FR" dirty="0"/>
              <a:t>Frais indirects : Frais (d’installation) de chantier</a:t>
            </a:r>
          </a:p>
        </p:txBody>
      </p:sp>
      <p:sp>
        <p:nvSpPr>
          <p:cNvPr id="3" name="Espace réservé du contenu 2">
            <a:extLst>
              <a:ext uri="{FF2B5EF4-FFF2-40B4-BE49-F238E27FC236}">
                <a16:creationId xmlns:a16="http://schemas.microsoft.com/office/drawing/2014/main" id="{CCCB8255-6320-5672-FD0B-0D321699510C}"/>
              </a:ext>
            </a:extLst>
          </p:cNvPr>
          <p:cNvSpPr>
            <a:spLocks noGrp="1"/>
          </p:cNvSpPr>
          <p:nvPr>
            <p:ph idx="1"/>
          </p:nvPr>
        </p:nvSpPr>
        <p:spPr/>
        <p:txBody>
          <a:bodyPr/>
          <a:lstStyle/>
          <a:p>
            <a:r>
              <a:rPr lang="fr-FR" sz="1200" dirty="0"/>
              <a:t>Matériel de chantier immobilisé sur site dont le rendement est réduit : surcoût ou perte de rendement du matériel, selon l’organisation de l’entreprise</a:t>
            </a:r>
          </a:p>
          <a:p>
            <a:r>
              <a:rPr lang="fr-FR" sz="1200" dirty="0"/>
              <a:t>L’entreprise y a droit (augmentation des coûts à revenus constants) MAIS compensation si augmentation du montant du marché</a:t>
            </a:r>
          </a:p>
          <a:p>
            <a:r>
              <a:rPr lang="fr-FR" sz="1200" dirty="0"/>
              <a:t>Attention</a:t>
            </a:r>
          </a:p>
          <a:p>
            <a:pPr lvl="1"/>
            <a:r>
              <a:rPr lang="fr-FR" sz="1100" dirty="0"/>
              <a:t>Matériel utile au moment de la perturbation (Journal des travaux!)</a:t>
            </a:r>
          </a:p>
          <a:p>
            <a:pPr lvl="1"/>
            <a:r>
              <a:rPr lang="fr-FR" sz="1100" dirty="0"/>
              <a:t>Prix auquel le matériel est comptabilisé</a:t>
            </a:r>
          </a:p>
          <a:p>
            <a:pPr lvl="2"/>
            <a:r>
              <a:rPr lang="fr-FR" sz="1100" dirty="0"/>
              <a:t>CMK? Trop cher</a:t>
            </a:r>
          </a:p>
          <a:p>
            <a:pPr lvl="2"/>
            <a:r>
              <a:rPr lang="fr-FR" sz="1100" dirty="0"/>
              <a:t>Prix de location : attention au « juste » prix</a:t>
            </a:r>
          </a:p>
          <a:p>
            <a:pPr lvl="2"/>
            <a:r>
              <a:rPr lang="fr-FR" sz="1100" dirty="0"/>
              <a:t>Valeur d’amortissement : plus raisonnable</a:t>
            </a:r>
          </a:p>
          <a:p>
            <a:pPr lvl="2"/>
            <a:r>
              <a:rPr lang="fr-FR" sz="1100" dirty="0"/>
              <a:t>Essence, entretien, transport, etc. =&gt; Frais réels !</a:t>
            </a:r>
          </a:p>
          <a:p>
            <a:pPr lvl="1"/>
            <a:r>
              <a:rPr lang="fr-FR" sz="1100" dirty="0"/>
              <a:t>Double/triple comptabilisation : dans les postes du métré, dans les frais de chantier et dans les frais généraux du siège</a:t>
            </a:r>
          </a:p>
          <a:p>
            <a:r>
              <a:rPr lang="fr-FR" sz="1200" dirty="0"/>
              <a:t>Article 38/18 : vérification sur pièces comptables / comptabilité analytique (regard critique = l’organisation fiscale et comptable de l’entreprise ne doit pas augmenter le montant dû par le P.A.)</a:t>
            </a:r>
          </a:p>
        </p:txBody>
      </p:sp>
      <p:sp>
        <p:nvSpPr>
          <p:cNvPr id="6" name="Espace réservé du numéro de diapositive 5">
            <a:extLst>
              <a:ext uri="{FF2B5EF4-FFF2-40B4-BE49-F238E27FC236}">
                <a16:creationId xmlns:a16="http://schemas.microsoft.com/office/drawing/2014/main" id="{7C954C32-D276-9790-EEE9-8D2BA8A3E59A}"/>
              </a:ext>
            </a:extLst>
          </p:cNvPr>
          <p:cNvSpPr>
            <a:spLocks noGrp="1"/>
          </p:cNvSpPr>
          <p:nvPr>
            <p:ph type="sldNum" sz="quarter" idx="4"/>
          </p:nvPr>
        </p:nvSpPr>
        <p:spPr/>
        <p:txBody>
          <a:bodyPr/>
          <a:lstStyle/>
          <a:p>
            <a:pPr>
              <a:defRPr/>
            </a:pPr>
            <a:fld id="{F47D3FE8-4BDC-7344-9C71-1250C4C6DACC}" type="slidenum">
              <a:rPr lang="en-US" smtClean="0"/>
              <a:pPr>
                <a:defRPr/>
              </a:pPr>
              <a:t>26</a:t>
            </a:fld>
            <a:endParaRPr lang="en-US" dirty="0"/>
          </a:p>
        </p:txBody>
      </p:sp>
    </p:spTree>
    <p:extLst>
      <p:ext uri="{BB962C8B-B14F-4D97-AF65-F5344CB8AC3E}">
        <p14:creationId xmlns:p14="http://schemas.microsoft.com/office/powerpoint/2010/main" val="422203486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1F304E-6482-D357-EDD4-80CBEB2DF2D1}"/>
              </a:ext>
            </a:extLst>
          </p:cNvPr>
          <p:cNvSpPr>
            <a:spLocks noGrp="1"/>
          </p:cNvSpPr>
          <p:nvPr>
            <p:ph type="title"/>
          </p:nvPr>
        </p:nvSpPr>
        <p:spPr/>
        <p:txBody>
          <a:bodyPr/>
          <a:lstStyle/>
          <a:p>
            <a:r>
              <a:rPr lang="fr-FR" dirty="0"/>
              <a:t>Frais indirects : Perte de rendement du personnel d’encadrement</a:t>
            </a:r>
          </a:p>
        </p:txBody>
      </p:sp>
      <p:sp>
        <p:nvSpPr>
          <p:cNvPr id="3" name="Espace réservé du contenu 2">
            <a:extLst>
              <a:ext uri="{FF2B5EF4-FFF2-40B4-BE49-F238E27FC236}">
                <a16:creationId xmlns:a16="http://schemas.microsoft.com/office/drawing/2014/main" id="{B2528114-F03C-DB06-11F5-808EA0EDDA4D}"/>
              </a:ext>
            </a:extLst>
          </p:cNvPr>
          <p:cNvSpPr>
            <a:spLocks noGrp="1"/>
          </p:cNvSpPr>
          <p:nvPr>
            <p:ph idx="1"/>
          </p:nvPr>
        </p:nvSpPr>
        <p:spPr/>
        <p:txBody>
          <a:bodyPr/>
          <a:lstStyle/>
          <a:p>
            <a:r>
              <a:rPr lang="fr-FR" sz="1200" dirty="0"/>
              <a:t>A frais de personnel employé constant, l’entreprise constate que le chiffre d’affaires moyen diminue et que le personnel rapporte donc moins, à salaire constant</a:t>
            </a:r>
          </a:p>
          <a:p>
            <a:r>
              <a:rPr lang="fr-FR" sz="1200" dirty="0"/>
              <a:t>L’entreprise y a droit (augmentation des coûts à revenus constants) MAIS compensation si augmentation du montant du marché</a:t>
            </a:r>
          </a:p>
          <a:p>
            <a:r>
              <a:rPr lang="fr-FR" sz="1200" dirty="0"/>
              <a:t>Attention : </a:t>
            </a:r>
          </a:p>
          <a:p>
            <a:pPr lvl="1"/>
            <a:r>
              <a:rPr lang="fr-FR" sz="1100" dirty="0"/>
              <a:t>Personnel réellement employé sur le chantier et part de son temps consacré au chantier</a:t>
            </a:r>
          </a:p>
          <a:p>
            <a:pPr lvl="2"/>
            <a:r>
              <a:rPr lang="fr-FR" sz="1100" dirty="0"/>
              <a:t>Généralement, pas ok pour les 1/10</a:t>
            </a:r>
            <a:r>
              <a:rPr lang="fr-FR" sz="1100" baseline="30000" dirty="0"/>
              <a:t>e</a:t>
            </a:r>
            <a:r>
              <a:rPr lang="fr-FR" sz="1100" dirty="0"/>
              <a:t> temps ou 1/8</a:t>
            </a:r>
            <a:r>
              <a:rPr lang="fr-FR" sz="1100" baseline="30000" dirty="0"/>
              <a:t>e</a:t>
            </a:r>
            <a:r>
              <a:rPr lang="fr-FR" sz="1100" dirty="0"/>
              <a:t> temps dont le travail n’est pas concrètement impacté par la perte de rendement, même s’ils travaillent sur site. Ok par contre pour le personnel d’encadrement à plein temps ou à mi-temps.</a:t>
            </a:r>
          </a:p>
          <a:p>
            <a:pPr lvl="1"/>
            <a:r>
              <a:rPr lang="fr-FR" sz="1100" dirty="0"/>
              <a:t>Indemnisation au coût pour l’entreprise, pas au prix de vente (sinon, double emploi avec FG et Bénéfice)!</a:t>
            </a:r>
          </a:p>
          <a:p>
            <a:pPr lvl="1"/>
            <a:r>
              <a:rPr lang="fr-FR" sz="1100" dirty="0"/>
              <a:t>Barèmes FABI sont trop importants. Il existe des circulaires plus proches de la réalité (ADEB) =&gt; Idéalement, vérification sur pièces comptables (réviseur sous NDA?)</a:t>
            </a:r>
          </a:p>
          <a:p>
            <a:pPr lvl="2"/>
            <a:r>
              <a:rPr lang="fr-FR" sz="1100" dirty="0"/>
              <a:t>Le coût pour l’entreprise, c’est plus que le salaire (ordinateur, avantages, etc.)</a:t>
            </a:r>
          </a:p>
          <a:p>
            <a:pPr lvl="1"/>
            <a:r>
              <a:rPr lang="fr-FR" sz="1100" dirty="0"/>
              <a:t>Double emploi frais généraux / encadrement du chantier voire triple si l’entreprise essaye de facturer des études en plus</a:t>
            </a:r>
          </a:p>
          <a:p>
            <a:r>
              <a:rPr lang="fr-FR" sz="1200" dirty="0"/>
              <a:t>Application art. 38/18 RGE</a:t>
            </a:r>
          </a:p>
          <a:p>
            <a:pPr lvl="1"/>
            <a:endParaRPr lang="fr-FR" sz="1100" dirty="0"/>
          </a:p>
        </p:txBody>
      </p:sp>
      <p:sp>
        <p:nvSpPr>
          <p:cNvPr id="6" name="Espace réservé du numéro de diapositive 5">
            <a:extLst>
              <a:ext uri="{FF2B5EF4-FFF2-40B4-BE49-F238E27FC236}">
                <a16:creationId xmlns:a16="http://schemas.microsoft.com/office/drawing/2014/main" id="{C4A39E66-1015-91D7-E7ED-A9A976B0C19F}"/>
              </a:ext>
            </a:extLst>
          </p:cNvPr>
          <p:cNvSpPr>
            <a:spLocks noGrp="1"/>
          </p:cNvSpPr>
          <p:nvPr>
            <p:ph type="sldNum" sz="quarter" idx="4"/>
          </p:nvPr>
        </p:nvSpPr>
        <p:spPr/>
        <p:txBody>
          <a:bodyPr/>
          <a:lstStyle/>
          <a:p>
            <a:pPr>
              <a:defRPr/>
            </a:pPr>
            <a:fld id="{F47D3FE8-4BDC-7344-9C71-1250C4C6DACC}" type="slidenum">
              <a:rPr lang="en-US" smtClean="0"/>
              <a:pPr>
                <a:defRPr/>
              </a:pPr>
              <a:t>27</a:t>
            </a:fld>
            <a:endParaRPr lang="en-US" dirty="0"/>
          </a:p>
        </p:txBody>
      </p:sp>
    </p:spTree>
    <p:extLst>
      <p:ext uri="{BB962C8B-B14F-4D97-AF65-F5344CB8AC3E}">
        <p14:creationId xmlns:p14="http://schemas.microsoft.com/office/powerpoint/2010/main" val="192727392"/>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19D0B-E577-9B69-2BB0-3D2993AE1D04}"/>
              </a:ext>
            </a:extLst>
          </p:cNvPr>
          <p:cNvSpPr>
            <a:spLocks noGrp="1"/>
          </p:cNvSpPr>
          <p:nvPr>
            <p:ph type="title"/>
          </p:nvPr>
        </p:nvSpPr>
        <p:spPr/>
        <p:txBody>
          <a:bodyPr/>
          <a:lstStyle/>
          <a:p>
            <a:r>
              <a:rPr lang="fr-FR" dirty="0"/>
              <a:t>Frais indirects Autres postes de préjudice</a:t>
            </a:r>
          </a:p>
        </p:txBody>
      </p:sp>
      <p:sp>
        <p:nvSpPr>
          <p:cNvPr id="3" name="Espace réservé du contenu 2">
            <a:extLst>
              <a:ext uri="{FF2B5EF4-FFF2-40B4-BE49-F238E27FC236}">
                <a16:creationId xmlns:a16="http://schemas.microsoft.com/office/drawing/2014/main" id="{0560873B-2F13-8011-1CEF-4B37B459F77E}"/>
              </a:ext>
            </a:extLst>
          </p:cNvPr>
          <p:cNvSpPr>
            <a:spLocks noGrp="1"/>
          </p:cNvSpPr>
          <p:nvPr>
            <p:ph idx="1"/>
          </p:nvPr>
        </p:nvSpPr>
        <p:spPr/>
        <p:txBody>
          <a:bodyPr/>
          <a:lstStyle/>
          <a:p>
            <a:r>
              <a:rPr lang="fr-FR" dirty="0"/>
              <a:t>Perte d’industrie : pas si compensation via les autres postes (pas cumulable avec la perte de bénéfice)</a:t>
            </a:r>
          </a:p>
          <a:p>
            <a:r>
              <a:rPr lang="fr-FR" dirty="0"/>
              <a:t>Augmentation des frais d’assurance et de cautionnement : ok</a:t>
            </a:r>
          </a:p>
          <a:p>
            <a:r>
              <a:rPr lang="fr-FR" dirty="0"/>
              <a:t>Dépréciation monétaire : nok : révision des prix la compense</a:t>
            </a:r>
          </a:p>
          <a:p>
            <a:endParaRPr lang="fr-FR" dirty="0"/>
          </a:p>
          <a:p>
            <a:r>
              <a:rPr lang="fr-FR" dirty="0"/>
              <a:t>Les entreprises sont parfois inventives dans la présentation de leur claim</a:t>
            </a:r>
          </a:p>
          <a:p>
            <a:pPr marL="0" indent="0">
              <a:buNone/>
            </a:pPr>
            <a:r>
              <a:rPr lang="fr-FR" dirty="0"/>
              <a:t>	CONSEIL : Bien comprendre ce qu’elles demandent</a:t>
            </a:r>
          </a:p>
          <a:p>
            <a:endParaRPr lang="fr-FR" dirty="0"/>
          </a:p>
        </p:txBody>
      </p:sp>
      <p:sp>
        <p:nvSpPr>
          <p:cNvPr id="6" name="Espace réservé du numéro de diapositive 5">
            <a:extLst>
              <a:ext uri="{FF2B5EF4-FFF2-40B4-BE49-F238E27FC236}">
                <a16:creationId xmlns:a16="http://schemas.microsoft.com/office/drawing/2014/main" id="{BC64926D-4399-AE20-5530-D78995909622}"/>
              </a:ext>
            </a:extLst>
          </p:cNvPr>
          <p:cNvSpPr>
            <a:spLocks noGrp="1"/>
          </p:cNvSpPr>
          <p:nvPr>
            <p:ph type="sldNum" sz="quarter" idx="4"/>
          </p:nvPr>
        </p:nvSpPr>
        <p:spPr/>
        <p:txBody>
          <a:bodyPr/>
          <a:lstStyle/>
          <a:p>
            <a:pPr>
              <a:defRPr/>
            </a:pPr>
            <a:fld id="{F47D3FE8-4BDC-7344-9C71-1250C4C6DACC}" type="slidenum">
              <a:rPr lang="en-US" smtClean="0"/>
              <a:pPr>
                <a:defRPr/>
              </a:pPr>
              <a:t>28</a:t>
            </a:fld>
            <a:endParaRPr lang="en-US" dirty="0"/>
          </a:p>
        </p:txBody>
      </p:sp>
    </p:spTree>
    <p:extLst>
      <p:ext uri="{BB962C8B-B14F-4D97-AF65-F5344CB8AC3E}">
        <p14:creationId xmlns:p14="http://schemas.microsoft.com/office/powerpoint/2010/main" val="84880883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11D61-6578-9916-F762-3B305076018C}"/>
              </a:ext>
            </a:extLst>
          </p:cNvPr>
          <p:cNvSpPr>
            <a:spLocks noGrp="1"/>
          </p:cNvSpPr>
          <p:nvPr>
            <p:ph type="title"/>
          </p:nvPr>
        </p:nvSpPr>
        <p:spPr/>
        <p:txBody>
          <a:bodyPr/>
          <a:lstStyle/>
          <a:p>
            <a:r>
              <a:rPr lang="fr-FR" dirty="0"/>
              <a:t>Compensation si augmentation valeur du marché</a:t>
            </a:r>
          </a:p>
        </p:txBody>
      </p:sp>
      <p:sp>
        <p:nvSpPr>
          <p:cNvPr id="3" name="Espace réservé du contenu 2">
            <a:extLst>
              <a:ext uri="{FF2B5EF4-FFF2-40B4-BE49-F238E27FC236}">
                <a16:creationId xmlns:a16="http://schemas.microsoft.com/office/drawing/2014/main" id="{5D95E7D9-48D5-5362-2905-8DB2A206E218}"/>
              </a:ext>
            </a:extLst>
          </p:cNvPr>
          <p:cNvSpPr>
            <a:spLocks noGrp="1"/>
          </p:cNvSpPr>
          <p:nvPr>
            <p:ph idx="1"/>
          </p:nvPr>
        </p:nvSpPr>
        <p:spPr/>
        <p:txBody>
          <a:bodyPr/>
          <a:lstStyle/>
          <a:p>
            <a:r>
              <a:rPr lang="fr-FR" dirty="0"/>
              <a:t>L’objectif est de replacer l’entreprise dans la situation qui était prévue/prévisible lorsqu’elle a soumissionné au marché</a:t>
            </a:r>
          </a:p>
          <a:p>
            <a:pPr lvl="1"/>
            <a:r>
              <a:rPr lang="fr-FR" dirty="0"/>
              <a:t>Préjudice est nul si on parvient à replacer l’entreprise dans ses perspectives de dépenses et revenus </a:t>
            </a:r>
          </a:p>
          <a:p>
            <a:pPr lvl="1"/>
            <a:r>
              <a:rPr lang="fr-FR" dirty="0"/>
              <a:t>On y parvient en rétablissant le rendement du chantier tel qu’il était prévu</a:t>
            </a:r>
          </a:p>
          <a:p>
            <a:pPr lvl="1"/>
            <a:r>
              <a:rPr lang="fr-FR" dirty="0"/>
              <a:t>Tous les autres postes de réclamation sont injustifiés</a:t>
            </a:r>
          </a:p>
          <a:p>
            <a:pPr lvl="1"/>
            <a:r>
              <a:rPr lang="fr-FR" dirty="0"/>
              <a:t>Nécessité de tenir compte des décomptes : si la marge totale de l’entreprise (frais de chantier, FG et B) reste proportionnée en raison de l’augmentation de sa valeur suite à des décomptes, il n’y a pas d’indemnisation à donner</a:t>
            </a:r>
          </a:p>
          <a:p>
            <a:pPr marL="266693" lvl="1" indent="0">
              <a:buNone/>
            </a:pPr>
            <a:endParaRPr lang="fr-FR" dirty="0"/>
          </a:p>
          <a:p>
            <a:pPr lvl="1"/>
            <a:endParaRPr lang="fr-FR" dirty="0"/>
          </a:p>
          <a:p>
            <a:pPr lvl="2"/>
            <a:endParaRPr lang="fr-FR" dirty="0"/>
          </a:p>
          <a:p>
            <a:pPr lvl="2"/>
            <a:endParaRPr lang="fr-FR" dirty="0"/>
          </a:p>
        </p:txBody>
      </p:sp>
      <p:sp>
        <p:nvSpPr>
          <p:cNvPr id="6" name="Espace réservé du numéro de diapositive 5">
            <a:extLst>
              <a:ext uri="{FF2B5EF4-FFF2-40B4-BE49-F238E27FC236}">
                <a16:creationId xmlns:a16="http://schemas.microsoft.com/office/drawing/2014/main" id="{DA28E92F-41FF-96FF-4DFB-6DCCABA54967}"/>
              </a:ext>
            </a:extLst>
          </p:cNvPr>
          <p:cNvSpPr>
            <a:spLocks noGrp="1"/>
          </p:cNvSpPr>
          <p:nvPr>
            <p:ph type="sldNum" sz="quarter" idx="4"/>
          </p:nvPr>
        </p:nvSpPr>
        <p:spPr/>
        <p:txBody>
          <a:bodyPr/>
          <a:lstStyle/>
          <a:p>
            <a:pPr>
              <a:defRPr/>
            </a:pPr>
            <a:fld id="{F47D3FE8-4BDC-7344-9C71-1250C4C6DACC}" type="slidenum">
              <a:rPr lang="en-US" smtClean="0"/>
              <a:pPr>
                <a:defRPr/>
              </a:pPr>
              <a:t>29</a:t>
            </a:fld>
            <a:endParaRPr lang="en-US" dirty="0"/>
          </a:p>
        </p:txBody>
      </p:sp>
      <p:graphicFrame>
        <p:nvGraphicFramePr>
          <p:cNvPr id="8" name="Tableau 7">
            <a:extLst>
              <a:ext uri="{FF2B5EF4-FFF2-40B4-BE49-F238E27FC236}">
                <a16:creationId xmlns:a16="http://schemas.microsoft.com/office/drawing/2014/main" id="{3D6762F1-C853-738F-0A39-F1E93B02606C}"/>
              </a:ext>
            </a:extLst>
          </p:cNvPr>
          <p:cNvGraphicFramePr>
            <a:graphicFrameLocks noGrp="1"/>
          </p:cNvGraphicFramePr>
          <p:nvPr>
            <p:extLst>
              <p:ext uri="{D42A27DB-BD31-4B8C-83A1-F6EECF244321}">
                <p14:modId xmlns:p14="http://schemas.microsoft.com/office/powerpoint/2010/main" val="2277856632"/>
              </p:ext>
            </p:extLst>
          </p:nvPr>
        </p:nvGraphicFramePr>
        <p:xfrm>
          <a:off x="3134532" y="3000428"/>
          <a:ext cx="2874935" cy="1567695"/>
        </p:xfrm>
        <a:graphic>
          <a:graphicData uri="http://schemas.openxmlformats.org/drawingml/2006/table">
            <a:tbl>
              <a:tblPr>
                <a:tableStyleId>{5C22544A-7EE6-4342-B048-85BDC9FD1C3A}</a:tableStyleId>
              </a:tblPr>
              <a:tblGrid>
                <a:gridCol w="1690270">
                  <a:extLst>
                    <a:ext uri="{9D8B030D-6E8A-4147-A177-3AD203B41FA5}">
                      <a16:colId xmlns:a16="http://schemas.microsoft.com/office/drawing/2014/main" val="1190683945"/>
                    </a:ext>
                  </a:extLst>
                </a:gridCol>
                <a:gridCol w="703049">
                  <a:extLst>
                    <a:ext uri="{9D8B030D-6E8A-4147-A177-3AD203B41FA5}">
                      <a16:colId xmlns:a16="http://schemas.microsoft.com/office/drawing/2014/main" val="326575212"/>
                    </a:ext>
                  </a:extLst>
                </a:gridCol>
                <a:gridCol w="481616">
                  <a:extLst>
                    <a:ext uri="{9D8B030D-6E8A-4147-A177-3AD203B41FA5}">
                      <a16:colId xmlns:a16="http://schemas.microsoft.com/office/drawing/2014/main" val="4195191336"/>
                    </a:ext>
                  </a:extLst>
                </a:gridCol>
              </a:tblGrid>
              <a:tr h="143162">
                <a:tc>
                  <a:txBody>
                    <a:bodyPr/>
                    <a:lstStyle/>
                    <a:p>
                      <a:pPr algn="l" fontAlgn="b"/>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916452289"/>
                  </a:ext>
                </a:extLst>
              </a:tr>
              <a:tr h="143162">
                <a:tc>
                  <a:txBody>
                    <a:bodyPr/>
                    <a:lstStyle/>
                    <a:p>
                      <a:pPr algn="l" fontAlgn="b"/>
                      <a:r>
                        <a:rPr lang="fr-BE" sz="700" u="none" strike="noStrike" dirty="0">
                          <a:effectLst/>
                        </a:rPr>
                        <a:t>Valeur d'attribution du marché</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a:effectLst/>
                        </a:rPr>
                        <a:t>2500000</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EUR</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311244772"/>
                  </a:ext>
                </a:extLst>
              </a:tr>
              <a:tr h="143162">
                <a:tc>
                  <a:txBody>
                    <a:bodyPr/>
                    <a:lstStyle/>
                    <a:p>
                      <a:pPr algn="l" fontAlgn="b"/>
                      <a:r>
                        <a:rPr lang="fr-BE" sz="700" u="none" strike="noStrike" dirty="0">
                          <a:effectLst/>
                        </a:rPr>
                        <a:t>Délai contractuel d'exécution</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a:effectLst/>
                        </a:rPr>
                        <a:t>200</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JO</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29237035"/>
                  </a:ext>
                </a:extLst>
              </a:tr>
              <a:tr h="143162">
                <a:tc>
                  <a:txBody>
                    <a:bodyPr/>
                    <a:lstStyle/>
                    <a:p>
                      <a:pPr algn="l" fontAlgn="b"/>
                      <a:r>
                        <a:rPr lang="fr-BE" sz="700" u="none" strike="noStrike" dirty="0">
                          <a:effectLst/>
                        </a:rPr>
                        <a:t>Montant des décomptes</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a:effectLst/>
                        </a:rPr>
                        <a:t>500000</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EUR</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124912117"/>
                  </a:ext>
                </a:extLst>
              </a:tr>
              <a:tr h="143162">
                <a:tc>
                  <a:txBody>
                    <a:bodyPr/>
                    <a:lstStyle/>
                    <a:p>
                      <a:pPr algn="l" fontAlgn="b"/>
                      <a:r>
                        <a:rPr lang="fr-BE" sz="700" u="none" strike="noStrike" dirty="0">
                          <a:effectLst/>
                        </a:rPr>
                        <a:t>Délai concret d'exécution</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a:effectLst/>
                        </a:rPr>
                        <a:t>240</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JO</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591874595"/>
                  </a:ext>
                </a:extLst>
              </a:tr>
              <a:tr h="143162">
                <a:tc>
                  <a:txBody>
                    <a:bodyPr/>
                    <a:lstStyle/>
                    <a:p>
                      <a:pPr algn="l" fontAlgn="b"/>
                      <a:r>
                        <a:rPr lang="fr-BE" sz="700" u="none" strike="noStrike" dirty="0">
                          <a:effectLst/>
                        </a:rPr>
                        <a:t>Décompte final</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a:effectLst/>
                        </a:rPr>
                        <a:t>3000000</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EUR</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125359608"/>
                  </a:ext>
                </a:extLst>
              </a:tr>
              <a:tr h="143162">
                <a:tc>
                  <a:txBody>
                    <a:bodyPr/>
                    <a:lstStyle/>
                    <a:p>
                      <a:pPr algn="l" fontAlgn="b"/>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77304461"/>
                  </a:ext>
                </a:extLst>
              </a:tr>
              <a:tr h="143162">
                <a:tc>
                  <a:txBody>
                    <a:bodyPr/>
                    <a:lstStyle/>
                    <a:p>
                      <a:pPr algn="l" fontAlgn="b"/>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019697272"/>
                  </a:ext>
                </a:extLst>
              </a:tr>
              <a:tr h="143162">
                <a:tc>
                  <a:txBody>
                    <a:bodyPr/>
                    <a:lstStyle/>
                    <a:p>
                      <a:pPr algn="l" fontAlgn="b"/>
                      <a:r>
                        <a:rPr lang="fr-BE" sz="700" u="none" strike="noStrike" dirty="0">
                          <a:effectLst/>
                        </a:rPr>
                        <a:t>Chiffre d'affaire théorique (B2/B3)</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dirty="0">
                          <a:effectLst/>
                        </a:rPr>
                        <a:t>12500</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a:effectLst/>
                        </a:rPr>
                        <a:t>EUR/JO</a:t>
                      </a:r>
                      <a:endParaRPr lang="fr-BE" sz="7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786432661"/>
                  </a:ext>
                </a:extLst>
              </a:tr>
              <a:tr h="279237">
                <a:tc>
                  <a:txBody>
                    <a:bodyPr/>
                    <a:lstStyle/>
                    <a:p>
                      <a:pPr algn="l" fontAlgn="b"/>
                      <a:r>
                        <a:rPr lang="fr-BE" sz="700" u="none" strike="noStrike">
                          <a:effectLst/>
                        </a:rPr>
                        <a:t>Chiffre d'affaire pratique ((B2+B4)/B5)</a:t>
                      </a:r>
                      <a:endParaRPr lang="fr-BE" sz="7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fr-BE" sz="700" u="none" strike="noStrike" dirty="0">
                          <a:effectLst/>
                        </a:rPr>
                        <a:t>12500</a:t>
                      </a:r>
                      <a:endParaRPr lang="fr-BE" sz="7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fr-BE" sz="700" u="none" strike="noStrike" dirty="0">
                          <a:effectLst/>
                        </a:rPr>
                        <a:t>EUR/JO</a:t>
                      </a:r>
                      <a:endParaRPr lang="fr-BE" sz="7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27519829"/>
                  </a:ext>
                </a:extLst>
              </a:tr>
            </a:tbl>
          </a:graphicData>
        </a:graphic>
      </p:graphicFrame>
    </p:spTree>
    <p:extLst>
      <p:ext uri="{BB962C8B-B14F-4D97-AF65-F5344CB8AC3E}">
        <p14:creationId xmlns:p14="http://schemas.microsoft.com/office/powerpoint/2010/main" val="387953510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2612BEB2-2455-093F-4778-3038E31DC1E0}"/>
              </a:ext>
            </a:extLst>
          </p:cNvPr>
          <p:cNvSpPr txBox="1">
            <a:spLocks/>
          </p:cNvSpPr>
          <p:nvPr/>
        </p:nvSpPr>
        <p:spPr bwMode="auto">
          <a:xfrm>
            <a:off x="4920749" y="3860568"/>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b"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endParaRPr lang="fr-BE" altLang="en-US" sz="1200" dirty="0">
              <a:solidFill>
                <a:schemeClr val="tx2"/>
              </a:solidFill>
            </a:endParaRPr>
          </a:p>
        </p:txBody>
      </p:sp>
      <p:sp>
        <p:nvSpPr>
          <p:cNvPr id="4" name="Title Placeholder 1">
            <a:extLst>
              <a:ext uri="{FF2B5EF4-FFF2-40B4-BE49-F238E27FC236}">
                <a16:creationId xmlns:a16="http://schemas.microsoft.com/office/drawing/2014/main" id="{DFAF21F3-D4C4-67B5-3D12-EB892281122F}"/>
              </a:ext>
            </a:extLst>
          </p:cNvPr>
          <p:cNvSpPr txBox="1">
            <a:spLocks/>
          </p:cNvSpPr>
          <p:nvPr/>
        </p:nvSpPr>
        <p:spPr bwMode="auto">
          <a:xfrm>
            <a:off x="405393" y="864296"/>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fr-BE" altLang="en-US" sz="3300" dirty="0"/>
              <a:t>Les causes et fondements juridiques</a:t>
            </a:r>
            <a:endParaRPr lang="fr-BE" altLang="en-US" sz="3300" i="1" dirty="0"/>
          </a:p>
        </p:txBody>
      </p:sp>
    </p:spTree>
    <p:extLst>
      <p:ext uri="{BB962C8B-B14F-4D97-AF65-F5344CB8AC3E}">
        <p14:creationId xmlns:p14="http://schemas.microsoft.com/office/powerpoint/2010/main" val="450224905"/>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CFCDFE-E250-4BD6-A688-DA8F33E8701A}"/>
              </a:ext>
            </a:extLst>
          </p:cNvPr>
          <p:cNvSpPr>
            <a:spLocks noGrp="1"/>
          </p:cNvSpPr>
          <p:nvPr>
            <p:ph type="title"/>
          </p:nvPr>
        </p:nvSpPr>
        <p:spPr/>
        <p:txBody>
          <a:bodyPr/>
          <a:lstStyle/>
          <a:p>
            <a:r>
              <a:rPr lang="fr-FR" dirty="0"/>
              <a:t>Quelques conseils</a:t>
            </a:r>
          </a:p>
        </p:txBody>
      </p:sp>
      <p:sp>
        <p:nvSpPr>
          <p:cNvPr id="3" name="Espace réservé du contenu 2">
            <a:extLst>
              <a:ext uri="{FF2B5EF4-FFF2-40B4-BE49-F238E27FC236}">
                <a16:creationId xmlns:a16="http://schemas.microsoft.com/office/drawing/2014/main" id="{12368252-A8F0-CEB6-8A2D-35279242C275}"/>
              </a:ext>
            </a:extLst>
          </p:cNvPr>
          <p:cNvSpPr>
            <a:spLocks noGrp="1"/>
          </p:cNvSpPr>
          <p:nvPr>
            <p:ph idx="1"/>
          </p:nvPr>
        </p:nvSpPr>
        <p:spPr/>
        <p:txBody>
          <a:bodyPr/>
          <a:lstStyle/>
          <a:p>
            <a:r>
              <a:rPr lang="fr-FR" dirty="0"/>
              <a:t>Ne pas se laisser impressionner par des chiffres importants</a:t>
            </a:r>
          </a:p>
          <a:p>
            <a:r>
              <a:rPr lang="fr-FR" dirty="0"/>
              <a:t>Vérifier la recevabilité : dénonciation à temps et préjudice grave pour 38/9 RGE</a:t>
            </a:r>
          </a:p>
          <a:p>
            <a:r>
              <a:rPr lang="fr-FR" dirty="0"/>
              <a:t>Bien comprendre ce qui est demandé et l’imputer « dans la bonne case »</a:t>
            </a:r>
          </a:p>
          <a:p>
            <a:pPr lvl="1"/>
            <a:r>
              <a:rPr lang="fr-FR" dirty="0"/>
              <a:t>Décompte</a:t>
            </a:r>
          </a:p>
          <a:p>
            <a:pPr lvl="1"/>
            <a:r>
              <a:rPr lang="fr-FR" dirty="0"/>
              <a:t>Réclamation / claim / dommages et intérêt</a:t>
            </a:r>
          </a:p>
          <a:p>
            <a:r>
              <a:rPr lang="fr-FR" dirty="0"/>
              <a:t>Chasser les doubles / triples emplois</a:t>
            </a:r>
          </a:p>
          <a:p>
            <a:r>
              <a:rPr lang="fr-FR" dirty="0"/>
              <a:t>Payer l’incontestablement dû</a:t>
            </a:r>
          </a:p>
          <a:p>
            <a:r>
              <a:rPr lang="fr-FR" dirty="0"/>
              <a:t>Être raisonnable : </a:t>
            </a:r>
          </a:p>
          <a:p>
            <a:pPr lvl="1"/>
            <a:r>
              <a:rPr lang="fr-FR" dirty="0"/>
              <a:t>L’entreprise est là pour gagner de l’argent</a:t>
            </a:r>
          </a:p>
          <a:p>
            <a:pPr lvl="1"/>
            <a:r>
              <a:rPr lang="fr-FR" dirty="0"/>
              <a:t>Le personnel coût plus cher que le salaire</a:t>
            </a:r>
          </a:p>
          <a:p>
            <a:r>
              <a:rPr lang="fr-FR" dirty="0"/>
              <a:t>Vérifier les pièces comptables (envoi réviseur) et la comptabilité analytique</a:t>
            </a:r>
          </a:p>
          <a:p>
            <a:r>
              <a:rPr lang="fr-FR" dirty="0"/>
              <a:t>Ne pas accepter des formules toutes faites =&gt; chaque ligne compte!</a:t>
            </a:r>
          </a:p>
        </p:txBody>
      </p:sp>
      <p:sp>
        <p:nvSpPr>
          <p:cNvPr id="6" name="Espace réservé du numéro de diapositive 5">
            <a:extLst>
              <a:ext uri="{FF2B5EF4-FFF2-40B4-BE49-F238E27FC236}">
                <a16:creationId xmlns:a16="http://schemas.microsoft.com/office/drawing/2014/main" id="{9846473C-D20E-D0D2-393A-3EF800A74E94}"/>
              </a:ext>
            </a:extLst>
          </p:cNvPr>
          <p:cNvSpPr>
            <a:spLocks noGrp="1"/>
          </p:cNvSpPr>
          <p:nvPr>
            <p:ph type="sldNum" sz="quarter" idx="4"/>
          </p:nvPr>
        </p:nvSpPr>
        <p:spPr/>
        <p:txBody>
          <a:bodyPr/>
          <a:lstStyle/>
          <a:p>
            <a:pPr>
              <a:defRPr/>
            </a:pPr>
            <a:fld id="{F47D3FE8-4BDC-7344-9C71-1250C4C6DACC}" type="slidenum">
              <a:rPr lang="en-US" smtClean="0"/>
              <a:pPr>
                <a:defRPr/>
              </a:pPr>
              <a:t>30</a:t>
            </a:fld>
            <a:endParaRPr lang="en-US" dirty="0"/>
          </a:p>
        </p:txBody>
      </p:sp>
    </p:spTree>
    <p:extLst>
      <p:ext uri="{BB962C8B-B14F-4D97-AF65-F5344CB8AC3E}">
        <p14:creationId xmlns:p14="http://schemas.microsoft.com/office/powerpoint/2010/main" val="205945304"/>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DFAF21F3-D4C4-67B5-3D12-EB892281122F}"/>
              </a:ext>
            </a:extLst>
          </p:cNvPr>
          <p:cNvSpPr txBox="1">
            <a:spLocks/>
          </p:cNvSpPr>
          <p:nvPr/>
        </p:nvSpPr>
        <p:spPr bwMode="auto">
          <a:xfrm>
            <a:off x="405393" y="864296"/>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nl-BE" altLang="en-US" sz="3300" dirty="0"/>
              <a:t>Merci pour votre attention</a:t>
            </a:r>
          </a:p>
        </p:txBody>
      </p:sp>
      <p:sp>
        <p:nvSpPr>
          <p:cNvPr id="2" name="Title Placeholder 1">
            <a:extLst>
              <a:ext uri="{FF2B5EF4-FFF2-40B4-BE49-F238E27FC236}">
                <a16:creationId xmlns:a16="http://schemas.microsoft.com/office/drawing/2014/main" id="{2CB1AF28-D229-7D18-A301-C64ECEEFCF1B}"/>
              </a:ext>
            </a:extLst>
          </p:cNvPr>
          <p:cNvSpPr txBox="1">
            <a:spLocks/>
          </p:cNvSpPr>
          <p:nvPr/>
        </p:nvSpPr>
        <p:spPr bwMode="auto">
          <a:xfrm>
            <a:off x="405393" y="2110469"/>
            <a:ext cx="3678345" cy="90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68580" tIns="34290" rIns="68580" bIns="34290" numCol="1" anchor="t" anchorCtr="0" compatLnSpc="1">
            <a:prstTxWarp prst="textNoShape">
              <a:avLst/>
            </a:prstTxWarp>
          </a:bodyPr>
          <a:lstStyle>
            <a:lvl1pPr algn="l" rtl="0" fontAlgn="base">
              <a:lnSpc>
                <a:spcPct val="90000"/>
              </a:lnSpc>
              <a:spcBef>
                <a:spcPct val="0"/>
              </a:spcBef>
              <a:spcAft>
                <a:spcPct val="0"/>
              </a:spcAft>
              <a:defRPr sz="4400" kern="1200">
                <a:solidFill>
                  <a:schemeClr val="bg2"/>
                </a:solidFill>
                <a:latin typeface="Franklin Gothic Medium" panose="020B0603020102020204" pitchFamily="34" charset="0"/>
                <a:ea typeface="Franklin Gothic Medium" panose="020B0603020102020204" pitchFamily="34" charset="0"/>
                <a:cs typeface="Bai Jamjuree Medium" charset="0"/>
              </a:defRPr>
            </a:lvl1pPr>
            <a:lvl2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2pPr>
            <a:lvl3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3pPr>
            <a:lvl4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4pPr>
            <a:lvl5pPr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5pPr>
            <a:lvl6pPr marL="4572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6pPr>
            <a:lvl7pPr marL="9144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7pPr>
            <a:lvl8pPr marL="13716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8pPr>
            <a:lvl9pPr marL="1828800" algn="l" rtl="0" fontAlgn="base">
              <a:lnSpc>
                <a:spcPct val="90000"/>
              </a:lnSpc>
              <a:spcBef>
                <a:spcPct val="0"/>
              </a:spcBef>
              <a:spcAft>
                <a:spcPct val="0"/>
              </a:spcAft>
              <a:defRPr sz="4400">
                <a:solidFill>
                  <a:srgbClr val="0B3F5B"/>
                </a:solidFill>
                <a:latin typeface="Bai Jamjuree Medium" charset="0"/>
                <a:ea typeface="Bai Jamjuree Medium" charset="0"/>
                <a:cs typeface="Bai Jamjuree Medium" charset="0"/>
              </a:defRPr>
            </a:lvl9pPr>
          </a:lstStyle>
          <a:p>
            <a:pPr eaLnBrk="1" hangingPunct="1"/>
            <a:r>
              <a:rPr lang="nl-BE" altLang="en-US" sz="2400" dirty="0">
                <a:solidFill>
                  <a:schemeClr val="bg1"/>
                </a:solidFill>
                <a:latin typeface="Franklin Gothic Book" panose="020B0503020102020204" pitchFamily="34" charset="0"/>
              </a:rPr>
              <a:t>Des questions?</a:t>
            </a:r>
          </a:p>
        </p:txBody>
      </p:sp>
    </p:spTree>
    <p:extLst>
      <p:ext uri="{BB962C8B-B14F-4D97-AF65-F5344CB8AC3E}">
        <p14:creationId xmlns:p14="http://schemas.microsoft.com/office/powerpoint/2010/main" val="84966370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57E85-0C17-4102-34D8-1024BCE145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990CF-F495-F95A-7614-963695516E77}"/>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B30A18B0-B4C5-9EEE-3FFB-E576F1C6DEEE}"/>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circonstances imprévisibles (dans le chef de l’adjudicataire) (art. 38/9 RGE)</a:t>
            </a:r>
          </a:p>
          <a:p>
            <a:pPr marL="442913" lvl="1" indent="-265113"/>
            <a:endParaRPr lang="fr-FR" sz="1400" dirty="0">
              <a:ea typeface="ＭＳ Ｐゴシック"/>
            </a:endParaRPr>
          </a:p>
          <a:p>
            <a:pPr marL="442913" lvl="1" indent="-265113" algn="just"/>
            <a:r>
              <a:rPr lang="fr-FR" sz="1400" dirty="0">
                <a:ea typeface="ＭＳ Ｐゴシック"/>
              </a:rPr>
              <a:t>« (…) </a:t>
            </a:r>
            <a:r>
              <a:rPr lang="fr-FR" sz="1400" i="1" dirty="0">
                <a:ea typeface="ＭＳ Ｐゴシック"/>
              </a:rPr>
              <a:t>des circonstances qu'il ne pouvait raisonnablement pas prévoir lors du dépôt de son offre, qu'il ne pouvait éviter et aux conséquences desquelles il ne pouvait obvier, bien qu'il ait fait toutes les diligences nécessaires</a:t>
            </a:r>
            <a:r>
              <a:rPr lang="fr-FR" sz="1400" dirty="0">
                <a:ea typeface="ＭＳ Ｐゴシック"/>
              </a:rPr>
              <a:t> » (art. 38/9, 2</a:t>
            </a:r>
            <a:r>
              <a:rPr lang="fr-FR" sz="1400" baseline="30000" dirty="0">
                <a:ea typeface="ＭＳ Ｐゴシック"/>
              </a:rPr>
              <a:t>e</a:t>
            </a:r>
            <a:r>
              <a:rPr lang="fr-FR" sz="1400" dirty="0">
                <a:ea typeface="ＭＳ Ｐゴシック"/>
              </a:rPr>
              <a:t>§RGE)</a:t>
            </a:r>
          </a:p>
          <a:p>
            <a:pPr marL="442913" lvl="1" indent="-265113" algn="just"/>
            <a:endParaRPr lang="fr-BE" sz="1400" dirty="0">
              <a:ea typeface="ＭＳ Ｐゴシック"/>
            </a:endParaRPr>
          </a:p>
          <a:p>
            <a:pPr marL="442913" lvl="1" indent="-265113" algn="just"/>
            <a:r>
              <a:rPr lang="fr-BE" sz="1400" b="1" dirty="0">
                <a:ea typeface="ＭＳ Ｐゴシック"/>
              </a:rPr>
              <a:t>4 conditions</a:t>
            </a:r>
            <a:endParaRPr lang="fr-BE" sz="1400" dirty="0">
              <a:ea typeface="ＭＳ Ｐゴシック"/>
            </a:endParaRPr>
          </a:p>
          <a:p>
            <a:pPr marL="709606" lvl="2" indent="-265113" algn="just">
              <a:tabLst>
                <a:tab pos="2155825" algn="l"/>
              </a:tabLst>
            </a:pPr>
            <a:endParaRPr lang="fr-BE" sz="1400" dirty="0">
              <a:ea typeface="ＭＳ Ｐゴシック"/>
            </a:endParaRPr>
          </a:p>
          <a:p>
            <a:pPr marL="709606" lvl="2" indent="-265113" algn="just">
              <a:tabLst>
                <a:tab pos="2155825" algn="l"/>
              </a:tabLst>
            </a:pPr>
            <a:r>
              <a:rPr lang="fr-BE" sz="1400" dirty="0">
                <a:ea typeface="ＭＳ Ｐゴシック"/>
              </a:rPr>
              <a:t>Raisonnablement imprévisibles (lors du dépôt de l’offre)</a:t>
            </a:r>
          </a:p>
          <a:p>
            <a:pPr marL="709606" lvl="2" indent="-265113" algn="just">
              <a:tabLst>
                <a:tab pos="2155825" algn="l"/>
              </a:tabLst>
            </a:pPr>
            <a:r>
              <a:rPr lang="fr-BE" sz="1400" dirty="0">
                <a:ea typeface="ＭＳ Ｐゴシック"/>
              </a:rPr>
              <a:t>Circonstances inévitables</a:t>
            </a:r>
          </a:p>
          <a:p>
            <a:pPr marL="709606" lvl="2" indent="-265113" algn="just">
              <a:tabLst>
                <a:tab pos="2155825" algn="l"/>
              </a:tabLst>
            </a:pPr>
            <a:r>
              <a:rPr lang="fr-BE" sz="1400" dirty="0">
                <a:ea typeface="ＭＳ Ｐゴシック"/>
              </a:rPr>
              <a:t>Impossibilité d’obvier aux conséquences de ces circonstances</a:t>
            </a:r>
          </a:p>
          <a:p>
            <a:pPr marL="709606" lvl="2" indent="-265113" algn="just">
              <a:tabLst>
                <a:tab pos="2155825" algn="l"/>
              </a:tabLst>
            </a:pPr>
            <a:r>
              <a:rPr lang="fr-BE" sz="1400" dirty="0">
                <a:ea typeface="ＭＳ Ｐゴシック"/>
              </a:rPr>
              <a:t>Obligation de faire toutes les diligences nécessaires (obligation de limiter son préjudice)</a:t>
            </a:r>
          </a:p>
          <a:p>
            <a:pPr marL="442913" lvl="1" indent="-265113" algn="just"/>
            <a:endParaRPr lang="fr-BE" sz="1400" dirty="0">
              <a:ea typeface="ＭＳ Ｐゴシック"/>
            </a:endParaRPr>
          </a:p>
          <a:p>
            <a:pPr marL="442913" lvl="1" indent="-265113" algn="just"/>
            <a:r>
              <a:rPr lang="fr-BE" sz="1400" dirty="0">
                <a:ea typeface="ＭＳ Ｐゴシック"/>
              </a:rPr>
              <a:t>Rôle du cahier des charges : il est possible de rendre certaines circonstances, dans une certaine mesure, « </a:t>
            </a:r>
            <a:r>
              <a:rPr lang="fr-BE" sz="1400" i="1" dirty="0">
                <a:ea typeface="ＭＳ Ｐゴシック"/>
              </a:rPr>
              <a:t>prévisibles</a:t>
            </a:r>
            <a:r>
              <a:rPr lang="fr-BE" sz="1400" dirty="0">
                <a:ea typeface="ＭＳ Ｐゴシック"/>
              </a:rPr>
              <a:t> » (attention toutefois aux dérogations implicites (non-autorisées))</a:t>
            </a:r>
          </a:p>
          <a:p>
            <a:pPr marL="442913" lvl="1" indent="-265113" algn="just"/>
            <a:endParaRPr lang="fr-BE" sz="1400" dirty="0">
              <a:ea typeface="ＭＳ Ｐゴシック"/>
            </a:endParaRP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DA096D3B-7CEC-F986-732B-6642D0A71708}"/>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4</a:t>
            </a:fld>
            <a:endParaRPr lang="en-US"/>
          </a:p>
        </p:txBody>
      </p:sp>
    </p:spTree>
    <p:extLst>
      <p:ext uri="{BB962C8B-B14F-4D97-AF65-F5344CB8AC3E}">
        <p14:creationId xmlns:p14="http://schemas.microsoft.com/office/powerpoint/2010/main" val="322535061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D74F4-8A53-FC52-66D1-0A473DB55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7E7AC7-B8AC-766E-3FA7-59D4C4326777}"/>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B09548D6-7661-F677-E7F1-E96A45CC3226}"/>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circonstances imprévisibles (dans le chef de l’adjudicataire) (art. 38/9 RGE)</a:t>
            </a:r>
          </a:p>
          <a:p>
            <a:pPr marL="442913" lvl="1" indent="-265113" algn="just"/>
            <a:endParaRPr lang="fr-BE" sz="1400" u="sng" dirty="0">
              <a:ea typeface="ＭＳ Ｐゴシック"/>
            </a:endParaRPr>
          </a:p>
          <a:p>
            <a:pPr marL="442913" lvl="1" indent="-265113" algn="just"/>
            <a:r>
              <a:rPr lang="fr-BE" sz="1400" u="sng" dirty="0">
                <a:ea typeface="ＭＳ Ｐゴシック"/>
              </a:rPr>
              <a:t>Attention</a:t>
            </a:r>
            <a:r>
              <a:rPr lang="fr-BE" sz="1400" dirty="0">
                <a:ea typeface="ＭＳ Ｐゴシック"/>
              </a:rPr>
              <a:t> : parfois difficile de faire la distinction entre l’imprévisibilité dans le chef de l’adjudicataire et les obligations d’information de l’adjudicateur (par exemple en termes d’études préalables =&gt; 38/11)</a:t>
            </a:r>
          </a:p>
          <a:p>
            <a:pPr marL="442913" lvl="1" indent="-265113" algn="just"/>
            <a:endParaRPr lang="fr-BE" sz="1400" dirty="0">
              <a:ea typeface="ＭＳ Ｐゴシック"/>
            </a:endParaRPr>
          </a:p>
          <a:p>
            <a:pPr marL="442913" lvl="1" indent="-265113" algn="just"/>
            <a:r>
              <a:rPr lang="fr-BE" sz="1400" dirty="0">
                <a:ea typeface="ＭＳ Ｐゴシック"/>
              </a:rPr>
              <a:t>Exemple</a:t>
            </a:r>
          </a:p>
          <a:p>
            <a:pPr marL="709606" lvl="2" indent="-265113" algn="just">
              <a:tabLst>
                <a:tab pos="2155825" algn="l"/>
              </a:tabLst>
            </a:pPr>
            <a:r>
              <a:rPr lang="fr-BE" sz="1400" dirty="0">
                <a:ea typeface="ＭＳ Ｐゴシック"/>
              </a:rPr>
              <a:t>Découverte historiques (mais attention à l’obligation d’informer l’adjudicataire des conditions d’exécution du marché)</a:t>
            </a:r>
          </a:p>
          <a:p>
            <a:pPr marL="976300" lvl="3" indent="-265113" algn="just">
              <a:tabLst>
                <a:tab pos="2155825" algn="l"/>
              </a:tabLst>
            </a:pPr>
            <a:r>
              <a:rPr lang="fr-BE" sz="1400" dirty="0">
                <a:ea typeface="ＭＳ Ｐゴシック"/>
              </a:rPr>
              <a:t>Plus vous serez surs de vous, plus vous donnerez de garanties et moins l’entreprise aura de risque à prendre et son prix sera donc plus bas</a:t>
            </a:r>
          </a:p>
          <a:p>
            <a:pPr marL="976300" lvl="3" indent="-265113" algn="just">
              <a:tabLst>
                <a:tab pos="2155825" algn="l"/>
              </a:tabLst>
            </a:pPr>
            <a:r>
              <a:rPr lang="fr-BE" sz="1400" dirty="0">
                <a:ea typeface="ＭＳ Ｐゴシック"/>
              </a:rPr>
              <a:t>Moins vous aurez de certitudes, plus vous aurez à reporter le risque vers l’entreprise et plus son prix sera (normalement) élevé</a:t>
            </a:r>
          </a:p>
          <a:p>
            <a:pPr marL="711187" lvl="3" indent="0" algn="just">
              <a:buNone/>
              <a:tabLst>
                <a:tab pos="2155825" algn="l"/>
              </a:tabLst>
            </a:pPr>
            <a:r>
              <a:rPr lang="fr-BE" sz="1400" dirty="0">
                <a:ea typeface="ＭＳ Ｐゴシック"/>
              </a:rPr>
              <a:t>=&gt; Importance des documents du marché (et du métré -&gt; Prévoir des postes d’études/recherches/analyses/etc.)</a:t>
            </a: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9D9259EB-77C6-EA19-F7D3-54A4ADEA7691}"/>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5</a:t>
            </a:fld>
            <a:endParaRPr lang="en-US"/>
          </a:p>
        </p:txBody>
      </p:sp>
    </p:spTree>
    <p:extLst>
      <p:ext uri="{BB962C8B-B14F-4D97-AF65-F5344CB8AC3E}">
        <p14:creationId xmlns:p14="http://schemas.microsoft.com/office/powerpoint/2010/main" val="218723609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5EE86-BB48-CE3D-E2A5-D721B69E6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28D5E4-15CD-1613-476C-361234D97612}"/>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34DDCBF1-0287-9D83-15B9-20F69E43CE34}"/>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circonstances imprévisibles (dans le chef de l’adjudicataire) (art. 38/9 RGE)</a:t>
            </a:r>
          </a:p>
          <a:p>
            <a:pPr marL="442913" lvl="1" indent="-265113"/>
            <a:endParaRPr lang="fr-FR" sz="1400" dirty="0">
              <a:ea typeface="ＭＳ Ｐゴシック"/>
            </a:endParaRPr>
          </a:p>
          <a:p>
            <a:pPr marL="442913" lvl="1" indent="-265113" algn="just"/>
            <a:r>
              <a:rPr lang="fr-BE" sz="1400" dirty="0">
                <a:ea typeface="ＭＳ Ｐゴシック"/>
              </a:rPr>
              <a:t>Les circonstances imprévisibles permettent à l’adjudicataire de demander une « </a:t>
            </a:r>
            <a:r>
              <a:rPr lang="fr-BE" sz="1400" i="1" dirty="0">
                <a:ea typeface="ＭＳ Ｐゴシック"/>
              </a:rPr>
              <a:t>révision</a:t>
            </a:r>
            <a:r>
              <a:rPr lang="fr-BE" sz="1400" dirty="0">
                <a:ea typeface="ＭＳ Ｐゴシック"/>
              </a:rPr>
              <a:t> ». Article 38/9, 2</a:t>
            </a:r>
            <a:r>
              <a:rPr lang="fr-BE" sz="1400" baseline="30000" dirty="0">
                <a:ea typeface="ＭＳ Ｐゴシック"/>
              </a:rPr>
              <a:t>e</a:t>
            </a:r>
            <a:r>
              <a:rPr lang="fr-BE" sz="1400" dirty="0">
                <a:ea typeface="ＭＳ Ｐゴシック"/>
              </a:rPr>
              <a:t>§, in fine RGE : « </a:t>
            </a:r>
            <a:r>
              <a:rPr lang="fr-BE" sz="1400" i="1" dirty="0">
                <a:ea typeface="ＭＳ Ｐゴシック"/>
              </a:rPr>
              <a:t>La révision peut consister soit en une prolongation des délais d’exécution, soit, lorsqu’il s’agit d’un préjudice très important, en </a:t>
            </a:r>
            <a:r>
              <a:rPr lang="fr-BE" sz="1400" b="1" i="1" dirty="0">
                <a:ea typeface="ＭＳ Ｐゴシック"/>
              </a:rPr>
              <a:t>une autre forme de révision </a:t>
            </a:r>
            <a:r>
              <a:rPr lang="fr-BE" sz="1400" i="1" dirty="0">
                <a:ea typeface="ＭＳ Ｐゴシック"/>
              </a:rPr>
              <a:t>ou en la résiliation du marché</a:t>
            </a:r>
            <a:r>
              <a:rPr lang="fr-BE" sz="1400" dirty="0">
                <a:ea typeface="ＭＳ Ｐゴシック"/>
              </a:rPr>
              <a:t>. »</a:t>
            </a:r>
          </a:p>
          <a:p>
            <a:pPr marL="442913" lvl="1" indent="-265113" algn="just"/>
            <a:endParaRPr lang="fr-BE" sz="1400" dirty="0">
              <a:ea typeface="ＭＳ Ｐゴシック"/>
            </a:endParaRPr>
          </a:p>
          <a:p>
            <a:pPr marL="709606" lvl="2" indent="-265113" algn="just"/>
            <a:r>
              <a:rPr lang="nl-BE" sz="1400" dirty="0">
                <a:ea typeface="ＭＳ Ｐゴシック"/>
              </a:rPr>
              <a:t>=&gt; Augmentation du délai d’exécution toujours possible</a:t>
            </a:r>
          </a:p>
          <a:p>
            <a:pPr marL="709606" lvl="2" indent="-265113" algn="just"/>
            <a:r>
              <a:rPr lang="nl-BE" sz="1400" dirty="0">
                <a:ea typeface="ＭＳ Ｐゴシック"/>
              </a:rPr>
              <a:t>=&gt; Révision des conditions financières du marché (claim financier) : seulement si préjudice très important</a:t>
            </a:r>
          </a:p>
          <a:p>
            <a:pPr marL="709606" lvl="2" indent="-265113" algn="just"/>
            <a:r>
              <a:rPr lang="nl-BE" sz="1400" dirty="0">
                <a:ea typeface="ＭＳ Ｐゴシック"/>
              </a:rPr>
              <a:t>=&gt; Résiliation, ssi l’exécution du marché n’est plus possible dans les conditions modifiées qui font suite à la circonstance imprévisible</a:t>
            </a:r>
            <a:endParaRPr lang="fr-BE" sz="1400" dirty="0">
              <a:ea typeface="ＭＳ Ｐゴシック"/>
            </a:endParaRPr>
          </a:p>
          <a:p>
            <a:pPr marL="442913" lvl="1" indent="-265113"/>
            <a:endParaRPr lang="fr-BE" sz="1400" dirty="0">
              <a:ea typeface="ＭＳ Ｐゴシック"/>
            </a:endParaRPr>
          </a:p>
        </p:txBody>
      </p:sp>
      <p:sp>
        <p:nvSpPr>
          <p:cNvPr id="6" name="Slide Number Placeholder 5">
            <a:extLst>
              <a:ext uri="{FF2B5EF4-FFF2-40B4-BE49-F238E27FC236}">
                <a16:creationId xmlns:a16="http://schemas.microsoft.com/office/drawing/2014/main" id="{D171A5D1-1429-6E01-CA5C-C96DEF912E83}"/>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6</a:t>
            </a:fld>
            <a:endParaRPr lang="en-US"/>
          </a:p>
        </p:txBody>
      </p:sp>
    </p:spTree>
    <p:extLst>
      <p:ext uri="{BB962C8B-B14F-4D97-AF65-F5344CB8AC3E}">
        <p14:creationId xmlns:p14="http://schemas.microsoft.com/office/powerpoint/2010/main" val="36611475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BAC1C-753B-592D-CD7A-3F8F1012BD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7B9AD-ED06-08E0-32C8-183EC9DE6159}"/>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70D7E399-ED03-3BDB-4C3A-81E3C8693457}"/>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circonstances imprévisibles (dans le chef de l’adjudicataire) (art. 38/9 RGE)</a:t>
            </a:r>
          </a:p>
          <a:p>
            <a:pPr marL="442913" lvl="1" indent="-265113"/>
            <a:endParaRPr lang="fr-FR" sz="1400" dirty="0">
              <a:ea typeface="ＭＳ Ｐゴシック"/>
            </a:endParaRPr>
          </a:p>
          <a:p>
            <a:pPr marL="442913" lvl="1" indent="-265113" algn="just"/>
            <a:r>
              <a:rPr lang="fr-BE" sz="1400" b="1" dirty="0">
                <a:ea typeface="ＭＳ Ｐゴシック"/>
              </a:rPr>
              <a:t>Préjudice très important</a:t>
            </a:r>
            <a:endParaRPr lang="fr-BE" sz="1400" dirty="0">
              <a:ea typeface="ＭＳ Ｐゴシック"/>
            </a:endParaRPr>
          </a:p>
          <a:p>
            <a:pPr marL="442913" lvl="1" indent="-265113" algn="just"/>
            <a:endParaRPr lang="fr-BE" sz="1400" dirty="0">
              <a:ea typeface="ＭＳ Ｐゴシック"/>
            </a:endParaRPr>
          </a:p>
          <a:p>
            <a:pPr marL="709606" lvl="2" indent="-265113" algn="just">
              <a:tabLst>
                <a:tab pos="2155825" algn="l"/>
              </a:tabLst>
            </a:pPr>
            <a:r>
              <a:rPr lang="fr-BE" sz="1400" dirty="0">
                <a:ea typeface="ＭＳ Ｐゴシック"/>
              </a:rPr>
              <a:t>Marchés de travaux ou de services (annexe 1 (services assimilés à des marchés de travaux)) = (minimum) 2,5% du montant initial du marché + seuils spécifiques (si passation sur la base du seul prix / coût / meilleur rapport qualité-prix (prix au moins 50%) :</a:t>
            </a:r>
          </a:p>
          <a:p>
            <a:pPr marL="709606" lvl="2" indent="-265113" algn="just">
              <a:tabLst>
                <a:tab pos="2155825" algn="l"/>
              </a:tabLst>
            </a:pPr>
            <a:endParaRPr lang="fr-BE" sz="1400" dirty="0">
              <a:ea typeface="ＭＳ Ｐゴシック"/>
            </a:endParaRPr>
          </a:p>
          <a:p>
            <a:pPr marL="976300" lvl="3" indent="-265113" algn="just">
              <a:tabLst>
                <a:tab pos="2155825" algn="l"/>
              </a:tabLst>
            </a:pPr>
            <a:r>
              <a:rPr lang="fr-BE" sz="1400" dirty="0">
                <a:ea typeface="ＭＳ Ｐゴシック"/>
              </a:rPr>
              <a:t>175.000,00 EUR si montant initial supérieur à 7.500.000,00 EUR et inférieur/égal à 15.000.000,00 EUR</a:t>
            </a:r>
          </a:p>
          <a:p>
            <a:pPr marL="976300" lvl="3" indent="-265113" algn="just">
              <a:tabLst>
                <a:tab pos="2155825" algn="l"/>
              </a:tabLst>
            </a:pPr>
            <a:r>
              <a:rPr lang="fr-BE" sz="1400" dirty="0">
                <a:ea typeface="ＭＳ Ｐゴシック"/>
              </a:rPr>
              <a:t>225.000,00 EUR si montant initial supérieur à 15.000.000,00 EUR et inférieur/égal à 30.000.000,00 EUR</a:t>
            </a:r>
          </a:p>
          <a:p>
            <a:pPr marL="976300" lvl="3" indent="-265113" algn="just">
              <a:tabLst>
                <a:tab pos="2155825" algn="l"/>
              </a:tabLst>
            </a:pPr>
            <a:r>
              <a:rPr lang="fr-BE" sz="1400" dirty="0">
                <a:ea typeface="ＭＳ Ｐゴシック"/>
              </a:rPr>
              <a:t>300.000,00 EUR si montant initial supérieur à 30.000.000,00 EUR</a:t>
            </a:r>
          </a:p>
          <a:p>
            <a:pPr marL="976300" lvl="3" indent="-265113" algn="just">
              <a:tabLst>
                <a:tab pos="2155825" algn="l"/>
              </a:tabLst>
            </a:pPr>
            <a:endParaRPr lang="fr-BE" sz="1400" dirty="0">
              <a:ea typeface="ＭＳ Ｐゴシック"/>
            </a:endParaRPr>
          </a:p>
          <a:p>
            <a:pPr marL="709606" lvl="2" indent="-265113" algn="just">
              <a:tabLst>
                <a:tab pos="2155825" algn="l"/>
              </a:tabLst>
            </a:pPr>
            <a:r>
              <a:rPr lang="fr-BE" sz="1400" dirty="0">
                <a:ea typeface="ＭＳ Ｐゴシック"/>
              </a:rPr>
              <a:t>Marchés de fournitures ou de services autres que annexe 1 : (minimum) 15% du montant initial du marché</a:t>
            </a:r>
          </a:p>
        </p:txBody>
      </p:sp>
      <p:sp>
        <p:nvSpPr>
          <p:cNvPr id="6" name="Slide Number Placeholder 5">
            <a:extLst>
              <a:ext uri="{FF2B5EF4-FFF2-40B4-BE49-F238E27FC236}">
                <a16:creationId xmlns:a16="http://schemas.microsoft.com/office/drawing/2014/main" id="{1B5CA3A3-ADB2-4827-FEAB-B14391F29CE9}"/>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7</a:t>
            </a:fld>
            <a:endParaRPr lang="en-US"/>
          </a:p>
        </p:txBody>
      </p:sp>
    </p:spTree>
    <p:extLst>
      <p:ext uri="{BB962C8B-B14F-4D97-AF65-F5344CB8AC3E}">
        <p14:creationId xmlns:p14="http://schemas.microsoft.com/office/powerpoint/2010/main" val="421980026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6717A-6070-E027-D964-EACD20079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4EE3E-D553-46BB-95BE-A5F6C49D0AB4}"/>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4528C498-222B-8B07-6728-9ACE157B86B7}"/>
              </a:ext>
            </a:extLst>
          </p:cNvPr>
          <p:cNvSpPr>
            <a:spLocks noGrp="1"/>
          </p:cNvSpPr>
          <p:nvPr>
            <p:ph idx="1"/>
          </p:nvPr>
        </p:nvSpPr>
        <p:spPr>
          <a:xfrm>
            <a:off x="628649" y="1111449"/>
            <a:ext cx="8152494" cy="2920604"/>
          </a:xfrm>
        </p:spPr>
        <p:txBody>
          <a:bodyPr/>
          <a:lstStyle/>
          <a:p>
            <a:r>
              <a:rPr lang="fr-BE" sz="1600" b="1" dirty="0">
                <a:ea typeface="ＭＳ Ｐゴシック"/>
                <a:cs typeface="Arial"/>
              </a:rPr>
              <a:t>Les faits de l’adjudicateur (art. 38/11 RGE)</a:t>
            </a:r>
          </a:p>
          <a:p>
            <a:endParaRPr lang="fr-FR" sz="1400" dirty="0">
              <a:ea typeface="ＭＳ Ｐゴシック"/>
            </a:endParaRPr>
          </a:p>
          <a:p>
            <a:pPr marL="442913" lvl="1" indent="-265113" algn="just"/>
            <a:r>
              <a:rPr lang="fr-BE" sz="1400" dirty="0">
                <a:ea typeface="ＭＳ Ｐゴシック"/>
              </a:rPr>
              <a:t>Les « </a:t>
            </a:r>
            <a:r>
              <a:rPr lang="fr-BE" sz="1400" i="1" dirty="0">
                <a:ea typeface="ＭＳ Ｐゴシック"/>
              </a:rPr>
              <a:t>carences, lenteurs ou faits quelconques qui peuvent être imputés à l’autre partie </a:t>
            </a:r>
            <a:r>
              <a:rPr lang="fr-BE" sz="1400" dirty="0">
                <a:ea typeface="ＭＳ Ｐゴシック"/>
              </a:rPr>
              <a:t>» (réciprocité)</a:t>
            </a:r>
          </a:p>
          <a:p>
            <a:pPr marL="442913" lvl="1" indent="-265113" algn="just"/>
            <a:endParaRPr lang="fr-FR" sz="1400" dirty="0">
              <a:ea typeface="ＭＳ Ｐゴシック"/>
            </a:endParaRPr>
          </a:p>
          <a:p>
            <a:pPr marL="442913" lvl="1" indent="-265113" algn="just"/>
            <a:r>
              <a:rPr lang="fr-FR" sz="1400" dirty="0">
                <a:ea typeface="ＭＳ Ｐゴシック"/>
              </a:rPr>
              <a:t>Notion large (pas limitée aux fautes contractuelles au sens strict du terme)</a:t>
            </a:r>
            <a:endParaRPr lang="fr-FR" sz="1400" dirty="0">
              <a:highlight>
                <a:srgbClr val="FFFF00"/>
              </a:highlight>
              <a:ea typeface="ＭＳ Ｐゴシック"/>
            </a:endParaRPr>
          </a:p>
          <a:p>
            <a:pPr marL="442913" lvl="1" indent="-265113" algn="just"/>
            <a:endParaRPr lang="fr-FR" sz="1400" dirty="0">
              <a:ea typeface="ＭＳ Ｐゴシック"/>
            </a:endParaRPr>
          </a:p>
          <a:p>
            <a:pPr marL="442913" lvl="1" indent="-265113" algn="just"/>
            <a:r>
              <a:rPr lang="fr-FR" sz="1400" dirty="0">
                <a:ea typeface="ＭＳ Ｐゴシック"/>
              </a:rPr>
              <a:t>Ces faits donnent droit à une révision qui peut consister en :</a:t>
            </a:r>
          </a:p>
          <a:p>
            <a:pPr marL="442913" lvl="1" indent="-265113" algn="just"/>
            <a:endParaRPr lang="fr-FR" sz="1400" dirty="0">
              <a:ea typeface="ＭＳ Ｐゴシック"/>
            </a:endParaRPr>
          </a:p>
          <a:p>
            <a:pPr marL="709606" lvl="2" indent="-265113" algn="just"/>
            <a:r>
              <a:rPr lang="fr-FR" sz="1400" dirty="0">
                <a:ea typeface="ＭＳ Ｐゴシック"/>
              </a:rPr>
              <a:t>La révision des dispositions contractuelles, en ce compris la prolongation ou la réduction des délais d’exécution</a:t>
            </a:r>
          </a:p>
          <a:p>
            <a:pPr marL="709606" lvl="2" indent="-265113" algn="just"/>
            <a:r>
              <a:rPr lang="fr-FR" sz="1400" dirty="0">
                <a:ea typeface="ＭＳ Ｐゴシック"/>
              </a:rPr>
              <a:t>Des dommages et intérêts (sans seuils)</a:t>
            </a:r>
          </a:p>
          <a:p>
            <a:pPr marL="709606" lvl="2" indent="-265113" algn="just"/>
            <a:r>
              <a:rPr lang="fr-FR" sz="1400" dirty="0">
                <a:ea typeface="ＭＳ Ｐゴシック"/>
              </a:rPr>
              <a:t>La résiliation du marché</a:t>
            </a:r>
          </a:p>
          <a:p>
            <a:pPr marL="442913" lvl="1" indent="-265113" algn="just"/>
            <a:endParaRPr lang="fr-BE" sz="1400" dirty="0">
              <a:ea typeface="ＭＳ Ｐゴシック"/>
            </a:endParaRP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9A45CF59-0A8E-34CA-867B-F5085167380F}"/>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8</a:t>
            </a:fld>
            <a:endParaRPr lang="en-US"/>
          </a:p>
        </p:txBody>
      </p:sp>
    </p:spTree>
    <p:extLst>
      <p:ext uri="{BB962C8B-B14F-4D97-AF65-F5344CB8AC3E}">
        <p14:creationId xmlns:p14="http://schemas.microsoft.com/office/powerpoint/2010/main" val="305225025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FD92-5F87-28FB-344F-76870A5BE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A54BE4-5D92-743A-193D-B4AA79EC2AE5}"/>
              </a:ext>
            </a:extLst>
          </p:cNvPr>
          <p:cNvSpPr>
            <a:spLocks noGrp="1"/>
          </p:cNvSpPr>
          <p:nvPr>
            <p:ph type="title"/>
          </p:nvPr>
        </p:nvSpPr>
        <p:spPr/>
        <p:txBody>
          <a:bodyPr/>
          <a:lstStyle/>
          <a:p>
            <a:r>
              <a:rPr lang="fr-BE" sz="2800" dirty="0"/>
              <a:t>Les causes et fondements juridiques</a:t>
            </a:r>
            <a:endParaRPr lang="en-BE" sz="2800" i="1" dirty="0"/>
          </a:p>
        </p:txBody>
      </p:sp>
      <p:sp>
        <p:nvSpPr>
          <p:cNvPr id="3" name="Content Placeholder 2">
            <a:extLst>
              <a:ext uri="{FF2B5EF4-FFF2-40B4-BE49-F238E27FC236}">
                <a16:creationId xmlns:a16="http://schemas.microsoft.com/office/drawing/2014/main" id="{35A23499-8454-7CCE-75B0-F9E659DE1445}"/>
              </a:ext>
            </a:extLst>
          </p:cNvPr>
          <p:cNvSpPr>
            <a:spLocks noGrp="1"/>
          </p:cNvSpPr>
          <p:nvPr>
            <p:ph idx="1"/>
          </p:nvPr>
        </p:nvSpPr>
        <p:spPr>
          <a:xfrm>
            <a:off x="628649" y="1111448"/>
            <a:ext cx="8152494" cy="3441697"/>
          </a:xfrm>
        </p:spPr>
        <p:txBody>
          <a:bodyPr/>
          <a:lstStyle/>
          <a:p>
            <a:r>
              <a:rPr lang="fr-BE" sz="1600" b="1" dirty="0">
                <a:ea typeface="ＭＳ Ｐゴシック"/>
                <a:cs typeface="Arial"/>
              </a:rPr>
              <a:t>Les suspensions du marché (art. 38/12 RGE)</a:t>
            </a:r>
          </a:p>
          <a:p>
            <a:pPr marL="442913" lvl="1" indent="-265113"/>
            <a:endParaRPr lang="fr-FR" sz="1400" dirty="0">
              <a:ea typeface="ＭＳ Ｐゴシック"/>
            </a:endParaRPr>
          </a:p>
          <a:p>
            <a:pPr marL="442913" lvl="1" indent="-265113" algn="just"/>
            <a:r>
              <a:rPr lang="fr-FR" sz="1400" dirty="0">
                <a:ea typeface="ＭＳ Ｐゴシック"/>
              </a:rPr>
              <a:t>Les suspensions </a:t>
            </a:r>
            <a:r>
              <a:rPr lang="fr-FR" sz="1400" b="1" dirty="0">
                <a:ea typeface="ＭＳ Ｐゴシック"/>
              </a:rPr>
              <a:t>ordonnées par l’adjudicateur </a:t>
            </a:r>
            <a:r>
              <a:rPr lang="fr-FR" sz="1400" dirty="0">
                <a:ea typeface="ＭＳ Ｐゴシック"/>
              </a:rPr>
              <a:t>donnent droit à des dommages et intérêts</a:t>
            </a:r>
          </a:p>
          <a:p>
            <a:pPr marL="442913" lvl="1" indent="-265113" algn="just"/>
            <a:endParaRPr lang="fr-FR" sz="1400" dirty="0">
              <a:ea typeface="ＭＳ Ｐゴシック"/>
            </a:endParaRPr>
          </a:p>
          <a:p>
            <a:pPr marL="442913" lvl="1" indent="-265113" algn="just"/>
            <a:r>
              <a:rPr lang="fr-FR" sz="1400" dirty="0">
                <a:ea typeface="ＭＳ Ｐゴシック"/>
              </a:rPr>
              <a:t>Conditions </a:t>
            </a:r>
            <a:r>
              <a:rPr lang="fr-FR" sz="1400" u="sng" dirty="0">
                <a:ea typeface="ＭＳ Ｐゴシック"/>
              </a:rPr>
              <a:t>cumulatives</a:t>
            </a:r>
            <a:r>
              <a:rPr lang="fr-FR" sz="1400" dirty="0">
                <a:ea typeface="ＭＳ Ｐゴシック"/>
              </a:rPr>
              <a:t> :</a:t>
            </a:r>
          </a:p>
          <a:p>
            <a:pPr marL="442913" lvl="1" indent="-265113" algn="just"/>
            <a:endParaRPr lang="fr-FR" sz="1400" dirty="0">
              <a:ea typeface="ＭＳ Ｐゴシック"/>
            </a:endParaRPr>
          </a:p>
          <a:p>
            <a:pPr marL="709606" lvl="2" indent="-265113" algn="just"/>
            <a:r>
              <a:rPr lang="fr-FR" sz="1400" dirty="0">
                <a:ea typeface="ＭＳ Ｐゴシック"/>
              </a:rPr>
              <a:t>La suspension dépasse 1/20</a:t>
            </a:r>
            <a:r>
              <a:rPr lang="fr-FR" sz="1400" baseline="30000" dirty="0">
                <a:ea typeface="ＭＳ Ｐゴシック"/>
              </a:rPr>
              <a:t>e</a:t>
            </a:r>
            <a:r>
              <a:rPr lang="fr-FR" sz="1400" dirty="0">
                <a:ea typeface="ＭＳ Ｐゴシック"/>
              </a:rPr>
              <a:t> du délai d’exécution et au moins 10 jours ouvrables/15 jours calendrier</a:t>
            </a:r>
          </a:p>
          <a:p>
            <a:pPr marL="709606" lvl="2" indent="-265113" algn="just"/>
            <a:r>
              <a:rPr lang="fr-FR" sz="1400" dirty="0">
                <a:ea typeface="ＭＳ Ｐゴシック"/>
              </a:rPr>
              <a:t>La suspension n’est pas due à des conditions météorologiques défavorables</a:t>
            </a:r>
          </a:p>
          <a:p>
            <a:pPr marL="709606" lvl="2" indent="-265113" algn="just"/>
            <a:r>
              <a:rPr lang="fr-FR" sz="1400" dirty="0">
                <a:ea typeface="ＭＳ Ｐゴシック"/>
              </a:rPr>
              <a:t>La suspension n’est pas due à d’autres circonstances auxquelles l’adjudicateur est resté étranger et qui, à la discrétion de l'adjudicateur (!), constituent un obstacle à continuer l'exécution du marché à ce moment</a:t>
            </a:r>
          </a:p>
          <a:p>
            <a:pPr marL="709606" lvl="2" indent="-265113" algn="just"/>
            <a:r>
              <a:rPr lang="fr-FR" sz="1400" dirty="0">
                <a:ea typeface="ＭＳ Ｐゴシック"/>
              </a:rPr>
              <a:t>La suspension a lieu </a:t>
            </a:r>
            <a:r>
              <a:rPr lang="fr-FR" sz="1400" b="1" u="sng" dirty="0">
                <a:ea typeface="ＭＳ Ｐゴシック"/>
              </a:rPr>
              <a:t>endéans le délai d’exécution du marché !</a:t>
            </a:r>
          </a:p>
          <a:p>
            <a:pPr marL="442913" lvl="1" indent="-265113" algn="just"/>
            <a:endParaRPr lang="fr-FR" sz="1400" dirty="0">
              <a:ea typeface="ＭＳ Ｐゴシック"/>
            </a:endParaRPr>
          </a:p>
          <a:p>
            <a:pPr marL="442913" lvl="1" indent="-265113"/>
            <a:endParaRPr lang="fr-BE" dirty="0">
              <a:ea typeface="ＭＳ Ｐゴシック"/>
            </a:endParaRPr>
          </a:p>
        </p:txBody>
      </p:sp>
      <p:sp>
        <p:nvSpPr>
          <p:cNvPr id="6" name="Slide Number Placeholder 5">
            <a:extLst>
              <a:ext uri="{FF2B5EF4-FFF2-40B4-BE49-F238E27FC236}">
                <a16:creationId xmlns:a16="http://schemas.microsoft.com/office/drawing/2014/main" id="{F60A2A30-C16E-0DD8-33A4-ADBEAAD487D7}"/>
              </a:ext>
            </a:extLst>
          </p:cNvPr>
          <p:cNvSpPr>
            <a:spLocks noGrp="1"/>
          </p:cNvSpPr>
          <p:nvPr>
            <p:ph type="sldNum" sz="quarter" idx="4"/>
          </p:nvPr>
        </p:nvSpPr>
        <p:spPr>
          <a:xfrm>
            <a:off x="8005762" y="4706544"/>
            <a:ext cx="509588" cy="273844"/>
          </a:xfrm>
          <a:prstGeom prst="rect">
            <a:avLst/>
          </a:prstGeom>
        </p:spPr>
        <p:txBody>
          <a:bodyPr/>
          <a:lstStyle/>
          <a:p>
            <a:pPr>
              <a:defRPr/>
            </a:pPr>
            <a:fld id="{DC50C456-9C1F-E54B-8892-B7F8E7CC6DF1}" type="slidenum">
              <a:rPr lang="en-US" smtClean="0"/>
              <a:pPr>
                <a:defRPr/>
              </a:pPr>
              <a:t>9</a:t>
            </a:fld>
            <a:endParaRPr lang="en-US"/>
          </a:p>
        </p:txBody>
      </p:sp>
    </p:spTree>
    <p:extLst>
      <p:ext uri="{BB962C8B-B14F-4D97-AF65-F5344CB8AC3E}">
        <p14:creationId xmlns:p14="http://schemas.microsoft.com/office/powerpoint/2010/main" val="3707889410"/>
      </p:ext>
    </p:extLst>
  </p:cSld>
  <p:clrMapOvr>
    <a:masterClrMapping/>
  </p:clrMapOvr>
  <p:transition spd="slow">
    <p:push dir="u"/>
  </p:transition>
</p:sld>
</file>

<file path=ppt/theme/theme1.xml><?xml version="1.0" encoding="utf-8"?>
<a:theme xmlns:a="http://schemas.openxmlformats.org/drawingml/2006/main" name="Office Theme">
  <a:themeElements>
    <a:clrScheme name="VEG">
      <a:dk1>
        <a:srgbClr val="2E2F2F"/>
      </a:dk1>
      <a:lt1>
        <a:srgbClr val="FFFFFF"/>
      </a:lt1>
      <a:dk2>
        <a:srgbClr val="061E32"/>
      </a:dk2>
      <a:lt2>
        <a:srgbClr val="6CCA98"/>
      </a:lt2>
      <a:accent1>
        <a:srgbClr val="1D7874"/>
      </a:accent1>
      <a:accent2>
        <a:srgbClr val="F38279"/>
      </a:accent2>
      <a:accent3>
        <a:srgbClr val="A5A5A5"/>
      </a:accent3>
      <a:accent4>
        <a:srgbClr val="5D8D96"/>
      </a:accent4>
      <a:accent5>
        <a:srgbClr val="739396"/>
      </a:accent5>
      <a:accent6>
        <a:srgbClr val="4E598C"/>
      </a:accent6>
      <a:hlink>
        <a:srgbClr val="061E32"/>
      </a:hlink>
      <a:folHlink>
        <a:srgbClr val="061E3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U PROD keynote 03" id="{EC8BD473-C6D0-8143-9A46-DDD8AE9D545A}" vid="{AED13DCB-5F5A-B44B-9129-EB69F68D14A5}"/>
    </a:ext>
  </a:extLst>
</a:theme>
</file>

<file path=ppt/theme/theme2.xml><?xml version="1.0" encoding="utf-8"?>
<a:theme xmlns:a="http://schemas.openxmlformats.org/drawingml/2006/main" name="1_Office Theme">
  <a:themeElements>
    <a:clrScheme name="VEG">
      <a:dk1>
        <a:srgbClr val="2E2F2F"/>
      </a:dk1>
      <a:lt1>
        <a:srgbClr val="FFFFFF"/>
      </a:lt1>
      <a:dk2>
        <a:srgbClr val="061E32"/>
      </a:dk2>
      <a:lt2>
        <a:srgbClr val="6CCA98"/>
      </a:lt2>
      <a:accent1>
        <a:srgbClr val="1D7874"/>
      </a:accent1>
      <a:accent2>
        <a:srgbClr val="F38279"/>
      </a:accent2>
      <a:accent3>
        <a:srgbClr val="A5A5A5"/>
      </a:accent3>
      <a:accent4>
        <a:srgbClr val="5D8D96"/>
      </a:accent4>
      <a:accent5>
        <a:srgbClr val="739396"/>
      </a:accent5>
      <a:accent6>
        <a:srgbClr val="4E598C"/>
      </a:accent6>
      <a:hlink>
        <a:srgbClr val="061E32"/>
      </a:hlink>
      <a:folHlink>
        <a:srgbClr val="061E3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U PROD keynote 03" id="{EC8BD473-C6D0-8143-9A46-DDD8AE9D545A}" vid="{AED13DCB-5F5A-B44B-9129-EB69F68D14A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565C757736454DABC7CCF57083755E" ma:contentTypeVersion="4" ma:contentTypeDescription="Crée un document." ma:contentTypeScope="" ma:versionID="da9b525716e7985c7ea01b7f61852328">
  <xsd:schema xmlns:xsd="http://www.w3.org/2001/XMLSchema" xmlns:xs="http://www.w3.org/2001/XMLSchema" xmlns:p="http://schemas.microsoft.com/office/2006/metadata/properties" xmlns:ns2="c379cf98-b0cd-49f0-90d0-f28bb35ac426" targetNamespace="http://schemas.microsoft.com/office/2006/metadata/properties" ma:root="true" ma:fieldsID="1075372a7f1918d86a01189f99cffc7d" ns2:_="">
    <xsd:import namespace="c379cf98-b0cd-49f0-90d0-f28bb35ac42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79cf98-b0cd-49f0-90d0-f28bb35ac4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952C4B-3F94-4A1E-98BC-A4006816598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7EC051-6269-486B-A34B-96F13A37FAB7}">
  <ds:schemaRefs>
    <ds:schemaRef ds:uri="http://schemas.microsoft.com/sharepoint/v3/contenttype/forms"/>
  </ds:schemaRefs>
</ds:datastoreItem>
</file>

<file path=customXml/itemProps3.xml><?xml version="1.0" encoding="utf-8"?>
<ds:datastoreItem xmlns:ds="http://schemas.openxmlformats.org/officeDocument/2006/customXml" ds:itemID="{1CC3CAA2-FBBC-49C5-9847-2C1BEFB77A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79cf98-b0cd-49f0-90d0-f28bb35ac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34625</TotalTime>
  <Words>3055</Words>
  <Application>Microsoft Macintosh PowerPoint</Application>
  <PresentationFormat>Affichage à l'écran (16:9)</PresentationFormat>
  <Paragraphs>359</Paragraphs>
  <Slides>31</Slides>
  <Notes>22</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31</vt:i4>
      </vt:variant>
    </vt:vector>
  </HeadingPairs>
  <TitlesOfParts>
    <vt:vector size="40" baseType="lpstr">
      <vt:lpstr>ＭＳ Ｐゴシック</vt:lpstr>
      <vt:lpstr>Aptos Narrow</vt:lpstr>
      <vt:lpstr>Arial</vt:lpstr>
      <vt:lpstr>Bai Jamjuree Medium</vt:lpstr>
      <vt:lpstr>Calibri</vt:lpstr>
      <vt:lpstr>Franklin Gothic Book</vt:lpstr>
      <vt:lpstr>Franklin Gothic Medium</vt:lpstr>
      <vt:lpstr>Office Theme</vt:lpstr>
      <vt:lpstr>1_Office Theme</vt:lpstr>
      <vt:lpstr>Présentation PowerPoint</vt:lpstr>
      <vt:lpstr>Programme</vt:lpstr>
      <vt:lpstr>Présentation PowerPoint</vt:lpstr>
      <vt:lpstr>Les causes et fondements juridiques</vt:lpstr>
      <vt:lpstr>Les causes et fondements juridiques</vt:lpstr>
      <vt:lpstr>Les causes et fondements juridiques</vt:lpstr>
      <vt:lpstr>Les causes et fondements juridiques</vt:lpstr>
      <vt:lpstr>Les causes et fondements juridiques</vt:lpstr>
      <vt:lpstr>Les causes et fondements juridiques</vt:lpstr>
      <vt:lpstr>Les causes et fondements juridiques</vt:lpstr>
      <vt:lpstr>Présentation PowerPoint</vt:lpstr>
      <vt:lpstr>Les aspects formels</vt:lpstr>
      <vt:lpstr>Les aspects formels</vt:lpstr>
      <vt:lpstr>Les aspects formels</vt:lpstr>
      <vt:lpstr>Les aspects formels</vt:lpstr>
      <vt:lpstr>Les aspects formels</vt:lpstr>
      <vt:lpstr>Les aspects formels</vt:lpstr>
      <vt:lpstr>Les aspects formels</vt:lpstr>
      <vt:lpstr>Présentation PowerPoint</vt:lpstr>
      <vt:lpstr>Proposition de classement des différents types de perturbations sur les marchés de travaux</vt:lpstr>
      <vt:lpstr>Que réclament les entreprises?</vt:lpstr>
      <vt:lpstr>Que réclament les entreprises?</vt:lpstr>
      <vt:lpstr>Frais directs</vt:lpstr>
      <vt:lpstr>Frais indirects : aggravation des frais généraux de siège et bénéfices</vt:lpstr>
      <vt:lpstr>Frais indirects : aggravation des frais généraux de siège</vt:lpstr>
      <vt:lpstr>Frais indirects : Frais (d’installation) de chantier</vt:lpstr>
      <vt:lpstr>Frais indirects : Perte de rendement du personnel d’encadrement</vt:lpstr>
      <vt:lpstr>Frais indirects Autres postes de préjudice</vt:lpstr>
      <vt:lpstr>Compensation si augmentation valeur du marché</vt:lpstr>
      <vt:lpstr>Quelques conseils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François Viseur</cp:lastModifiedBy>
  <cp:revision>37</cp:revision>
  <dcterms:created xsi:type="dcterms:W3CDTF">2020-01-09T15:08:03Z</dcterms:created>
  <dcterms:modified xsi:type="dcterms:W3CDTF">2025-09-21T20:35:25Z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0x01010068565C757736454DABC7CCF57083755E</vt:lpwstr>
  </property>
</Properties>
</file>