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47"/>
  </p:notesMasterIdLst>
  <p:handoutMasterIdLst>
    <p:handoutMasterId r:id="rId148"/>
  </p:handoutMasterIdLst>
  <p:sldIdLst>
    <p:sldId id="469" r:id="rId6"/>
    <p:sldId id="1411" r:id="rId7"/>
    <p:sldId id="702" r:id="rId8"/>
    <p:sldId id="1940" r:id="rId9"/>
    <p:sldId id="690" r:id="rId10"/>
    <p:sldId id="1674" r:id="rId11"/>
    <p:sldId id="1648" r:id="rId12"/>
    <p:sldId id="1864" r:id="rId13"/>
    <p:sldId id="1815" r:id="rId14"/>
    <p:sldId id="1601" r:id="rId15"/>
    <p:sldId id="1709" r:id="rId16"/>
    <p:sldId id="1853" r:id="rId17"/>
    <p:sldId id="1854" r:id="rId18"/>
    <p:sldId id="1855" r:id="rId19"/>
    <p:sldId id="1856" r:id="rId20"/>
    <p:sldId id="1710" r:id="rId21"/>
    <p:sldId id="1811" r:id="rId22"/>
    <p:sldId id="1812" r:id="rId23"/>
    <p:sldId id="1901" r:id="rId24"/>
    <p:sldId id="1315" r:id="rId25"/>
    <p:sldId id="1730" r:id="rId26"/>
    <p:sldId id="1732" r:id="rId27"/>
    <p:sldId id="1733" r:id="rId28"/>
    <p:sldId id="1697" r:id="rId29"/>
    <p:sldId id="1698" r:id="rId30"/>
    <p:sldId id="1816" r:id="rId31"/>
    <p:sldId id="1887" r:id="rId32"/>
    <p:sldId id="1888" r:id="rId33"/>
    <p:sldId id="1889" r:id="rId34"/>
    <p:sldId id="1890" r:id="rId35"/>
    <p:sldId id="1891" r:id="rId36"/>
    <p:sldId id="1892" r:id="rId37"/>
    <p:sldId id="1839" r:id="rId38"/>
    <p:sldId id="1702" r:id="rId39"/>
    <p:sldId id="1704" r:id="rId40"/>
    <p:sldId id="1775" r:id="rId41"/>
    <p:sldId id="1780" r:id="rId42"/>
    <p:sldId id="1781" r:id="rId43"/>
    <p:sldId id="1398" r:id="rId44"/>
    <p:sldId id="1316" r:id="rId45"/>
    <p:sldId id="1408" r:id="rId46"/>
    <p:sldId id="1750" r:id="rId47"/>
    <p:sldId id="1802" r:id="rId48"/>
    <p:sldId id="1753" r:id="rId49"/>
    <p:sldId id="1754" r:id="rId50"/>
    <p:sldId id="1751" r:id="rId51"/>
    <p:sldId id="1803" r:id="rId52"/>
    <p:sldId id="1804" r:id="rId53"/>
    <p:sldId id="1805" r:id="rId54"/>
    <p:sldId id="1861" r:id="rId55"/>
    <p:sldId id="1893" r:id="rId56"/>
    <p:sldId id="1894" r:id="rId57"/>
    <p:sldId id="1882" r:id="rId58"/>
    <p:sldId id="1883" r:id="rId59"/>
    <p:sldId id="1884" r:id="rId60"/>
    <p:sldId id="1840" r:id="rId61"/>
    <p:sldId id="1837" r:id="rId62"/>
    <p:sldId id="1895" r:id="rId63"/>
    <p:sldId id="1863" r:id="rId64"/>
    <p:sldId id="1865" r:id="rId65"/>
    <p:sldId id="1849" r:id="rId66"/>
    <p:sldId id="1877" r:id="rId67"/>
    <p:sldId id="1878" r:id="rId68"/>
    <p:sldId id="1879" r:id="rId69"/>
    <p:sldId id="1896" r:id="rId70"/>
    <p:sldId id="1897" r:id="rId71"/>
    <p:sldId id="1767" r:id="rId72"/>
    <p:sldId id="1768" r:id="rId73"/>
    <p:sldId id="1771" r:id="rId74"/>
    <p:sldId id="1769" r:id="rId75"/>
    <p:sldId id="1772" r:id="rId76"/>
    <p:sldId id="1773" r:id="rId77"/>
    <p:sldId id="1774" r:id="rId78"/>
    <p:sldId id="1836" r:id="rId79"/>
    <p:sldId id="1833" r:id="rId80"/>
    <p:sldId id="1830" r:id="rId81"/>
    <p:sldId id="1866" r:id="rId82"/>
    <p:sldId id="1867" r:id="rId83"/>
    <p:sldId id="1868" r:id="rId84"/>
    <p:sldId id="1407" r:id="rId85"/>
    <p:sldId id="1717" r:id="rId86"/>
    <p:sldId id="1850" r:id="rId87"/>
    <p:sldId id="1658" r:id="rId88"/>
    <p:sldId id="1689" r:id="rId89"/>
    <p:sldId id="1876" r:id="rId90"/>
    <p:sldId id="1875" r:id="rId91"/>
    <p:sldId id="1660" r:id="rId92"/>
    <p:sldId id="1661" r:id="rId93"/>
    <p:sldId id="1405" r:id="rId94"/>
    <p:sldId id="1744" r:id="rId95"/>
    <p:sldId id="1748" r:id="rId96"/>
    <p:sldId id="1745" r:id="rId97"/>
    <p:sldId id="1800" r:id="rId98"/>
    <p:sldId id="1738" r:id="rId99"/>
    <p:sldId id="1818" r:id="rId100"/>
    <p:sldId id="1838" r:id="rId101"/>
    <p:sldId id="1317" r:id="rId102"/>
    <p:sldId id="1846" r:id="rId103"/>
    <p:sldId id="1827" r:id="rId104"/>
    <p:sldId id="1917" r:id="rId105"/>
    <p:sldId id="1918" r:id="rId106"/>
    <p:sldId id="1928" r:id="rId107"/>
    <p:sldId id="1929" r:id="rId108"/>
    <p:sldId id="1930" r:id="rId109"/>
    <p:sldId id="1706" r:id="rId110"/>
    <p:sldId id="1696" r:id="rId111"/>
    <p:sldId id="1786" r:id="rId112"/>
    <p:sldId id="1869" r:id="rId113"/>
    <p:sldId id="1817" r:id="rId114"/>
    <p:sldId id="1832" r:id="rId115"/>
    <p:sldId id="1819" r:id="rId116"/>
    <p:sldId id="1847" r:id="rId117"/>
    <p:sldId id="1848" r:id="rId118"/>
    <p:sldId id="1395" r:id="rId119"/>
    <p:sldId id="1821" r:id="rId120"/>
    <p:sldId id="1820" r:id="rId121"/>
    <p:sldId id="1857" r:id="rId122"/>
    <p:sldId id="258" r:id="rId123"/>
    <p:sldId id="1852" r:id="rId124"/>
    <p:sldId id="1825" r:id="rId125"/>
    <p:sldId id="1822" r:id="rId126"/>
    <p:sldId id="1823" r:id="rId127"/>
    <p:sldId id="1824" r:id="rId128"/>
    <p:sldId id="1851" r:id="rId129"/>
    <p:sldId id="1871" r:id="rId130"/>
    <p:sldId id="1872" r:id="rId131"/>
    <p:sldId id="1898" r:id="rId132"/>
    <p:sldId id="1899" r:id="rId133"/>
    <p:sldId id="1870" r:id="rId134"/>
    <p:sldId id="1935" r:id="rId135"/>
    <p:sldId id="1936" r:id="rId136"/>
    <p:sldId id="1938" r:id="rId137"/>
    <p:sldId id="1931" r:id="rId138"/>
    <p:sldId id="1939" r:id="rId139"/>
    <p:sldId id="1937" r:id="rId140"/>
    <p:sldId id="1656" r:id="rId141"/>
    <p:sldId id="1534" r:id="rId142"/>
    <p:sldId id="1834" r:id="rId143"/>
    <p:sldId id="1900" r:id="rId144"/>
    <p:sldId id="742" r:id="rId145"/>
    <p:sldId id="954" r:id="rId146"/>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009AEE-AEB0-4994-9CA2-167F49CA0D61}">
          <p14:sldIdLst>
            <p14:sldId id="469"/>
            <p14:sldId id="1411"/>
            <p14:sldId id="702"/>
            <p14:sldId id="1940"/>
            <p14:sldId id="690"/>
            <p14:sldId id="1674"/>
            <p14:sldId id="1648"/>
            <p14:sldId id="1864"/>
            <p14:sldId id="1815"/>
            <p14:sldId id="1601"/>
            <p14:sldId id="1709"/>
            <p14:sldId id="1853"/>
            <p14:sldId id="1854"/>
            <p14:sldId id="1855"/>
            <p14:sldId id="1856"/>
            <p14:sldId id="1710"/>
            <p14:sldId id="1811"/>
            <p14:sldId id="1812"/>
            <p14:sldId id="1901"/>
            <p14:sldId id="1315"/>
            <p14:sldId id="1730"/>
            <p14:sldId id="1732"/>
            <p14:sldId id="1733"/>
            <p14:sldId id="1697"/>
            <p14:sldId id="1698"/>
            <p14:sldId id="1816"/>
            <p14:sldId id="1887"/>
            <p14:sldId id="1888"/>
            <p14:sldId id="1889"/>
            <p14:sldId id="1890"/>
            <p14:sldId id="1891"/>
            <p14:sldId id="1892"/>
            <p14:sldId id="1839"/>
            <p14:sldId id="1702"/>
            <p14:sldId id="1704"/>
            <p14:sldId id="1775"/>
            <p14:sldId id="1780"/>
            <p14:sldId id="1781"/>
            <p14:sldId id="1398"/>
            <p14:sldId id="1316"/>
            <p14:sldId id="1408"/>
            <p14:sldId id="1750"/>
            <p14:sldId id="1802"/>
            <p14:sldId id="1753"/>
            <p14:sldId id="1754"/>
            <p14:sldId id="1751"/>
            <p14:sldId id="1803"/>
            <p14:sldId id="1804"/>
            <p14:sldId id="1805"/>
            <p14:sldId id="1861"/>
            <p14:sldId id="1893"/>
            <p14:sldId id="1894"/>
            <p14:sldId id="1882"/>
            <p14:sldId id="1883"/>
            <p14:sldId id="1884"/>
            <p14:sldId id="1840"/>
            <p14:sldId id="1837"/>
            <p14:sldId id="1895"/>
            <p14:sldId id="1863"/>
            <p14:sldId id="1865"/>
            <p14:sldId id="1849"/>
            <p14:sldId id="1877"/>
            <p14:sldId id="1878"/>
            <p14:sldId id="1879"/>
            <p14:sldId id="1896"/>
            <p14:sldId id="1897"/>
            <p14:sldId id="1767"/>
            <p14:sldId id="1768"/>
            <p14:sldId id="1771"/>
            <p14:sldId id="1769"/>
            <p14:sldId id="1772"/>
            <p14:sldId id="1773"/>
            <p14:sldId id="1774"/>
            <p14:sldId id="1836"/>
            <p14:sldId id="1833"/>
            <p14:sldId id="1830"/>
            <p14:sldId id="1866"/>
            <p14:sldId id="1867"/>
            <p14:sldId id="1868"/>
            <p14:sldId id="1407"/>
            <p14:sldId id="1717"/>
            <p14:sldId id="1850"/>
            <p14:sldId id="1658"/>
            <p14:sldId id="1689"/>
            <p14:sldId id="1876"/>
            <p14:sldId id="1875"/>
            <p14:sldId id="1660"/>
            <p14:sldId id="1661"/>
            <p14:sldId id="1405"/>
            <p14:sldId id="1744"/>
            <p14:sldId id="1748"/>
            <p14:sldId id="1745"/>
            <p14:sldId id="1800"/>
            <p14:sldId id="1738"/>
            <p14:sldId id="1818"/>
            <p14:sldId id="1838"/>
            <p14:sldId id="1317"/>
            <p14:sldId id="1846"/>
            <p14:sldId id="1827"/>
            <p14:sldId id="1917"/>
            <p14:sldId id="1918"/>
            <p14:sldId id="1928"/>
            <p14:sldId id="1929"/>
            <p14:sldId id="1930"/>
            <p14:sldId id="1706"/>
            <p14:sldId id="1696"/>
            <p14:sldId id="1786"/>
            <p14:sldId id="1869"/>
            <p14:sldId id="1817"/>
            <p14:sldId id="1832"/>
            <p14:sldId id="1819"/>
            <p14:sldId id="1847"/>
            <p14:sldId id="1848"/>
            <p14:sldId id="1395"/>
            <p14:sldId id="1821"/>
            <p14:sldId id="1820"/>
            <p14:sldId id="1857"/>
            <p14:sldId id="258"/>
            <p14:sldId id="1852"/>
            <p14:sldId id="1825"/>
            <p14:sldId id="1822"/>
            <p14:sldId id="1823"/>
            <p14:sldId id="1824"/>
            <p14:sldId id="1851"/>
            <p14:sldId id="1871"/>
            <p14:sldId id="1872"/>
            <p14:sldId id="1898"/>
            <p14:sldId id="1899"/>
            <p14:sldId id="1870"/>
            <p14:sldId id="1935"/>
            <p14:sldId id="1936"/>
            <p14:sldId id="1938"/>
            <p14:sldId id="1931"/>
            <p14:sldId id="1939"/>
            <p14:sldId id="1937"/>
            <p14:sldId id="1656"/>
            <p14:sldId id="1534"/>
            <p14:sldId id="1834"/>
            <p14:sldId id="1900"/>
            <p14:sldId id="742"/>
            <p14:sldId id="954"/>
          </p14:sldIdLst>
        </p14:section>
      </p14:sectionLst>
    </p:ext>
    <p:ext uri="{EFAFB233-063F-42B5-8137-9DF3F51BA10A}">
      <p15:sldGuideLst xmlns:p15="http://schemas.microsoft.com/office/powerpoint/2012/main">
        <p15:guide id="1" orient="horz" pos="233">
          <p15:clr>
            <a:srgbClr val="A4A3A4"/>
          </p15:clr>
        </p15:guide>
        <p15:guide id="2" orient="horz" pos="903">
          <p15:clr>
            <a:srgbClr val="A4A3A4"/>
          </p15:clr>
        </p15:guide>
        <p15:guide id="3" orient="horz" pos="3984" userDrawn="1">
          <p15:clr>
            <a:srgbClr val="A4A3A4"/>
          </p15:clr>
        </p15:guide>
        <p15:guide id="4" pos="326">
          <p15:clr>
            <a:srgbClr val="A4A3A4"/>
          </p15:clr>
        </p15:guide>
        <p15:guide id="5" pos="7356">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0D2328-DB26-6C4E-C085-B5D5ED87D097}" name="Bérénice Wathelet" initials="BW" userId="S::Berenice.Wathelet@dlapiper.com::4b714142-095f-4bbc-99d0-f078b5bd3089" providerId="AD"/>
  <p188:author id="{6A411041-3825-1D7E-92C6-188BAD9B2DED}" name="DLA Piper" initials="DP" userId="DLA Piper" providerId="None"/>
  <p188:author id="{55881292-F078-A73C-7AD6-53682FE62AA6}" name="Gauthier Dresse" initials="GD" userId="S::Gauthier.Dresse@dlapiper.com::1b143553-68f6-4bfd-b492-20c65432ee66" providerId="AD"/>
  <p188:author id="{7ABE51A2-E468-9264-6D63-76651B96B7DC}" name="Bérénice Wathelet" initials="BW" userId="S::berenice.wathelet@dlapiper.com::4b714142-095f-4bbc-99d0-f078b5bd3089" providerId="AD"/>
  <p188:author id="{374AEFCB-958B-D8E7-82B5-4A951492F3EF}" name="Maëlle Rixhon" initials="MR" userId="S::maelle.rixhon@dlapiper.com::05b892aa-0472-4994-b030-9f373970b12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C8"/>
    <a:srgbClr val="006BC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guide orient="horz" pos="233"/>
        <p:guide orient="horz" pos="903"/>
        <p:guide orient="horz" pos="3984"/>
        <p:guide pos="326"/>
        <p:guide pos="735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presProps" Target="presProps.xml"/><Relationship Id="rId5" Type="http://schemas.openxmlformats.org/officeDocument/2006/relationships/slideMaster" Target="slideMasters/slideMaster1.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viewProps" Target="viewProps.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microsoft.com/office/2018/10/relationships/authors" Target="authors.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D33BD8-FDD1-094A-A4E6-EDCD9083168D}"/>
              </a:ext>
            </a:extLst>
          </p:cNvPr>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A53DA0C-885C-0247-B3CE-6815DCAC2322}"/>
              </a:ext>
            </a:extLst>
          </p:cNvPr>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E81B6A93-809F-7948-85F3-018E324E55C7}" type="datetimeFigureOut">
              <a:rPr lang="en-US" smtClean="0"/>
              <a:t>11/17/2025</a:t>
            </a:fld>
            <a:endParaRPr lang="en-US"/>
          </a:p>
        </p:txBody>
      </p:sp>
      <p:sp>
        <p:nvSpPr>
          <p:cNvPr id="4" name="Footer Placeholder 3">
            <a:extLst>
              <a:ext uri="{FF2B5EF4-FFF2-40B4-BE49-F238E27FC236}">
                <a16:creationId xmlns:a16="http://schemas.microsoft.com/office/drawing/2014/main" id="{01A38C3D-8117-AE4D-8A82-FFEFFF1BECD1}"/>
              </a:ext>
            </a:extLst>
          </p:cNvPr>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0E9538-AF9A-0149-BBE9-251505EEF4EB}"/>
              </a:ext>
            </a:extLst>
          </p:cNvPr>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CD3909AD-F0A8-B140-AD0A-48C42EB3EE29}" type="slidenum">
              <a:rPr lang="en-US" smtClean="0"/>
              <a:t>‹N°›</a:t>
            </a:fld>
            <a:endParaRPr lang="en-US"/>
          </a:p>
        </p:txBody>
      </p:sp>
    </p:spTree>
    <p:extLst>
      <p:ext uri="{BB962C8B-B14F-4D97-AF65-F5344CB8AC3E}">
        <p14:creationId xmlns:p14="http://schemas.microsoft.com/office/powerpoint/2010/main" val="745694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D2DCB935-B14B-9141-A5B7-B65163803703}" type="datetimeFigureOut">
              <a:rPr lang="en-US" smtClean="0"/>
              <a:t>11/17/2025</a:t>
            </a:fld>
            <a:endParaRPr lang="en-US"/>
          </a:p>
        </p:txBody>
      </p:sp>
      <p:sp>
        <p:nvSpPr>
          <p:cNvPr id="4" name="Slide Image Placehold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E05EC090-49E1-4846-BBB9-5D83CB951608}" type="slidenum">
              <a:rPr lang="en-US" smtClean="0"/>
              <a:t>‹N°›</a:t>
            </a:fld>
            <a:endParaRPr lang="en-US"/>
          </a:p>
        </p:txBody>
      </p:sp>
    </p:spTree>
    <p:extLst>
      <p:ext uri="{BB962C8B-B14F-4D97-AF65-F5344CB8AC3E}">
        <p14:creationId xmlns:p14="http://schemas.microsoft.com/office/powerpoint/2010/main" val="34794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 indent="0" defTabSz="914400" fontAlgn="auto">
              <a:spcAft>
                <a:spcPts val="0"/>
              </a:spcAft>
              <a:buFont typeface="Arial" panose="020B0604020202020204" pitchFamily="34" charset="0"/>
              <a:buNone/>
              <a:defRPr/>
            </a:pPr>
            <a:r>
              <a:rPr lang="en-US" b="1">
                <a:solidFill>
                  <a:srgbClr val="FF00B1"/>
                </a:solidFill>
              </a:rPr>
              <a:t>Imagery</a:t>
            </a:r>
            <a:r>
              <a:rPr lang="en-US">
                <a:solidFill>
                  <a:srgbClr val="FF00B1"/>
                </a:solidFill>
              </a:rPr>
              <a:t>: Imagery is inserted in the </a:t>
            </a:r>
            <a:r>
              <a:rPr lang="en-US" b="1">
                <a:solidFill>
                  <a:srgbClr val="FF00B1"/>
                </a:solidFill>
              </a:rPr>
              <a:t>slide background</a:t>
            </a:r>
            <a:r>
              <a:rPr lang="en-US">
                <a:solidFill>
                  <a:srgbClr val="FF00B1"/>
                </a:solidFill>
              </a:rPr>
              <a:t>. Imagery should be in widescreen format (16:9 aspect ratio) or cropped to fit. Please do not stretch imagery to fit the background.</a:t>
            </a:r>
          </a:p>
          <a:p>
            <a:pPr marL="9144" indent="0" defTabSz="914377" fontAlgn="auto">
              <a:spcAft>
                <a:spcPts val="0"/>
              </a:spcAft>
              <a:buFont typeface="Arial" panose="020B0604020202020204" pitchFamily="34" charset="0"/>
              <a:buNone/>
              <a:defRPr/>
            </a:pPr>
            <a:endParaRPr lang="en-US">
              <a:solidFill>
                <a:srgbClr val="FF00B1"/>
              </a:solidFill>
            </a:endParaRPr>
          </a:p>
          <a:p>
            <a:pPr marL="9144" indent="0" defTabSz="914377" fontAlgn="auto">
              <a:spcAft>
                <a:spcPts val="0"/>
              </a:spcAft>
              <a:buFont typeface="Arial" panose="020B0604020202020204" pitchFamily="34" charset="0"/>
              <a:buNone/>
              <a:defRPr/>
            </a:pPr>
            <a:r>
              <a:rPr lang="en-US" b="1">
                <a:solidFill>
                  <a:srgbClr val="FF00B1"/>
                </a:solidFill>
              </a:rPr>
              <a:t>Adding a background image. </a:t>
            </a:r>
            <a:r>
              <a:rPr lang="en-US">
                <a:solidFill>
                  <a:srgbClr val="FF00B1"/>
                </a:solidFill>
              </a:rPr>
              <a:t>To insert a background image, go to Format &gt;slide background. In the Format Background pane, choose Picture or texture fill. Under Insert Picture, choose FILE if you know the desktop location of the image or CLIPBOARD if the image has been copied to the clipboard.</a:t>
            </a:r>
          </a:p>
          <a:p>
            <a:endParaRPr lang="en-US"/>
          </a:p>
        </p:txBody>
      </p:sp>
      <p:sp>
        <p:nvSpPr>
          <p:cNvPr id="4" name="Slide Number Placeholder 3"/>
          <p:cNvSpPr>
            <a:spLocks noGrp="1"/>
          </p:cNvSpPr>
          <p:nvPr>
            <p:ph type="sldNum" sz="quarter" idx="10"/>
          </p:nvPr>
        </p:nvSpPr>
        <p:spPr/>
        <p:txBody>
          <a:bodyPr/>
          <a:lstStyle/>
          <a:p>
            <a:fld id="{E05EC090-49E1-4846-BBB9-5D83CB951608}" type="slidenum">
              <a:rPr lang="en-US" smtClean="0"/>
              <a:t>1</a:t>
            </a:fld>
            <a:endParaRPr lang="en-US"/>
          </a:p>
        </p:txBody>
      </p:sp>
    </p:spTree>
    <p:extLst>
      <p:ext uri="{BB962C8B-B14F-4D97-AF65-F5344CB8AC3E}">
        <p14:creationId xmlns:p14="http://schemas.microsoft.com/office/powerpoint/2010/main" val="749925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5EC090-49E1-4846-BBB9-5D83CB951608}" type="slidenum">
              <a:rPr lang="en-US" smtClean="0"/>
              <a:t>140</a:t>
            </a:fld>
            <a:endParaRPr lang="en-US"/>
          </a:p>
        </p:txBody>
      </p:sp>
    </p:spTree>
    <p:extLst>
      <p:ext uri="{BB962C8B-B14F-4D97-AF65-F5344CB8AC3E}">
        <p14:creationId xmlns:p14="http://schemas.microsoft.com/office/powerpoint/2010/main" val="3510450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5"/>
          </p:nvPr>
        </p:nvSpPr>
        <p:spPr/>
        <p:txBody>
          <a:bodyPr/>
          <a:lstStyle/>
          <a:p>
            <a:fld id="{E05EC090-49E1-4846-BBB9-5D83CB951608}" type="slidenum">
              <a:rPr lang="en-US" smtClean="0"/>
              <a:t>141</a:t>
            </a:fld>
            <a:endParaRPr lang="en-US"/>
          </a:p>
        </p:txBody>
      </p:sp>
    </p:spTree>
    <p:extLst>
      <p:ext uri="{BB962C8B-B14F-4D97-AF65-F5344CB8AC3E}">
        <p14:creationId xmlns:p14="http://schemas.microsoft.com/office/powerpoint/2010/main" val="917317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 Image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F40CF8B-694B-D74A-9EA0-5A303585C6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
        <p:nvSpPr>
          <p:cNvPr id="2" name="Title 1"/>
          <p:cNvSpPr>
            <a:spLocks noGrp="1"/>
          </p:cNvSpPr>
          <p:nvPr>
            <p:ph type="title"/>
          </p:nvPr>
        </p:nvSpPr>
        <p:spPr>
          <a:xfrm>
            <a:off x="515938" y="1789948"/>
            <a:ext cx="5832476" cy="1000317"/>
          </a:xfrm>
          <a:prstGeom prst="rect">
            <a:avLst/>
          </a:prstGeom>
        </p:spPr>
        <p:txBody>
          <a:bodyPr lIns="0" tIns="0" rIns="0" bIns="0"/>
          <a:lstStyle>
            <a:lvl1pPr algn="l">
              <a:defRPr sz="3600" b="0" i="0">
                <a:solidFill>
                  <a:schemeClr val="bg1"/>
                </a:solidFill>
                <a:latin typeface="Cambria" charset="0"/>
                <a:ea typeface="Cambria" charset="0"/>
                <a:cs typeface="Cambria" charset="0"/>
              </a:defRPr>
            </a:lvl1pPr>
          </a:lstStyle>
          <a:p>
            <a:r>
              <a:rPr lang="en-US"/>
              <a:t>Click to edit Master title style</a:t>
            </a:r>
          </a:p>
        </p:txBody>
      </p:sp>
      <p:sp>
        <p:nvSpPr>
          <p:cNvPr id="9"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515938" y="2903865"/>
            <a:ext cx="5832475" cy="525135"/>
          </a:xfrm>
          <a:prstGeom prst="rect">
            <a:avLst/>
          </a:prstGeom>
        </p:spPr>
        <p:txBody>
          <a:bodyPr wrap="square" lIns="0" tIns="0" rIns="0" bIns="0"/>
          <a:lstStyle>
            <a:lvl1pPr marL="0" indent="0" algn="l">
              <a:lnSpc>
                <a:spcPct val="100000"/>
              </a:lnSpc>
              <a:buNone/>
              <a:defRPr sz="2000" b="0" i="0">
                <a:solidFill>
                  <a:schemeClr val="bg1"/>
                </a:solidFill>
                <a:latin typeface="Arial" charset="0"/>
                <a:ea typeface="Arial" charset="0"/>
                <a:cs typeface="Arial" charset="0"/>
              </a:defRPr>
            </a:lvl1pPr>
          </a:lstStyle>
          <a:p>
            <a:pPr lvl="0"/>
            <a:r>
              <a:rPr lang="en-US"/>
              <a:t>Subhead Line 1</a:t>
            </a:r>
          </a:p>
        </p:txBody>
      </p:sp>
      <p:sp>
        <p:nvSpPr>
          <p:cNvPr id="10"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fr-FR"/>
              <a:t>Date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Layout Gr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1432200"/>
            <a:ext cx="12192000" cy="51496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ayout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en-US"/>
              <a:t>National Tender Day - 16 </a:t>
            </a:r>
            <a:r>
              <a:rPr lang="en-US" err="1"/>
              <a:t>octobre</a:t>
            </a:r>
            <a:r>
              <a:rPr lang="en-US"/>
              <a:t> 2025</a:t>
            </a:r>
          </a:p>
        </p:txBody>
      </p:sp>
      <p:sp>
        <p:nvSpPr>
          <p:cNvPr id="13" name="Content Placeholder 8"/>
          <p:cNvSpPr>
            <a:spLocks noGrp="1"/>
          </p:cNvSpPr>
          <p:nvPr>
            <p:ph sz="quarter" idx="18"/>
          </p:nvPr>
        </p:nvSpPr>
        <p:spPr>
          <a:xfrm>
            <a:off x="515938" y="1882171"/>
            <a:ext cx="11160125"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Layout Dark w/Side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7380288"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9" y="368300"/>
            <a:ext cx="738305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en-US"/>
              <a:t>National Tender Day - 16 </a:t>
            </a:r>
            <a:r>
              <a:rPr lang="en-US" err="1"/>
              <a:t>octobre</a:t>
            </a:r>
            <a:r>
              <a:rPr lang="en-US"/>
              <a:t> 2025</a:t>
            </a:r>
          </a:p>
        </p:txBody>
      </p:sp>
      <p:sp>
        <p:nvSpPr>
          <p:cNvPr id="13" name="Content Placeholder 8"/>
          <p:cNvSpPr>
            <a:spLocks noGrp="1"/>
          </p:cNvSpPr>
          <p:nvPr>
            <p:ph sz="quarter" idx="18"/>
          </p:nvPr>
        </p:nvSpPr>
        <p:spPr>
          <a:xfrm>
            <a:off x="515939" y="1432200"/>
            <a:ext cx="7380286" cy="487652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0" name="TextBox 9">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cxnSp>
        <p:nvCxnSpPr>
          <p:cNvPr id="16" name="Straight Connector 15"/>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Layout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en-US"/>
              <a:t>National Tender Day - 16 </a:t>
            </a:r>
            <a:r>
              <a:rPr lang="en-US" err="1"/>
              <a:t>octobre</a:t>
            </a:r>
            <a:r>
              <a:rPr lang="en-US"/>
              <a:t> 2025</a:t>
            </a:r>
          </a:p>
        </p:txBody>
      </p:sp>
      <p:sp>
        <p:nvSpPr>
          <p:cNvPr id="8" name="TextBox 7">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5C996B-0918-804B-BD4C-32A658B584F3}"/>
              </a:ext>
            </a:extLst>
          </p:cNvPr>
          <p:cNvSpPr/>
          <p:nvPr userDrawn="1"/>
        </p:nvSpPr>
        <p:spPr>
          <a:xfrm>
            <a:off x="0" y="6581819"/>
            <a:ext cx="12192000"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8FE51E-6A48-4848-9860-F25854EC97B4}"/>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496659"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496659"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9" y="368300"/>
            <a:ext cx="550080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en-US"/>
              <a:t>National Tender Day - 16 </a:t>
            </a:r>
            <a:r>
              <a:rPr lang="en-US" err="1"/>
              <a:t>octobre</a:t>
            </a:r>
            <a:r>
              <a:rPr lang="en-US"/>
              <a:t> 2025</a:t>
            </a:r>
          </a:p>
        </p:txBody>
      </p:sp>
      <p:sp>
        <p:nvSpPr>
          <p:cNvPr id="13" name="Content Placeholder 8"/>
          <p:cNvSpPr>
            <a:spLocks noGrp="1"/>
          </p:cNvSpPr>
          <p:nvPr>
            <p:ph sz="quarter" idx="18"/>
          </p:nvPr>
        </p:nvSpPr>
        <p:spPr>
          <a:xfrm>
            <a:off x="515939" y="1882171"/>
            <a:ext cx="5500686"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w/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4F97E5-7B26-6041-BF85-BD601BCEF688}"/>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36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en-US"/>
              <a:t>National Tender Day - 16 </a:t>
            </a:r>
            <a:r>
              <a:rPr lang="en-US" err="1"/>
              <a:t>octobre</a:t>
            </a:r>
            <a:r>
              <a:rPr lang="en-US"/>
              <a:t> 2025</a:t>
            </a:r>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fr-FR"/>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‹N°›</a:t>
            </a:fld>
            <a:endParaRPr lang="en-US"/>
          </a:p>
        </p:txBody>
      </p:sp>
    </p:spTree>
    <p:extLst>
      <p:ext uri="{BB962C8B-B14F-4D97-AF65-F5344CB8AC3E}">
        <p14:creationId xmlns:p14="http://schemas.microsoft.com/office/powerpoint/2010/main" val="3147558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Blank">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A999862-C875-6E4E-903D-73992F31A975}"/>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36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en-US"/>
              <a:t>National Tender Day - 16 </a:t>
            </a:r>
            <a:r>
              <a:rPr lang="en-US" err="1"/>
              <a:t>octobre</a:t>
            </a:r>
            <a:r>
              <a:rPr lang="en-US"/>
              <a:t> 2025</a:t>
            </a:r>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fr-FR"/>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‹N°›</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w/Image">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5C996B-0918-804B-BD4C-32A658B584F3}"/>
              </a:ext>
            </a:extLst>
          </p:cNvPr>
          <p:cNvSpPr/>
          <p:nvPr userDrawn="1"/>
        </p:nvSpPr>
        <p:spPr>
          <a:xfrm>
            <a:off x="-1"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A614D23-A84A-8745-9FF1-46CC0873C2CA}"/>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36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en-US"/>
              <a:t>National Tender Day - 16 </a:t>
            </a:r>
            <a:r>
              <a:rPr lang="en-US" err="1"/>
              <a:t>octobre</a:t>
            </a:r>
            <a:r>
              <a:rPr lang="en-US"/>
              <a:t> 2025</a:t>
            </a:r>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fr-FR"/>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‹N°›</a:t>
            </a:fld>
            <a:endParaRPr lang="en-US"/>
          </a:p>
        </p:txBody>
      </p:sp>
      <p:sp>
        <p:nvSpPr>
          <p:cNvPr id="10" name="Picture Placeholder 3">
            <a:extLst>
              <a:ext uri="{FF2B5EF4-FFF2-40B4-BE49-F238E27FC236}">
                <a16:creationId xmlns:a16="http://schemas.microsoft.com/office/drawing/2014/main" id="{8FE3E370-8AA3-324B-B9CA-F20864AA9415}"/>
              </a:ext>
            </a:extLst>
          </p:cNvPr>
          <p:cNvSpPr>
            <a:spLocks noGrp="1"/>
          </p:cNvSpPr>
          <p:nvPr>
            <p:ph type="pic" sz="quarter" idx="18"/>
          </p:nvPr>
        </p:nvSpPr>
        <p:spPr>
          <a:xfrm>
            <a:off x="0" y="3435657"/>
            <a:ext cx="12191999" cy="3146159"/>
          </a:xfrm>
          <a:prstGeom prst="rect">
            <a:avLst/>
          </a:prstGeom>
          <a:solidFill>
            <a:schemeClr val="bg2"/>
          </a:solidFill>
        </p:spPr>
        <p:txBody>
          <a:bodyPr/>
          <a:lstStyle/>
          <a:p>
            <a:r>
              <a:rPr lang="en-US"/>
              <a:t>Click icon to add picture</a:t>
            </a:r>
          </a:p>
        </p:txBody>
      </p:sp>
      <p:cxnSp>
        <p:nvCxnSpPr>
          <p:cNvPr id="14" name="Straight Connector 13"/>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7671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856926C-4DD1-A84D-AFCF-296FEB703257}"/>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2400302" y="368300"/>
            <a:ext cx="7391398" cy="3081910"/>
          </a:xfrm>
          <a:prstGeom prst="rect">
            <a:avLst/>
          </a:prstGeom>
        </p:spPr>
        <p:txBody>
          <a:bodyPr anchor="ctr" anchorCtr="1"/>
          <a:lstStyle>
            <a:lvl1pPr algn="ctr">
              <a:lnSpc>
                <a:spcPct val="100000"/>
              </a:lnSpc>
              <a:spcAft>
                <a:spcPts val="600"/>
              </a:spcAft>
              <a:defRPr sz="3600" i="1">
                <a:solidFill>
                  <a:schemeClr val="bg1"/>
                </a:solidFill>
                <a:latin typeface="Cambria" panose="02040503050406030204" pitchFamily="18" charset="0"/>
              </a:defRPr>
            </a:lvl1pPr>
          </a:lstStyle>
          <a:p>
            <a:r>
              <a:rPr lang="en-US" altLang="x-none"/>
              <a:t>“Insert Quote”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en-US"/>
              <a:t>National Tender Day - 16 </a:t>
            </a:r>
            <a:r>
              <a:rPr lang="en-US" err="1"/>
              <a:t>octobre</a:t>
            </a:r>
            <a:r>
              <a:rPr lang="en-US"/>
              <a:t> 2025</a:t>
            </a:r>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fr-FR"/>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‹N°›</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1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89435"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8943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9219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6"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8521549" y="0"/>
            <a:ext cx="3670450"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882171"/>
            <a:ext cx="7386637"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ring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F40CF8B-694B-D74A-9EA0-5A303585C6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
        <p:nvSpPr>
          <p:cNvPr id="2" name="Title 1"/>
          <p:cNvSpPr>
            <a:spLocks noGrp="1"/>
          </p:cNvSpPr>
          <p:nvPr>
            <p:ph type="title"/>
          </p:nvPr>
        </p:nvSpPr>
        <p:spPr>
          <a:xfrm>
            <a:off x="1552135" y="4748270"/>
            <a:ext cx="9087730" cy="1000317"/>
          </a:xfrm>
          <a:prstGeom prst="rect">
            <a:avLst/>
          </a:prstGeom>
        </p:spPr>
        <p:txBody>
          <a:bodyPr/>
          <a:lstStyle>
            <a:lvl1pPr algn="ctr">
              <a:defRPr sz="3600" b="0" i="0">
                <a:solidFill>
                  <a:schemeClr val="bg1"/>
                </a:solidFill>
                <a:latin typeface="Cambria" charset="0"/>
                <a:ea typeface="Cambria" charset="0"/>
                <a:cs typeface="Cambria" charset="0"/>
              </a:defRPr>
            </a:lvl1pPr>
          </a:lstStyle>
          <a:p>
            <a:r>
              <a:rPr lang="en-US"/>
              <a:t>Click to edit Master title style</a:t>
            </a:r>
          </a:p>
        </p:txBody>
      </p:sp>
      <p:sp>
        <p:nvSpPr>
          <p:cNvPr id="9"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2000">
                <a:solidFill>
                  <a:schemeClr val="bg1"/>
                </a:solidFill>
                <a:latin typeface="Arial" charset="0"/>
                <a:ea typeface="Arial" charset="0"/>
                <a:cs typeface="Arial" charset="0"/>
              </a:defRPr>
            </a:lvl1pPr>
          </a:lstStyle>
          <a:p>
            <a:pPr lvl="0"/>
            <a:r>
              <a:rPr lang="en-US"/>
              <a:t>Subhead Line 1</a:t>
            </a:r>
          </a:p>
        </p:txBody>
      </p:sp>
      <p:sp>
        <p:nvSpPr>
          <p:cNvPr id="10"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fr-FR"/>
              <a:t>Date</a:t>
            </a:r>
            <a:endParaRPr lang="en-US"/>
          </a:p>
        </p:txBody>
      </p:sp>
    </p:spTree>
    <p:extLst>
      <p:ext uri="{BB962C8B-B14F-4D97-AF65-F5344CB8AC3E}">
        <p14:creationId xmlns:p14="http://schemas.microsoft.com/office/powerpoint/2010/main" val="36446120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Image 1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1" y="0"/>
            <a:ext cx="852569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89348"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7383796"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8" y="368300"/>
            <a:ext cx="7386559"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en-US"/>
              <a:t>National Tender Day - 16 </a:t>
            </a:r>
            <a:r>
              <a:rPr lang="en-US" err="1"/>
              <a:t>octobre</a:t>
            </a:r>
            <a:r>
              <a:rPr lang="en-US"/>
              <a:t> 2025</a:t>
            </a:r>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8525690" y="0"/>
            <a:ext cx="3666309"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882171"/>
            <a:ext cx="7386637"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cxnSp>
        <p:nvCxnSpPr>
          <p:cNvPr id="18" name="Straight Connector 17"/>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Image 2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500681"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500681"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5048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6"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6544300" y="0"/>
            <a:ext cx="5647699"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882171"/>
            <a:ext cx="5500687"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090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Image 2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1" y="0"/>
            <a:ext cx="65442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9" y="1432200"/>
            <a:ext cx="5500676"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5496543"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7" y="368300"/>
            <a:ext cx="5500689"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en-US"/>
              <a:t>National Tender Day - 16 </a:t>
            </a:r>
            <a:r>
              <a:rPr lang="en-US" err="1"/>
              <a:t>octobre</a:t>
            </a:r>
            <a:r>
              <a:rPr lang="en-US"/>
              <a:t> 2025</a:t>
            </a:r>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6544300" y="0"/>
            <a:ext cx="5647699"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7" y="1882171"/>
            <a:ext cx="5500688"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a:extLst>
              <a:ext uri="{FF2B5EF4-FFF2-40B4-BE49-F238E27FC236}">
                <a16:creationId xmlns:a16="http://schemas.microsoft.com/office/drawing/2014/main" id="{54F65428-031B-6B4C-AE35-E0B11D3D331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extLst>
      <p:ext uri="{BB962C8B-B14F-4D97-AF65-F5344CB8AC3E}">
        <p14:creationId xmlns:p14="http://schemas.microsoft.com/office/powerpoint/2010/main" val="40022957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Image 3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9" y="368300"/>
            <a:ext cx="11160124"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0" y="3671047"/>
            <a:ext cx="12191999" cy="2910770"/>
          </a:xfrm>
          <a:prstGeom prst="rect">
            <a:avLst/>
          </a:prstGeom>
          <a:solidFill>
            <a:schemeClr val="bg2"/>
          </a:solidFill>
        </p:spPr>
        <p:txBody>
          <a:bodyPr/>
          <a:lstStyle/>
          <a:p>
            <a:r>
              <a:rPr lang="en-US"/>
              <a:t>Click icon to add picture</a:t>
            </a:r>
          </a:p>
        </p:txBody>
      </p:sp>
      <p:sp>
        <p:nvSpPr>
          <p:cNvPr id="11" name="Content Placeholder 8"/>
          <p:cNvSpPr>
            <a:spLocks noGrp="1"/>
          </p:cNvSpPr>
          <p:nvPr>
            <p:ph sz="quarter" idx="19"/>
          </p:nvPr>
        </p:nvSpPr>
        <p:spPr>
          <a:xfrm>
            <a:off x="515938" y="1432200"/>
            <a:ext cx="11160125" cy="204783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Image 3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1998" cy="36710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11151740"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9" y="368300"/>
            <a:ext cx="1115174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en-US"/>
              <a:t>National Tender Day - 16 </a:t>
            </a:r>
            <a:r>
              <a:rPr lang="en-US" err="1"/>
              <a:t>octobre</a:t>
            </a:r>
            <a:r>
              <a:rPr lang="en-US"/>
              <a:t> 2025</a:t>
            </a:r>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0" y="3671047"/>
            <a:ext cx="12191999" cy="2910770"/>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431926"/>
            <a:ext cx="11160125" cy="2048106"/>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5F3931A9-2131-D746-8471-7C1586A1E156}"/>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Page x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515937" y="1867800"/>
            <a:ext cx="11160126" cy="4221056"/>
          </a:xfrm>
          <a:prstGeom prst="rect">
            <a:avLst/>
          </a:prstGeom>
          <a:solidFill>
            <a:schemeClr val="bg2"/>
          </a:solidFill>
        </p:spPr>
        <p:txBody>
          <a:bodyPr/>
          <a:lstStyle/>
          <a:p>
            <a:r>
              <a:rPr lang="en-US"/>
              <a:t>Click icon to add picture</a:t>
            </a:r>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093965"/>
            <a:ext cx="11160126"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Page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515937" y="1867800"/>
            <a:ext cx="5508626" cy="4221056"/>
          </a:xfrm>
          <a:prstGeom prst="rect">
            <a:avLst/>
          </a:prstGeom>
          <a:solidFill>
            <a:schemeClr val="bg2"/>
          </a:solidFill>
        </p:spPr>
        <p:txBody>
          <a:bodyPr/>
          <a:lstStyle/>
          <a:p>
            <a:r>
              <a:rPr lang="en-US"/>
              <a:t>Click icon to add picture</a:t>
            </a:r>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5086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093965"/>
            <a:ext cx="5508625"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18" name="Picture Placeholder 3">
            <a:extLst>
              <a:ext uri="{FF2B5EF4-FFF2-40B4-BE49-F238E27FC236}">
                <a16:creationId xmlns:a16="http://schemas.microsoft.com/office/drawing/2014/main" id="{A643DD79-296D-1D4D-9489-1DCF3F20B120}"/>
              </a:ext>
            </a:extLst>
          </p:cNvPr>
          <p:cNvSpPr>
            <a:spLocks noGrp="1"/>
          </p:cNvSpPr>
          <p:nvPr>
            <p:ph type="pic" sz="quarter" idx="20"/>
          </p:nvPr>
        </p:nvSpPr>
        <p:spPr>
          <a:xfrm>
            <a:off x="6167438" y="1867800"/>
            <a:ext cx="5500456" cy="4221056"/>
          </a:xfrm>
          <a:prstGeom prst="rect">
            <a:avLst/>
          </a:prstGeom>
          <a:solidFill>
            <a:schemeClr val="bg2"/>
          </a:solidFill>
        </p:spPr>
        <p:txBody>
          <a:bodyPr/>
          <a:lstStyle/>
          <a:p>
            <a:r>
              <a:rPr lang="en-US"/>
              <a:t>Click icon to add picture</a:t>
            </a:r>
          </a:p>
        </p:txBody>
      </p:sp>
      <p:sp>
        <p:nvSpPr>
          <p:cNvPr id="19" name="Text Placeholder 4">
            <a:extLst>
              <a:ext uri="{FF2B5EF4-FFF2-40B4-BE49-F238E27FC236}">
                <a16:creationId xmlns:a16="http://schemas.microsoft.com/office/drawing/2014/main" id="{3A869F09-321E-4B40-A232-56F628E3867D}"/>
              </a:ext>
            </a:extLst>
          </p:cNvPr>
          <p:cNvSpPr>
            <a:spLocks noGrp="1"/>
          </p:cNvSpPr>
          <p:nvPr>
            <p:ph type="body" sz="quarter" idx="21" hasCustomPrompt="1"/>
          </p:nvPr>
        </p:nvSpPr>
        <p:spPr>
          <a:xfrm>
            <a:off x="6159268" y="6093965"/>
            <a:ext cx="5508625"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20" name="Text Placeholder 2">
            <a:extLst>
              <a:ext uri="{FF2B5EF4-FFF2-40B4-BE49-F238E27FC236}">
                <a16:creationId xmlns:a16="http://schemas.microsoft.com/office/drawing/2014/main" id="{65975A82-7EB2-6E48-B38C-B5AEBD5D9A89}"/>
              </a:ext>
            </a:extLst>
          </p:cNvPr>
          <p:cNvSpPr>
            <a:spLocks noGrp="1" noChangeAspect="1"/>
          </p:cNvSpPr>
          <p:nvPr>
            <p:ph type="body" idx="22" hasCustomPrompt="1"/>
          </p:nvPr>
        </p:nvSpPr>
        <p:spPr>
          <a:xfrm>
            <a:off x="6167439" y="1432200"/>
            <a:ext cx="55086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Page x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515939" y="1867800"/>
            <a:ext cx="3614736" cy="4221056"/>
          </a:xfrm>
          <a:prstGeom prst="rect">
            <a:avLst/>
          </a:prstGeom>
          <a:solidFill>
            <a:schemeClr val="bg2"/>
          </a:solidFill>
        </p:spPr>
        <p:txBody>
          <a:bodyPr/>
          <a:lstStyle/>
          <a:p>
            <a:r>
              <a:rPr lang="en-US"/>
              <a:t>Click icon to add picture</a:t>
            </a:r>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361473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093965"/>
            <a:ext cx="3614737"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24" name="Picture Placeholder 3">
            <a:extLst>
              <a:ext uri="{FF2B5EF4-FFF2-40B4-BE49-F238E27FC236}">
                <a16:creationId xmlns:a16="http://schemas.microsoft.com/office/drawing/2014/main" id="{A643DD79-296D-1D4D-9489-1DCF3F20B120}"/>
              </a:ext>
            </a:extLst>
          </p:cNvPr>
          <p:cNvSpPr>
            <a:spLocks noGrp="1"/>
          </p:cNvSpPr>
          <p:nvPr>
            <p:ph type="pic" sz="quarter" idx="20"/>
          </p:nvPr>
        </p:nvSpPr>
        <p:spPr>
          <a:xfrm>
            <a:off x="4286249" y="1867800"/>
            <a:ext cx="3616325" cy="4221056"/>
          </a:xfrm>
          <a:prstGeom prst="rect">
            <a:avLst/>
          </a:prstGeom>
          <a:solidFill>
            <a:schemeClr val="bg2"/>
          </a:solidFill>
        </p:spPr>
        <p:txBody>
          <a:bodyPr/>
          <a:lstStyle/>
          <a:p>
            <a:r>
              <a:rPr lang="en-US"/>
              <a:t>Click icon to add picture</a:t>
            </a:r>
          </a:p>
        </p:txBody>
      </p:sp>
      <p:sp>
        <p:nvSpPr>
          <p:cNvPr id="25" name="Text Placeholder 2">
            <a:extLst>
              <a:ext uri="{FF2B5EF4-FFF2-40B4-BE49-F238E27FC236}">
                <a16:creationId xmlns:a16="http://schemas.microsoft.com/office/drawing/2014/main" id="{65975A82-7EB2-6E48-B38C-B5AEBD5D9A89}"/>
              </a:ext>
            </a:extLst>
          </p:cNvPr>
          <p:cNvSpPr>
            <a:spLocks noGrp="1" noChangeAspect="1"/>
          </p:cNvSpPr>
          <p:nvPr>
            <p:ph type="body" idx="21" hasCustomPrompt="1"/>
          </p:nvPr>
        </p:nvSpPr>
        <p:spPr>
          <a:xfrm>
            <a:off x="4286249" y="1432200"/>
            <a:ext cx="361473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6" name="Text Placeholder 4">
            <a:extLst>
              <a:ext uri="{FF2B5EF4-FFF2-40B4-BE49-F238E27FC236}">
                <a16:creationId xmlns:a16="http://schemas.microsoft.com/office/drawing/2014/main" id="{3A869F09-321E-4B40-A232-56F628E3867D}"/>
              </a:ext>
            </a:extLst>
          </p:cNvPr>
          <p:cNvSpPr>
            <a:spLocks noGrp="1"/>
          </p:cNvSpPr>
          <p:nvPr>
            <p:ph type="body" sz="quarter" idx="22" hasCustomPrompt="1"/>
          </p:nvPr>
        </p:nvSpPr>
        <p:spPr>
          <a:xfrm>
            <a:off x="4286248" y="6093965"/>
            <a:ext cx="3614737"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27" name="Picture Placeholder 3">
            <a:extLst>
              <a:ext uri="{FF2B5EF4-FFF2-40B4-BE49-F238E27FC236}">
                <a16:creationId xmlns:a16="http://schemas.microsoft.com/office/drawing/2014/main" id="{A643DD79-296D-1D4D-9489-1DCF3F20B120}"/>
              </a:ext>
            </a:extLst>
          </p:cNvPr>
          <p:cNvSpPr>
            <a:spLocks noGrp="1"/>
          </p:cNvSpPr>
          <p:nvPr>
            <p:ph type="pic" sz="quarter" idx="23"/>
          </p:nvPr>
        </p:nvSpPr>
        <p:spPr>
          <a:xfrm>
            <a:off x="8061327" y="1867800"/>
            <a:ext cx="3614736" cy="4221056"/>
          </a:xfrm>
          <a:prstGeom prst="rect">
            <a:avLst/>
          </a:prstGeom>
          <a:solidFill>
            <a:schemeClr val="bg2"/>
          </a:solidFill>
        </p:spPr>
        <p:txBody>
          <a:bodyPr/>
          <a:lstStyle/>
          <a:p>
            <a:r>
              <a:rPr lang="en-US"/>
              <a:t>Click icon to add picture</a:t>
            </a:r>
          </a:p>
        </p:txBody>
      </p:sp>
      <p:sp>
        <p:nvSpPr>
          <p:cNvPr id="28" name="Text Placeholder 2">
            <a:extLst>
              <a:ext uri="{FF2B5EF4-FFF2-40B4-BE49-F238E27FC236}">
                <a16:creationId xmlns:a16="http://schemas.microsoft.com/office/drawing/2014/main" id="{65975A82-7EB2-6E48-B38C-B5AEBD5D9A89}"/>
              </a:ext>
            </a:extLst>
          </p:cNvPr>
          <p:cNvSpPr>
            <a:spLocks noGrp="1" noChangeAspect="1"/>
          </p:cNvSpPr>
          <p:nvPr>
            <p:ph type="body" idx="24" hasCustomPrompt="1"/>
          </p:nvPr>
        </p:nvSpPr>
        <p:spPr>
          <a:xfrm>
            <a:off x="8061326" y="1432200"/>
            <a:ext cx="361473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9" name="Text Placeholder 4">
            <a:extLst>
              <a:ext uri="{FF2B5EF4-FFF2-40B4-BE49-F238E27FC236}">
                <a16:creationId xmlns:a16="http://schemas.microsoft.com/office/drawing/2014/main" id="{3A869F09-321E-4B40-A232-56F628E3867D}"/>
              </a:ext>
            </a:extLst>
          </p:cNvPr>
          <p:cNvSpPr>
            <a:spLocks noGrp="1"/>
          </p:cNvSpPr>
          <p:nvPr>
            <p:ph type="body" sz="quarter" idx="25" hasCustomPrompt="1"/>
          </p:nvPr>
        </p:nvSpPr>
        <p:spPr>
          <a:xfrm>
            <a:off x="8061325" y="6093965"/>
            <a:ext cx="3614737"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Image Page x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9" y="368300"/>
            <a:ext cx="11160123"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4" name="Picture Placeholder 5">
            <a:extLst>
              <a:ext uri="{FF2B5EF4-FFF2-40B4-BE49-F238E27FC236}">
                <a16:creationId xmlns:a16="http://schemas.microsoft.com/office/drawing/2014/main" id="{EBF22DA3-A49C-6440-A6F8-4BDC8A933B20}"/>
              </a:ext>
            </a:extLst>
          </p:cNvPr>
          <p:cNvSpPr>
            <a:spLocks noGrp="1"/>
          </p:cNvSpPr>
          <p:nvPr>
            <p:ph type="pic" sz="quarter" idx="13"/>
          </p:nvPr>
        </p:nvSpPr>
        <p:spPr>
          <a:xfrm>
            <a:off x="515939" y="2072640"/>
            <a:ext cx="1727538" cy="1991537"/>
          </a:xfrm>
          <a:prstGeom prst="rect">
            <a:avLst/>
          </a:prstGeom>
          <a:solidFill>
            <a:schemeClr val="bg2"/>
          </a:solidFill>
        </p:spPr>
        <p:txBody>
          <a:bodyPr/>
          <a:lstStyle/>
          <a:p>
            <a:r>
              <a:rPr lang="en-US"/>
              <a:t>Click icon to add picture</a:t>
            </a:r>
          </a:p>
        </p:txBody>
      </p:sp>
      <p:sp>
        <p:nvSpPr>
          <p:cNvPr id="26" name="Text Placeholder 4">
            <a:extLst>
              <a:ext uri="{FF2B5EF4-FFF2-40B4-BE49-F238E27FC236}">
                <a16:creationId xmlns:a16="http://schemas.microsoft.com/office/drawing/2014/main" id="{3A869F09-321E-4B40-A232-56F628E3867D}"/>
              </a:ext>
            </a:extLst>
          </p:cNvPr>
          <p:cNvSpPr>
            <a:spLocks noGrp="1"/>
          </p:cNvSpPr>
          <p:nvPr>
            <p:ph type="body" sz="quarter" idx="26" hasCustomPrompt="1"/>
          </p:nvPr>
        </p:nvSpPr>
        <p:spPr>
          <a:xfrm>
            <a:off x="515938"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27" name="Text Placeholder 2">
            <a:extLst>
              <a:ext uri="{FF2B5EF4-FFF2-40B4-BE49-F238E27FC236}">
                <a16:creationId xmlns:a16="http://schemas.microsoft.com/office/drawing/2014/main" id="{65975A82-7EB2-6E48-B38C-B5AEBD5D9A89}"/>
              </a:ext>
            </a:extLst>
          </p:cNvPr>
          <p:cNvSpPr>
            <a:spLocks noGrp="1" noChangeAspect="1"/>
          </p:cNvSpPr>
          <p:nvPr>
            <p:ph type="body" idx="27" hasCustomPrompt="1"/>
          </p:nvPr>
        </p:nvSpPr>
        <p:spPr>
          <a:xfrm>
            <a:off x="2403136"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8" name="Picture Placeholder 5">
            <a:extLst>
              <a:ext uri="{FF2B5EF4-FFF2-40B4-BE49-F238E27FC236}">
                <a16:creationId xmlns:a16="http://schemas.microsoft.com/office/drawing/2014/main" id="{EBF22DA3-A49C-6440-A6F8-4BDC8A933B20}"/>
              </a:ext>
            </a:extLst>
          </p:cNvPr>
          <p:cNvSpPr>
            <a:spLocks noGrp="1"/>
          </p:cNvSpPr>
          <p:nvPr>
            <p:ph type="pic" sz="quarter" idx="28"/>
          </p:nvPr>
        </p:nvSpPr>
        <p:spPr>
          <a:xfrm>
            <a:off x="2403137" y="2072640"/>
            <a:ext cx="1727538" cy="1991537"/>
          </a:xfrm>
          <a:prstGeom prst="rect">
            <a:avLst/>
          </a:prstGeom>
          <a:solidFill>
            <a:schemeClr val="bg2"/>
          </a:solidFill>
        </p:spPr>
        <p:txBody>
          <a:bodyPr/>
          <a:lstStyle/>
          <a:p>
            <a:r>
              <a:rPr lang="en-US"/>
              <a:t>Click icon to add picture</a:t>
            </a:r>
          </a:p>
        </p:txBody>
      </p:sp>
      <p:sp>
        <p:nvSpPr>
          <p:cNvPr id="29" name="Text Placeholder 4">
            <a:extLst>
              <a:ext uri="{FF2B5EF4-FFF2-40B4-BE49-F238E27FC236}">
                <a16:creationId xmlns:a16="http://schemas.microsoft.com/office/drawing/2014/main" id="{3A869F09-321E-4B40-A232-56F628E3867D}"/>
              </a:ext>
            </a:extLst>
          </p:cNvPr>
          <p:cNvSpPr>
            <a:spLocks noGrp="1"/>
          </p:cNvSpPr>
          <p:nvPr>
            <p:ph type="body" sz="quarter" idx="29" hasCustomPrompt="1"/>
          </p:nvPr>
        </p:nvSpPr>
        <p:spPr>
          <a:xfrm>
            <a:off x="2403136"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0" name="Text Placeholder 2">
            <a:extLst>
              <a:ext uri="{FF2B5EF4-FFF2-40B4-BE49-F238E27FC236}">
                <a16:creationId xmlns:a16="http://schemas.microsoft.com/office/drawing/2014/main" id="{65975A82-7EB2-6E48-B38C-B5AEBD5D9A89}"/>
              </a:ext>
            </a:extLst>
          </p:cNvPr>
          <p:cNvSpPr>
            <a:spLocks noGrp="1" noChangeAspect="1"/>
          </p:cNvSpPr>
          <p:nvPr>
            <p:ph type="body" idx="30" hasCustomPrompt="1"/>
          </p:nvPr>
        </p:nvSpPr>
        <p:spPr>
          <a:xfrm>
            <a:off x="4286250"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1" name="Picture Placeholder 5">
            <a:extLst>
              <a:ext uri="{FF2B5EF4-FFF2-40B4-BE49-F238E27FC236}">
                <a16:creationId xmlns:a16="http://schemas.microsoft.com/office/drawing/2014/main" id="{EBF22DA3-A49C-6440-A6F8-4BDC8A933B20}"/>
              </a:ext>
            </a:extLst>
          </p:cNvPr>
          <p:cNvSpPr>
            <a:spLocks noGrp="1"/>
          </p:cNvSpPr>
          <p:nvPr>
            <p:ph type="pic" sz="quarter" idx="31"/>
          </p:nvPr>
        </p:nvSpPr>
        <p:spPr>
          <a:xfrm>
            <a:off x="4286251" y="2072640"/>
            <a:ext cx="1727538" cy="1991537"/>
          </a:xfrm>
          <a:prstGeom prst="rect">
            <a:avLst/>
          </a:prstGeom>
          <a:solidFill>
            <a:schemeClr val="bg2"/>
          </a:solidFill>
        </p:spPr>
        <p:txBody>
          <a:bodyPr/>
          <a:lstStyle/>
          <a:p>
            <a:r>
              <a:rPr lang="en-US"/>
              <a:t>Click icon to add picture</a:t>
            </a:r>
          </a:p>
        </p:txBody>
      </p:sp>
      <p:sp>
        <p:nvSpPr>
          <p:cNvPr id="32" name="Text Placeholder 4">
            <a:extLst>
              <a:ext uri="{FF2B5EF4-FFF2-40B4-BE49-F238E27FC236}">
                <a16:creationId xmlns:a16="http://schemas.microsoft.com/office/drawing/2014/main" id="{3A869F09-321E-4B40-A232-56F628E3867D}"/>
              </a:ext>
            </a:extLst>
          </p:cNvPr>
          <p:cNvSpPr>
            <a:spLocks noGrp="1"/>
          </p:cNvSpPr>
          <p:nvPr>
            <p:ph type="body" sz="quarter" idx="32" hasCustomPrompt="1"/>
          </p:nvPr>
        </p:nvSpPr>
        <p:spPr>
          <a:xfrm>
            <a:off x="4286250"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3" name="Text Placeholder 2">
            <a:extLst>
              <a:ext uri="{FF2B5EF4-FFF2-40B4-BE49-F238E27FC236}">
                <a16:creationId xmlns:a16="http://schemas.microsoft.com/office/drawing/2014/main" id="{65975A82-7EB2-6E48-B38C-B5AEBD5D9A89}"/>
              </a:ext>
            </a:extLst>
          </p:cNvPr>
          <p:cNvSpPr>
            <a:spLocks noGrp="1" noChangeAspect="1"/>
          </p:cNvSpPr>
          <p:nvPr>
            <p:ph type="body" idx="33" hasCustomPrompt="1"/>
          </p:nvPr>
        </p:nvSpPr>
        <p:spPr>
          <a:xfrm>
            <a:off x="6175036"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4" name="Picture Placeholder 5">
            <a:extLst>
              <a:ext uri="{FF2B5EF4-FFF2-40B4-BE49-F238E27FC236}">
                <a16:creationId xmlns:a16="http://schemas.microsoft.com/office/drawing/2014/main" id="{EBF22DA3-A49C-6440-A6F8-4BDC8A933B20}"/>
              </a:ext>
            </a:extLst>
          </p:cNvPr>
          <p:cNvSpPr>
            <a:spLocks noGrp="1"/>
          </p:cNvSpPr>
          <p:nvPr>
            <p:ph type="pic" sz="quarter" idx="34"/>
          </p:nvPr>
        </p:nvSpPr>
        <p:spPr>
          <a:xfrm>
            <a:off x="6175037" y="2072640"/>
            <a:ext cx="1727538" cy="1991537"/>
          </a:xfrm>
          <a:prstGeom prst="rect">
            <a:avLst/>
          </a:prstGeom>
          <a:solidFill>
            <a:schemeClr val="bg2"/>
          </a:solidFill>
        </p:spPr>
        <p:txBody>
          <a:bodyPr/>
          <a:lstStyle/>
          <a:p>
            <a:r>
              <a:rPr lang="en-US"/>
              <a:t>Click icon to add picture</a:t>
            </a:r>
          </a:p>
        </p:txBody>
      </p:sp>
      <p:sp>
        <p:nvSpPr>
          <p:cNvPr id="35" name="Text Placeholder 4">
            <a:extLst>
              <a:ext uri="{FF2B5EF4-FFF2-40B4-BE49-F238E27FC236}">
                <a16:creationId xmlns:a16="http://schemas.microsoft.com/office/drawing/2014/main" id="{3A869F09-321E-4B40-A232-56F628E3867D}"/>
              </a:ext>
            </a:extLst>
          </p:cNvPr>
          <p:cNvSpPr>
            <a:spLocks noGrp="1"/>
          </p:cNvSpPr>
          <p:nvPr>
            <p:ph type="body" sz="quarter" idx="35" hasCustomPrompt="1"/>
          </p:nvPr>
        </p:nvSpPr>
        <p:spPr>
          <a:xfrm>
            <a:off x="6175036"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6" name="Text Placeholder 2">
            <a:extLst>
              <a:ext uri="{FF2B5EF4-FFF2-40B4-BE49-F238E27FC236}">
                <a16:creationId xmlns:a16="http://schemas.microsoft.com/office/drawing/2014/main" id="{65975A82-7EB2-6E48-B38C-B5AEBD5D9A89}"/>
              </a:ext>
            </a:extLst>
          </p:cNvPr>
          <p:cNvSpPr>
            <a:spLocks noGrp="1" noChangeAspect="1"/>
          </p:cNvSpPr>
          <p:nvPr>
            <p:ph type="body" idx="36" hasCustomPrompt="1"/>
          </p:nvPr>
        </p:nvSpPr>
        <p:spPr>
          <a:xfrm>
            <a:off x="8058149"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7" name="Picture Placeholder 5">
            <a:extLst>
              <a:ext uri="{FF2B5EF4-FFF2-40B4-BE49-F238E27FC236}">
                <a16:creationId xmlns:a16="http://schemas.microsoft.com/office/drawing/2014/main" id="{EBF22DA3-A49C-6440-A6F8-4BDC8A933B20}"/>
              </a:ext>
            </a:extLst>
          </p:cNvPr>
          <p:cNvSpPr>
            <a:spLocks noGrp="1"/>
          </p:cNvSpPr>
          <p:nvPr>
            <p:ph type="pic" sz="quarter" idx="37"/>
          </p:nvPr>
        </p:nvSpPr>
        <p:spPr>
          <a:xfrm>
            <a:off x="8058150" y="2072640"/>
            <a:ext cx="1727538" cy="1991537"/>
          </a:xfrm>
          <a:prstGeom prst="rect">
            <a:avLst/>
          </a:prstGeom>
          <a:solidFill>
            <a:schemeClr val="bg2"/>
          </a:solidFill>
        </p:spPr>
        <p:txBody>
          <a:bodyPr/>
          <a:lstStyle/>
          <a:p>
            <a:r>
              <a:rPr lang="en-US"/>
              <a:t>Click icon to add picture</a:t>
            </a:r>
          </a:p>
        </p:txBody>
      </p:sp>
      <p:sp>
        <p:nvSpPr>
          <p:cNvPr id="38" name="Text Placeholder 4">
            <a:extLst>
              <a:ext uri="{FF2B5EF4-FFF2-40B4-BE49-F238E27FC236}">
                <a16:creationId xmlns:a16="http://schemas.microsoft.com/office/drawing/2014/main" id="{3A869F09-321E-4B40-A232-56F628E3867D}"/>
              </a:ext>
            </a:extLst>
          </p:cNvPr>
          <p:cNvSpPr>
            <a:spLocks noGrp="1"/>
          </p:cNvSpPr>
          <p:nvPr>
            <p:ph type="body" sz="quarter" idx="38" hasCustomPrompt="1"/>
          </p:nvPr>
        </p:nvSpPr>
        <p:spPr>
          <a:xfrm>
            <a:off x="8058149"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9" name="Text Placeholder 2">
            <a:extLst>
              <a:ext uri="{FF2B5EF4-FFF2-40B4-BE49-F238E27FC236}">
                <a16:creationId xmlns:a16="http://schemas.microsoft.com/office/drawing/2014/main" id="{65975A82-7EB2-6E48-B38C-B5AEBD5D9A89}"/>
              </a:ext>
            </a:extLst>
          </p:cNvPr>
          <p:cNvSpPr>
            <a:spLocks noGrp="1" noChangeAspect="1"/>
          </p:cNvSpPr>
          <p:nvPr>
            <p:ph type="body" idx="39" hasCustomPrompt="1"/>
          </p:nvPr>
        </p:nvSpPr>
        <p:spPr>
          <a:xfrm>
            <a:off x="9948863"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40" name="Picture Placeholder 5">
            <a:extLst>
              <a:ext uri="{FF2B5EF4-FFF2-40B4-BE49-F238E27FC236}">
                <a16:creationId xmlns:a16="http://schemas.microsoft.com/office/drawing/2014/main" id="{EBF22DA3-A49C-6440-A6F8-4BDC8A933B20}"/>
              </a:ext>
            </a:extLst>
          </p:cNvPr>
          <p:cNvSpPr>
            <a:spLocks noGrp="1"/>
          </p:cNvSpPr>
          <p:nvPr>
            <p:ph type="pic" sz="quarter" idx="40"/>
          </p:nvPr>
        </p:nvSpPr>
        <p:spPr>
          <a:xfrm>
            <a:off x="9948864" y="2072640"/>
            <a:ext cx="1727538" cy="1991537"/>
          </a:xfrm>
          <a:prstGeom prst="rect">
            <a:avLst/>
          </a:prstGeom>
          <a:solidFill>
            <a:schemeClr val="bg2"/>
          </a:solidFill>
        </p:spPr>
        <p:txBody>
          <a:bodyPr/>
          <a:lstStyle/>
          <a:p>
            <a:r>
              <a:rPr lang="en-US"/>
              <a:t>Click icon to add picture</a:t>
            </a:r>
          </a:p>
        </p:txBody>
      </p:sp>
      <p:sp>
        <p:nvSpPr>
          <p:cNvPr id="41" name="Text Placeholder 4">
            <a:extLst>
              <a:ext uri="{FF2B5EF4-FFF2-40B4-BE49-F238E27FC236}">
                <a16:creationId xmlns:a16="http://schemas.microsoft.com/office/drawing/2014/main" id="{3A869F09-321E-4B40-A232-56F628E3867D}"/>
              </a:ext>
            </a:extLst>
          </p:cNvPr>
          <p:cNvSpPr>
            <a:spLocks noGrp="1"/>
          </p:cNvSpPr>
          <p:nvPr>
            <p:ph type="body" sz="quarter" idx="41" hasCustomPrompt="1"/>
          </p:nvPr>
        </p:nvSpPr>
        <p:spPr>
          <a:xfrm>
            <a:off x="9948863"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ilm Inser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C03EBA-2624-CC44-BE10-049F6DF7D16D}"/>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93B488E4-5E8A-7B4B-82AE-D89AE18204CB}"/>
              </a:ext>
            </a:extLst>
          </p:cNvPr>
          <p:cNvSpPr>
            <a:spLocks noGrp="1"/>
          </p:cNvSpPr>
          <p:nvPr>
            <p:ph type="dt" sz="half" idx="10"/>
          </p:nvPr>
        </p:nvSpPr>
        <p:spPr>
          <a:xfrm>
            <a:off x="9948863" y="6582426"/>
            <a:ext cx="1727201" cy="275573"/>
          </a:xfrm>
        </p:spPr>
        <p:txBody>
          <a:bodyPr/>
          <a:lstStyle>
            <a:lvl1pPr>
              <a:defRPr>
                <a:solidFill>
                  <a:schemeClr val="bg1"/>
                </a:solidFill>
              </a:defRPr>
            </a:lvl1pPr>
          </a:lstStyle>
          <a:p>
            <a:r>
              <a:rPr lang="fr-FR"/>
              <a:t>Date</a:t>
            </a:r>
            <a:endParaRPr lang="en-US"/>
          </a:p>
        </p:txBody>
      </p:sp>
      <p:sp>
        <p:nvSpPr>
          <p:cNvPr id="6" name="Slide Number Placeholder 5">
            <a:extLst>
              <a:ext uri="{FF2B5EF4-FFF2-40B4-BE49-F238E27FC236}">
                <a16:creationId xmlns:a16="http://schemas.microsoft.com/office/drawing/2014/main" id="{1D7FD609-4A3F-DB41-BC12-36CA9622AEB9}"/>
              </a:ext>
            </a:extLst>
          </p:cNvPr>
          <p:cNvSpPr>
            <a:spLocks noGrp="1"/>
          </p:cNvSpPr>
          <p:nvPr>
            <p:ph type="sldNum" sz="quarter" idx="12"/>
          </p:nvPr>
        </p:nvSpPr>
        <p:spPr>
          <a:xfrm>
            <a:off x="11676063" y="6582426"/>
            <a:ext cx="515935" cy="275573"/>
          </a:xfrm>
        </p:spPr>
        <p:txBody>
          <a:bodyPr/>
          <a:lstStyle>
            <a:lvl1pPr>
              <a:defRPr>
                <a:solidFill>
                  <a:schemeClr val="bg1"/>
                </a:solidFill>
              </a:defRPr>
            </a:lvl1pPr>
          </a:lstStyle>
          <a:p>
            <a:fld id="{F9591D4C-BB8F-AE46-BE73-C616F30BBC5B}" type="slidenum">
              <a:rPr lang="en-US" smtClean="0"/>
              <a:pPr/>
              <a:t>‹N°›</a:t>
            </a:fld>
            <a:endParaRPr lang="en-US"/>
          </a:p>
        </p:txBody>
      </p:sp>
      <p:sp>
        <p:nvSpPr>
          <p:cNvPr id="16" name="Text Placeholder 3">
            <a:extLst>
              <a:ext uri="{FF2B5EF4-FFF2-40B4-BE49-F238E27FC236}">
                <a16:creationId xmlns:a16="http://schemas.microsoft.com/office/drawing/2014/main" id="{01B967B4-A4A5-4E49-8E24-3D0268114DEC}"/>
              </a:ext>
            </a:extLst>
          </p:cNvPr>
          <p:cNvSpPr>
            <a:spLocks noGrp="1"/>
          </p:cNvSpPr>
          <p:nvPr>
            <p:ph type="body" sz="half" idx="13" hasCustomPrompt="1"/>
          </p:nvPr>
        </p:nvSpPr>
        <p:spPr>
          <a:xfrm>
            <a:off x="515938" y="1379152"/>
            <a:ext cx="3600450" cy="312517"/>
          </a:xfrm>
          <a:prstGeom prst="rect">
            <a:avLst/>
          </a:prstGeom>
        </p:spPr>
        <p:txBody>
          <a:bodyPr/>
          <a:lstStyle>
            <a:lvl1pPr marL="0" indent="0">
              <a:lnSpc>
                <a:spcPct val="100000"/>
              </a:lnSpc>
              <a:buNone/>
              <a:defRPr sz="2200" b="1">
                <a:solidFill>
                  <a:schemeClr val="accent6"/>
                </a:solidFill>
                <a:latin typeface="Cambria" panose="020405030504060302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Optional Subhead</a:t>
            </a:r>
          </a:p>
        </p:txBody>
      </p:sp>
      <p:sp>
        <p:nvSpPr>
          <p:cNvPr id="9" name="Media Placeholder 8">
            <a:extLst>
              <a:ext uri="{FF2B5EF4-FFF2-40B4-BE49-F238E27FC236}">
                <a16:creationId xmlns:a16="http://schemas.microsoft.com/office/drawing/2014/main" id="{3586BF4F-ECBA-DA41-A8F5-55F0BC9F1C92}"/>
              </a:ext>
            </a:extLst>
          </p:cNvPr>
          <p:cNvSpPr>
            <a:spLocks noGrp="1"/>
          </p:cNvSpPr>
          <p:nvPr>
            <p:ph type="media" sz="quarter" idx="14"/>
          </p:nvPr>
        </p:nvSpPr>
        <p:spPr>
          <a:xfrm>
            <a:off x="4295776" y="1456408"/>
            <a:ext cx="7380288" cy="4102266"/>
          </a:xfrm>
          <a:prstGeom prst="rect">
            <a:avLst/>
          </a:prstGeom>
          <a:solidFill>
            <a:schemeClr val="bg2"/>
          </a:solidFill>
        </p:spPr>
        <p:txBody>
          <a:bodyPr/>
          <a:lstStyle/>
          <a:p>
            <a:r>
              <a:rPr lang="en-US"/>
              <a:t>Click icon to add media</a:t>
            </a:r>
          </a:p>
        </p:txBody>
      </p:sp>
      <p:sp>
        <p:nvSpPr>
          <p:cNvPr id="11" name="Title 1">
            <a:extLst>
              <a:ext uri="{FF2B5EF4-FFF2-40B4-BE49-F238E27FC236}">
                <a16:creationId xmlns:a16="http://schemas.microsoft.com/office/drawing/2014/main" id="{13CA4D8C-442E-FB42-8F3E-E451E540B551}"/>
              </a:ext>
            </a:extLst>
          </p:cNvPr>
          <p:cNvSpPr>
            <a:spLocks noGrp="1"/>
          </p:cNvSpPr>
          <p:nvPr>
            <p:ph type="title" hasCustomPrompt="1"/>
          </p:nvPr>
        </p:nvSpPr>
        <p:spPr>
          <a:xfrm>
            <a:off x="515938" y="368300"/>
            <a:ext cx="11160125" cy="416263"/>
          </a:xfrm>
          <a:prstGeom prst="rect">
            <a:avLst/>
          </a:prstGeom>
        </p:spPr>
        <p:txBody>
          <a:bodyPr/>
          <a:lstStyle>
            <a:lvl1pPr>
              <a:defRPr sz="3600">
                <a:solidFill>
                  <a:schemeClr val="tx1"/>
                </a:solidFill>
                <a:latin typeface="Cambria" panose="02040503050406030204" pitchFamily="18" charset="0"/>
              </a:defRPr>
            </a:lvl1pPr>
          </a:lstStyle>
          <a:p>
            <a:r>
              <a:rPr lang="en-US"/>
              <a:t>Click to edit title</a:t>
            </a:r>
          </a:p>
        </p:txBody>
      </p:sp>
      <p:sp>
        <p:nvSpPr>
          <p:cNvPr id="12" name="Text Placeholder 1">
            <a:extLst>
              <a:ext uri="{FF2B5EF4-FFF2-40B4-BE49-F238E27FC236}">
                <a16:creationId xmlns:a16="http://schemas.microsoft.com/office/drawing/2014/main" id="{21F87D48-DB15-B446-8592-675A5648A46E}"/>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4" name="TextBox 13">
            <a:extLst>
              <a:ext uri="{FF2B5EF4-FFF2-40B4-BE49-F238E27FC236}">
                <a16:creationId xmlns:a16="http://schemas.microsoft.com/office/drawing/2014/main" id="{A732BC2D-7883-43E8-AE7E-0B7C8E2B772C}"/>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5" name="Footer Placeholder 4">
            <a:extLst>
              <a:ext uri="{FF2B5EF4-FFF2-40B4-BE49-F238E27FC236}">
                <a16:creationId xmlns:a16="http://schemas.microsoft.com/office/drawing/2014/main" id="{F3E55AFB-B7E1-E34D-8E64-9DF8E0FA6433}"/>
              </a:ext>
            </a:extLst>
          </p:cNvPr>
          <p:cNvSpPr>
            <a:spLocks noGrp="1"/>
          </p:cNvSpPr>
          <p:nvPr>
            <p:ph type="ftr" sz="quarter" idx="11"/>
          </p:nvPr>
        </p:nvSpPr>
        <p:spPr>
          <a:xfrm>
            <a:off x="2387600" y="6582425"/>
            <a:ext cx="7416800" cy="275575"/>
          </a:xfrm>
          <a:prstGeom prst="rect">
            <a:avLst/>
          </a:prstGeom>
        </p:spPr>
        <p:txBody>
          <a:bodyPr/>
          <a:lstStyle>
            <a:lvl1pPr>
              <a:defRPr>
                <a:solidFill>
                  <a:schemeClr val="bg1"/>
                </a:solidFill>
              </a:defRPr>
            </a:lvl1pPr>
          </a:lstStyle>
          <a:p>
            <a:r>
              <a:rPr lang="en-US"/>
              <a:t>National Tender Day - 16 </a:t>
            </a:r>
            <a:r>
              <a:rPr lang="en-US" err="1"/>
              <a:t>octobre</a:t>
            </a:r>
            <a:r>
              <a:rPr lang="en-US"/>
              <a:t> 2025</a:t>
            </a:r>
          </a:p>
        </p:txBody>
      </p:sp>
      <p:sp>
        <p:nvSpPr>
          <p:cNvPr id="13" name="Content Placeholder 8"/>
          <p:cNvSpPr>
            <a:spLocks noGrp="1"/>
          </p:cNvSpPr>
          <p:nvPr>
            <p:ph sz="quarter" idx="19"/>
          </p:nvPr>
        </p:nvSpPr>
        <p:spPr>
          <a:xfrm>
            <a:off x="515939" y="1726616"/>
            <a:ext cx="3600450" cy="45821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1716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graphic Cover Dar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B553E1-B08F-F745-81D2-F26D7718E7AC}"/>
              </a:ext>
            </a:extLst>
          </p:cNvPr>
          <p:cNvPicPr>
            <a:picLocks noChangeAspect="1"/>
          </p:cNvPicPr>
          <p:nvPr userDrawn="1"/>
        </p:nvPicPr>
        <p:blipFill>
          <a:blip r:embed="rId2"/>
          <a:stretch>
            <a:fillRect/>
          </a:stretch>
        </p:blipFill>
        <p:spPr>
          <a:xfrm>
            <a:off x="0" y="1562100"/>
            <a:ext cx="12192000" cy="5295900"/>
          </a:xfrm>
          <a:prstGeom prst="rect">
            <a:avLst/>
          </a:prstGeom>
        </p:spPr>
      </p:pic>
      <p:sp>
        <p:nvSpPr>
          <p:cNvPr id="14" name="Rectangle 13">
            <a:extLst>
              <a:ext uri="{FF2B5EF4-FFF2-40B4-BE49-F238E27FC236}">
                <a16:creationId xmlns:a16="http://schemas.microsoft.com/office/drawing/2014/main" id="{AA5AEFF1-2D6F-0C41-9FB6-0ADAB0AAF096}"/>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1"/>
            <a:ext cx="12192000" cy="6857999"/>
          </a:xfrm>
          <a:prstGeom prst="rect">
            <a:avLst/>
          </a:prstGeom>
          <a:noFill/>
          <a:ln w="190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B330B11-E3CA-0542-B9E9-ACFD656535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2000" b="0" i="0">
                <a:solidFill>
                  <a:schemeClr val="bg1"/>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4737099"/>
            <a:ext cx="9087730" cy="1011487"/>
          </a:xfrm>
          <a:prstGeom prst="rect">
            <a:avLst/>
          </a:prstGeom>
        </p:spPr>
        <p:txBody>
          <a:bodyPr/>
          <a:lstStyle>
            <a:lvl1pPr algn="ctr">
              <a:defRPr sz="3600" b="0" i="0">
                <a:solidFill>
                  <a:schemeClr val="bg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fr-FR"/>
              <a:t>Date</a:t>
            </a:r>
            <a:endParaRPr lang="en-US"/>
          </a:p>
        </p:txBody>
      </p:sp>
    </p:spTree>
    <p:extLst>
      <p:ext uri="{BB962C8B-B14F-4D97-AF65-F5344CB8AC3E}">
        <p14:creationId xmlns:p14="http://schemas.microsoft.com/office/powerpoint/2010/main" val="3831587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se Study ">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882172"/>
            <a:ext cx="7380287" cy="1781666"/>
          </a:xfrm>
        </p:spPr>
        <p:txBody>
          <a:bodyPr/>
          <a:lstStyle>
            <a:lvl1pPr>
              <a:lnSpc>
                <a:spcPct val="100000"/>
              </a:lnSpc>
              <a:defRPr/>
            </a:lvl1pPr>
            <a:lvl2pPr>
              <a:lnSpc>
                <a:spcPct val="100000"/>
              </a:lnSpc>
              <a:defRPr/>
            </a:lvl2pPr>
            <a:lvl3pPr>
              <a:lnSpc>
                <a:spcPct val="100000"/>
              </a:lnSpc>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058150" y="0"/>
            <a:ext cx="413384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Picture Placeholder 4">
            <a:extLst>
              <a:ext uri="{FF2B5EF4-FFF2-40B4-BE49-F238E27FC236}">
                <a16:creationId xmlns:a16="http://schemas.microsoft.com/office/drawing/2014/main" id="{CEF10358-DE3B-1C41-B905-26A91041C344}"/>
              </a:ext>
            </a:extLst>
          </p:cNvPr>
          <p:cNvSpPr>
            <a:spLocks noGrp="1"/>
          </p:cNvSpPr>
          <p:nvPr>
            <p:ph type="pic" sz="quarter" idx="22"/>
          </p:nvPr>
        </p:nvSpPr>
        <p:spPr>
          <a:xfrm>
            <a:off x="8308657" y="1292247"/>
            <a:ext cx="3603626" cy="2371591"/>
          </a:xfrm>
          <a:solidFill>
            <a:schemeClr val="bg2"/>
          </a:solidFill>
        </p:spPr>
        <p:txBody>
          <a:bodyPr/>
          <a:lstStyle/>
          <a:p>
            <a:r>
              <a:rPr lang="en-US"/>
              <a:t>Click icon to add picture</a:t>
            </a:r>
          </a:p>
        </p:txBody>
      </p:sp>
      <p:sp>
        <p:nvSpPr>
          <p:cNvPr id="16" name="Picture Placeholder 4">
            <a:extLst>
              <a:ext uri="{FF2B5EF4-FFF2-40B4-BE49-F238E27FC236}">
                <a16:creationId xmlns:a16="http://schemas.microsoft.com/office/drawing/2014/main" id="{E503EE10-EC69-8441-89CD-18D4329ECC67}"/>
              </a:ext>
            </a:extLst>
          </p:cNvPr>
          <p:cNvSpPr>
            <a:spLocks noGrp="1"/>
          </p:cNvSpPr>
          <p:nvPr>
            <p:ph type="pic" sz="quarter" idx="23"/>
          </p:nvPr>
        </p:nvSpPr>
        <p:spPr>
          <a:xfrm>
            <a:off x="8308656" y="3937329"/>
            <a:ext cx="3603626" cy="2371396"/>
          </a:xfrm>
          <a:solidFill>
            <a:schemeClr val="bg2"/>
          </a:solidFill>
        </p:spPr>
        <p:txBody>
          <a:bodyPr/>
          <a:lstStyle/>
          <a:p>
            <a:r>
              <a:rPr lang="en-US"/>
              <a:t>Click icon to add picture</a:t>
            </a:r>
          </a:p>
        </p:txBody>
      </p:sp>
      <p:sp>
        <p:nvSpPr>
          <p:cNvPr id="18"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7759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9" name="Content Placeholder 8"/>
          <p:cNvSpPr>
            <a:spLocks noGrp="1"/>
          </p:cNvSpPr>
          <p:nvPr>
            <p:ph sz="quarter" idx="24"/>
          </p:nvPr>
        </p:nvSpPr>
        <p:spPr>
          <a:xfrm>
            <a:off x="515938" y="4527059"/>
            <a:ext cx="7380287" cy="1781666"/>
          </a:xfrm>
        </p:spPr>
        <p:txBody>
          <a:bodyPr/>
          <a:lstStyle>
            <a:lvl1pPr>
              <a:lnSpc>
                <a:spcPct val="100000"/>
              </a:lnSpc>
              <a:defRPr/>
            </a:lvl1pPr>
            <a:lvl2pPr>
              <a:lnSpc>
                <a:spcPct val="100000"/>
              </a:lnSpc>
              <a:defRPr/>
            </a:lvl2pPr>
            <a:lvl3pPr>
              <a:lnSpc>
                <a:spcPct val="100000"/>
              </a:lnSpc>
              <a:defRPr/>
            </a:lvl3pPr>
          </a:lstStyle>
          <a:p>
            <a:pPr lvl="0"/>
            <a:r>
              <a:rPr lang="en-US"/>
              <a:t>Click to edit Master text styles</a:t>
            </a:r>
          </a:p>
          <a:p>
            <a:pPr lvl="1"/>
            <a:r>
              <a:rPr lang="en-US"/>
              <a:t>Second level</a:t>
            </a:r>
          </a:p>
          <a:p>
            <a:pPr lvl="2"/>
            <a:r>
              <a:rPr lang="en-US"/>
              <a:t>Third level</a:t>
            </a:r>
          </a:p>
        </p:txBody>
      </p:sp>
      <p:sp>
        <p:nvSpPr>
          <p:cNvPr id="20" name="Text Placeholder 2">
            <a:extLst>
              <a:ext uri="{FF2B5EF4-FFF2-40B4-BE49-F238E27FC236}">
                <a16:creationId xmlns:a16="http://schemas.microsoft.com/office/drawing/2014/main" id="{65975A82-7EB2-6E48-B38C-B5AEBD5D9A89}"/>
              </a:ext>
            </a:extLst>
          </p:cNvPr>
          <p:cNvSpPr>
            <a:spLocks noGrp="1" noChangeAspect="1"/>
          </p:cNvSpPr>
          <p:nvPr>
            <p:ph type="body" idx="25" hasCustomPrompt="1"/>
          </p:nvPr>
        </p:nvSpPr>
        <p:spPr>
          <a:xfrm>
            <a:off x="515938" y="4077087"/>
            <a:ext cx="737759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9" y="1882171"/>
            <a:ext cx="5206682"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20244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20680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6096000" y="0"/>
            <a:ext cx="60959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Content Placeholder 8"/>
          <p:cNvSpPr>
            <a:spLocks noGrp="1"/>
          </p:cNvSpPr>
          <p:nvPr>
            <p:ph sz="quarter" idx="19"/>
          </p:nvPr>
        </p:nvSpPr>
        <p:spPr>
          <a:xfrm>
            <a:off x="6477194" y="1882171"/>
            <a:ext cx="5198745"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65975A82-7EB2-6E48-B38C-B5AEBD5D9A89}"/>
              </a:ext>
            </a:extLst>
          </p:cNvPr>
          <p:cNvSpPr>
            <a:spLocks noGrp="1" noChangeAspect="1"/>
          </p:cNvSpPr>
          <p:nvPr>
            <p:ph type="body" idx="20" hasCustomPrompt="1"/>
          </p:nvPr>
        </p:nvSpPr>
        <p:spPr>
          <a:xfrm>
            <a:off x="6469257" y="1432200"/>
            <a:ext cx="520244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99161"/>
            <a:ext cx="520244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6" name="Text Placeholder 5"/>
          <p:cNvSpPr>
            <a:spLocks noGrp="1"/>
          </p:cNvSpPr>
          <p:nvPr>
            <p:ph type="body" sz="quarter" idx="22" hasCustomPrompt="1"/>
          </p:nvPr>
        </p:nvSpPr>
        <p:spPr>
          <a:xfrm>
            <a:off x="6469257" y="398780"/>
            <a:ext cx="5207000" cy="577850"/>
          </a:xfrm>
        </p:spPr>
        <p:txBody>
          <a:bodyPr tIns="155448" anchor="t" anchorCtr="0"/>
          <a:lstStyle>
            <a:lvl1pPr marL="0" indent="0">
              <a:buNone/>
              <a:defRPr sz="3600">
                <a:solidFill>
                  <a:schemeClr val="bg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Slide no Tex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20680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6096000" y="0"/>
            <a:ext cx="60959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99161"/>
            <a:ext cx="520244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ts val="0"/>
              </a:spcAft>
              <a:defRPr/>
            </a:pPr>
            <a:r>
              <a:rPr lang="en-US"/>
              <a:t>Optional Subtitle</a:t>
            </a:r>
          </a:p>
        </p:txBody>
      </p:sp>
      <p:sp>
        <p:nvSpPr>
          <p:cNvPr id="13" name="Text Placeholder 5">
            <a:extLst>
              <a:ext uri="{FF2B5EF4-FFF2-40B4-BE49-F238E27FC236}">
                <a16:creationId xmlns:a16="http://schemas.microsoft.com/office/drawing/2014/main" id="{A7EBFAC4-DC05-1441-BF3C-861FA1725BE0}"/>
              </a:ext>
            </a:extLst>
          </p:cNvPr>
          <p:cNvSpPr>
            <a:spLocks noGrp="1"/>
          </p:cNvSpPr>
          <p:nvPr>
            <p:ph type="body" sz="quarter" idx="22" hasCustomPrompt="1"/>
          </p:nvPr>
        </p:nvSpPr>
        <p:spPr>
          <a:xfrm>
            <a:off x="6469257" y="398780"/>
            <a:ext cx="5207000" cy="577850"/>
          </a:xfrm>
        </p:spPr>
        <p:txBody>
          <a:bodyPr tIns="155448" anchor="t" anchorCtr="0"/>
          <a:lstStyle>
            <a:lvl1pPr marL="0" indent="0">
              <a:buNone/>
              <a:defRPr sz="3600">
                <a:solidFill>
                  <a:schemeClr val="bg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Slide 2">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5" y="4289456"/>
            <a:ext cx="5206686" cy="201926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3831035"/>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307049"/>
            <a:ext cx="5206806" cy="570278"/>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3" name="Content Placeholder 8"/>
          <p:cNvSpPr>
            <a:spLocks noGrp="1"/>
          </p:cNvSpPr>
          <p:nvPr>
            <p:ph sz="quarter" idx="19"/>
          </p:nvPr>
        </p:nvSpPr>
        <p:spPr>
          <a:xfrm>
            <a:off x="6477194" y="4289456"/>
            <a:ext cx="5198745" cy="2019269"/>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3831035"/>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9" name="Picture Placeholder 4">
            <a:extLst>
              <a:ext uri="{FF2B5EF4-FFF2-40B4-BE49-F238E27FC236}">
                <a16:creationId xmlns:a16="http://schemas.microsoft.com/office/drawing/2014/main" id="{CEF10358-DE3B-1C41-B905-26A91041C344}"/>
              </a:ext>
            </a:extLst>
          </p:cNvPr>
          <p:cNvSpPr>
            <a:spLocks noGrp="1"/>
          </p:cNvSpPr>
          <p:nvPr>
            <p:ph type="pic" sz="quarter" idx="23"/>
          </p:nvPr>
        </p:nvSpPr>
        <p:spPr>
          <a:xfrm>
            <a:off x="0" y="0"/>
            <a:ext cx="6096000" cy="3116033"/>
          </a:xfrm>
          <a:solidFill>
            <a:schemeClr val="bg2"/>
          </a:solidFill>
        </p:spPr>
        <p:txBody>
          <a:bodyPr/>
          <a:lstStyle/>
          <a:p>
            <a:r>
              <a:rPr lang="en-US"/>
              <a:t>Click icon to add picture</a:t>
            </a:r>
          </a:p>
        </p:txBody>
      </p:sp>
      <p:sp>
        <p:nvSpPr>
          <p:cNvPr id="20" name="Picture Placeholder 4">
            <a:extLst>
              <a:ext uri="{FF2B5EF4-FFF2-40B4-BE49-F238E27FC236}">
                <a16:creationId xmlns:a16="http://schemas.microsoft.com/office/drawing/2014/main" id="{CEF10358-DE3B-1C41-B905-26A91041C344}"/>
              </a:ext>
            </a:extLst>
          </p:cNvPr>
          <p:cNvSpPr>
            <a:spLocks noGrp="1"/>
          </p:cNvSpPr>
          <p:nvPr>
            <p:ph type="pic" sz="quarter" idx="24"/>
          </p:nvPr>
        </p:nvSpPr>
        <p:spPr>
          <a:xfrm>
            <a:off x="6095998" y="0"/>
            <a:ext cx="6096000" cy="3116033"/>
          </a:xfrm>
          <a:solidFill>
            <a:schemeClr val="bg2"/>
          </a:solidFill>
        </p:spPr>
        <p:txBody>
          <a:bodyPr/>
          <a:lstStyle/>
          <a:p>
            <a:r>
              <a:rPr lang="en-US"/>
              <a:t>Click icon to add picture</a:t>
            </a:r>
          </a:p>
        </p:txBody>
      </p:sp>
      <p:cxnSp>
        <p:nvCxnSpPr>
          <p:cNvPr id="7" name="Straight Connector 6"/>
          <p:cNvCxnSpPr/>
          <p:nvPr userDrawn="1"/>
        </p:nvCxnSpPr>
        <p:spPr>
          <a:xfrm>
            <a:off x="6095998" y="0"/>
            <a:ext cx="0" cy="65824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1C24C823-2B6F-1243-A14A-AF8B8CA8C28A}"/>
              </a:ext>
            </a:extLst>
          </p:cNvPr>
          <p:cNvSpPr>
            <a:spLocks noGrp="1"/>
          </p:cNvSpPr>
          <p:nvPr>
            <p:ph type="body" sz="quarter" idx="25" hasCustomPrompt="1"/>
          </p:nvPr>
        </p:nvSpPr>
        <p:spPr>
          <a:xfrm>
            <a:off x="6469257" y="3312125"/>
            <a:ext cx="5207000" cy="577850"/>
          </a:xfrm>
        </p:spPr>
        <p:txBody>
          <a:bodyPr tIns="155448" anchor="t" anchorCtr="0"/>
          <a:lstStyle>
            <a:lvl1pPr marL="0" indent="0">
              <a:buNone/>
              <a:defRPr sz="3600">
                <a:solidFill>
                  <a:schemeClr val="tx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Slide 3">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5" y="4472336"/>
            <a:ext cx="5206686" cy="183638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4013915"/>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4" y="3489929"/>
            <a:ext cx="5206810" cy="570278"/>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3" name="Content Placeholder 8"/>
          <p:cNvSpPr>
            <a:spLocks noGrp="1"/>
          </p:cNvSpPr>
          <p:nvPr>
            <p:ph sz="quarter" idx="19"/>
          </p:nvPr>
        </p:nvSpPr>
        <p:spPr>
          <a:xfrm>
            <a:off x="6477194" y="1327102"/>
            <a:ext cx="5198745" cy="2019269"/>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68681"/>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9" name="Picture Placeholder 4">
            <a:extLst>
              <a:ext uri="{FF2B5EF4-FFF2-40B4-BE49-F238E27FC236}">
                <a16:creationId xmlns:a16="http://schemas.microsoft.com/office/drawing/2014/main" id="{CEF10358-DE3B-1C41-B905-26A91041C344}"/>
              </a:ext>
            </a:extLst>
          </p:cNvPr>
          <p:cNvSpPr>
            <a:spLocks noGrp="1"/>
          </p:cNvSpPr>
          <p:nvPr>
            <p:ph type="pic" sz="quarter" idx="23"/>
          </p:nvPr>
        </p:nvSpPr>
        <p:spPr>
          <a:xfrm>
            <a:off x="0" y="0"/>
            <a:ext cx="6096000" cy="3276600"/>
          </a:xfrm>
          <a:solidFill>
            <a:schemeClr val="bg2"/>
          </a:solidFill>
        </p:spPr>
        <p:txBody>
          <a:bodyPr/>
          <a:lstStyle/>
          <a:p>
            <a:r>
              <a:rPr lang="en-US"/>
              <a:t>Click icon to add picture</a:t>
            </a:r>
          </a:p>
        </p:txBody>
      </p:sp>
      <p:sp>
        <p:nvSpPr>
          <p:cNvPr id="20" name="Picture Placeholder 4">
            <a:extLst>
              <a:ext uri="{FF2B5EF4-FFF2-40B4-BE49-F238E27FC236}">
                <a16:creationId xmlns:a16="http://schemas.microsoft.com/office/drawing/2014/main" id="{CEF10358-DE3B-1C41-B905-26A91041C344}"/>
              </a:ext>
            </a:extLst>
          </p:cNvPr>
          <p:cNvSpPr>
            <a:spLocks noGrp="1"/>
          </p:cNvSpPr>
          <p:nvPr>
            <p:ph type="pic" sz="quarter" idx="24"/>
          </p:nvPr>
        </p:nvSpPr>
        <p:spPr>
          <a:xfrm>
            <a:off x="6095998" y="3276600"/>
            <a:ext cx="6096000" cy="3298641"/>
          </a:xfrm>
          <a:solidFill>
            <a:schemeClr val="bg2"/>
          </a:solidFill>
        </p:spPr>
        <p:txBody>
          <a:bodyPr/>
          <a:lstStyle/>
          <a:p>
            <a:r>
              <a:rPr lang="en-US"/>
              <a:t>Click icon to add picture</a:t>
            </a:r>
          </a:p>
        </p:txBody>
      </p:sp>
      <p:cxnSp>
        <p:nvCxnSpPr>
          <p:cNvPr id="7" name="Straight Connector 6"/>
          <p:cNvCxnSpPr/>
          <p:nvPr userDrawn="1"/>
        </p:nvCxnSpPr>
        <p:spPr>
          <a:xfrm>
            <a:off x="6095998" y="0"/>
            <a:ext cx="0" cy="65824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026CBC9B-50DD-B646-80D0-F5FAA5759DBE}"/>
              </a:ext>
            </a:extLst>
          </p:cNvPr>
          <p:cNvSpPr>
            <a:spLocks noGrp="1"/>
          </p:cNvSpPr>
          <p:nvPr>
            <p:ph type="body" sz="quarter" idx="22" hasCustomPrompt="1"/>
          </p:nvPr>
        </p:nvSpPr>
        <p:spPr>
          <a:xfrm>
            <a:off x="6469257" y="398780"/>
            <a:ext cx="5207000" cy="577850"/>
          </a:xfrm>
        </p:spPr>
        <p:txBody>
          <a:bodyPr tIns="155448" anchor="t" anchorCtr="0"/>
          <a:lstStyle>
            <a:lvl1pPr marL="0" indent="0">
              <a:buNone/>
              <a:defRPr sz="3600">
                <a:solidFill>
                  <a:schemeClr val="tx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7"/>
            <a:ext cx="1727201" cy="261203"/>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lid Dark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1"/>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28A888-D00A-714F-942B-CBD4BC82141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318538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1"/>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4879B44-18AC-2341-9FB3-6A4BB7813EB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Tree>
    <p:extLst>
      <p:ext uri="{BB962C8B-B14F-4D97-AF65-F5344CB8AC3E}">
        <p14:creationId xmlns:p14="http://schemas.microsoft.com/office/powerpoint/2010/main" val="2559555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5938" y="1789948"/>
            <a:ext cx="6501550" cy="1000317"/>
          </a:xfrm>
          <a:prstGeom prst="rect">
            <a:avLst/>
          </a:prstGeom>
        </p:spPr>
        <p:txBody>
          <a:bodyPr lIns="0" tIns="0" rIns="0" bIns="0" anchor="b"/>
          <a:lstStyle>
            <a:lvl1pPr algn="l">
              <a:defRPr sz="4000" b="0" i="0">
                <a:solidFill>
                  <a:schemeClr val="bg1"/>
                </a:solidFill>
                <a:latin typeface="Cambria" charset="0"/>
                <a:ea typeface="Cambria" charset="0"/>
                <a:cs typeface="Cambria" charset="0"/>
              </a:defRPr>
            </a:lvl1pPr>
          </a:lstStyle>
          <a:p>
            <a:r>
              <a:rPr lang="en-GB" noProof="0"/>
              <a:t>Click to edit cover title</a:t>
            </a:r>
          </a:p>
        </p:txBody>
      </p:sp>
      <p:sp>
        <p:nvSpPr>
          <p:cNvPr id="9"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515938" y="3004025"/>
            <a:ext cx="6501549" cy="525135"/>
          </a:xfrm>
          <a:prstGeom prst="rect">
            <a:avLst/>
          </a:prstGeom>
        </p:spPr>
        <p:txBody>
          <a:bodyPr wrap="square" lIns="0" tIns="0" rIns="0" bIns="0"/>
          <a:lstStyle>
            <a:lvl1pPr marL="0" indent="0" algn="l">
              <a:lnSpc>
                <a:spcPct val="100000"/>
              </a:lnSpc>
              <a:buNone/>
              <a:defRPr sz="1600" b="0" i="0">
                <a:solidFill>
                  <a:schemeClr val="bg1"/>
                </a:solidFill>
                <a:latin typeface="Arial" charset="0"/>
                <a:ea typeface="Arial" charset="0"/>
                <a:cs typeface="Arial" charset="0"/>
              </a:defRPr>
            </a:lvl1pPr>
          </a:lstStyle>
          <a:p>
            <a:pPr lvl="0"/>
            <a:r>
              <a:rPr lang="en-GB" noProof="0"/>
              <a:t>Subhead Line 1</a:t>
            </a:r>
          </a:p>
        </p:txBody>
      </p:sp>
      <p:sp>
        <p:nvSpPr>
          <p:cNvPr id="10"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515938" y="4127609"/>
            <a:ext cx="1727200" cy="260593"/>
          </a:xfrm>
          <a:prstGeom prst="rect">
            <a:avLst/>
          </a:prstGeom>
        </p:spPr>
        <p:txBody>
          <a:bodyPr vert="horz" lIns="0" tIns="0" rIns="0" bIns="0" rtlCol="0" anchor="ctr"/>
          <a:lstStyle>
            <a:lvl1pPr algn="l">
              <a:defRPr sz="1100" b="0" i="0">
                <a:solidFill>
                  <a:schemeClr val="bg1"/>
                </a:solidFill>
                <a:latin typeface="+mn-lt"/>
                <a:ea typeface="Cambria" charset="0"/>
                <a:cs typeface="Cambria" charset="0"/>
              </a:defRPr>
            </a:lvl1pPr>
          </a:lstStyle>
          <a:p>
            <a:r>
              <a:rPr lang="en-GB" noProof="0"/>
              <a:t>Date</a:t>
            </a:r>
          </a:p>
        </p:txBody>
      </p:sp>
      <p:pic>
        <p:nvPicPr>
          <p:cNvPr id="6" name="Graphic 5">
            <a:extLst>
              <a:ext uri="{FF2B5EF4-FFF2-40B4-BE49-F238E27FC236}">
                <a16:creationId xmlns:a16="http://schemas.microsoft.com/office/drawing/2014/main" id="{848568DE-D4C7-69C9-D26F-09DF750D7703}"/>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515939" y="453099"/>
            <a:ext cx="752094" cy="429768"/>
          </a:xfrm>
          <a:prstGeom prst="rect">
            <a:avLst/>
          </a:prstGeom>
        </p:spPr>
      </p:pic>
    </p:spTree>
    <p:extLst>
      <p:ext uri="{BB962C8B-B14F-4D97-AF65-F5344CB8AC3E}">
        <p14:creationId xmlns:p14="http://schemas.microsoft.com/office/powerpoint/2010/main" val="202740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graphic Cover White">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466F37-6FA9-F145-AD31-68850EA0AB03}"/>
              </a:ext>
            </a:extLst>
          </p:cNvPr>
          <p:cNvPicPr>
            <a:picLocks noChangeAspect="1"/>
          </p:cNvPicPr>
          <p:nvPr userDrawn="1"/>
        </p:nvPicPr>
        <p:blipFill>
          <a:blip r:embed="rId2"/>
          <a:stretch>
            <a:fillRect/>
          </a:stretch>
        </p:blipFill>
        <p:spPr>
          <a:xfrm>
            <a:off x="0" y="1562100"/>
            <a:ext cx="12192000" cy="5295900"/>
          </a:xfrm>
          <a:prstGeom prst="rect">
            <a:avLst/>
          </a:prstGeom>
        </p:spPr>
      </p:pic>
      <p:pic>
        <p:nvPicPr>
          <p:cNvPr id="13" name="Picture 12">
            <a:extLst>
              <a:ext uri="{FF2B5EF4-FFF2-40B4-BE49-F238E27FC236}">
                <a16:creationId xmlns:a16="http://schemas.microsoft.com/office/drawing/2014/main" id="{4117C15C-1CA4-3447-B96C-74DD64F795F1}"/>
              </a:ext>
            </a:extLst>
          </p:cNvPr>
          <p:cNvPicPr>
            <a:picLocks noChangeAspect="1"/>
          </p:cNvPicPr>
          <p:nvPr userDrawn="1"/>
        </p:nvPicPr>
        <p:blipFill>
          <a:blip r:embed="rId3"/>
          <a:stretch>
            <a:fillRect/>
          </a:stretch>
        </p:blipFill>
        <p:spPr>
          <a:xfrm>
            <a:off x="515938" y="6063980"/>
            <a:ext cx="728340" cy="425720"/>
          </a:xfrm>
          <a:prstGeom prst="rect">
            <a:avLst/>
          </a:prstGeom>
        </p:spPr>
      </p:pic>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2000" b="0" i="0">
                <a:solidFill>
                  <a:schemeClr val="tx1"/>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4737099"/>
            <a:ext cx="9087730" cy="1011487"/>
          </a:xfrm>
          <a:prstGeom prst="rect">
            <a:avLst/>
          </a:prstGeom>
        </p:spPr>
        <p:txBody>
          <a:bodyPr/>
          <a:lstStyle>
            <a:lvl1pPr algn="ctr">
              <a:defRPr sz="3600" b="0" i="0">
                <a:solidFill>
                  <a:schemeClr val="tx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tx1"/>
                </a:solidFill>
                <a:latin typeface="+mn-lt"/>
                <a:ea typeface="Cambria" charset="0"/>
                <a:cs typeface="Cambria" charset="0"/>
              </a:defRPr>
            </a:lvl1pPr>
          </a:lstStyle>
          <a:p>
            <a:r>
              <a:rPr lang="fr-FR"/>
              <a:t>Date</a:t>
            </a:r>
            <a:endParaRPr lang="en-US"/>
          </a:p>
        </p:txBody>
      </p:sp>
      <p:sp>
        <p:nvSpPr>
          <p:cNvPr id="9" name="Rectangle 8">
            <a:extLst>
              <a:ext uri="{FF2B5EF4-FFF2-40B4-BE49-F238E27FC236}">
                <a16:creationId xmlns:a16="http://schemas.microsoft.com/office/drawing/2014/main" id="{BB9968AB-77DC-3741-8F67-6C51E6D747F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ayout White">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9" y="1882171"/>
            <a:ext cx="11160124"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Layout White w/Dark Sidebar">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432200"/>
            <a:ext cx="7380287" cy="48765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Layout White w/Gray Sidebar">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431926"/>
            <a:ext cx="7380287" cy="4876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Layout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7"/>
            <a:ext cx="1727201" cy="261203"/>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ayout Gr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1432200"/>
            <a:ext cx="12192000" cy="51496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fr-FR"/>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‹N°›</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en-US"/>
              <a:t>National Tender Day - 16 </a:t>
            </a:r>
            <a:r>
              <a:rPr lang="en-US" err="1"/>
              <a:t>octobre</a:t>
            </a:r>
            <a:r>
              <a:rPr lang="en-US"/>
              <a:t> 2025</a:t>
            </a:r>
          </a:p>
        </p:txBody>
      </p:sp>
      <p:sp>
        <p:nvSpPr>
          <p:cNvPr id="13" name="Content Placeholder 8"/>
          <p:cNvSpPr>
            <a:spLocks noGrp="1"/>
          </p:cNvSpPr>
          <p:nvPr>
            <p:ph sz="quarter" idx="18"/>
          </p:nvPr>
        </p:nvSpPr>
        <p:spPr>
          <a:xfrm>
            <a:off x="515938" y="1797269"/>
            <a:ext cx="11160125" cy="451145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fr-FR"/>
              <a:t>Date</a:t>
            </a:r>
            <a:endParaRPr lang="en-US"/>
          </a:p>
        </p:txBody>
      </p:sp>
      <p:sp>
        <p:nvSpPr>
          <p:cNvPr id="6"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‹N°›</a:t>
            </a:fld>
            <a:endParaRPr lang="en-US"/>
          </a:p>
        </p:txBody>
      </p:sp>
      <p:sp>
        <p:nvSpPr>
          <p:cNvPr id="8" name="Title Placeholder 7">
            <a:extLst>
              <a:ext uri="{FF2B5EF4-FFF2-40B4-BE49-F238E27FC236}">
                <a16:creationId xmlns:a16="http://schemas.microsoft.com/office/drawing/2014/main" id="{CB1DE175-AEB7-854B-A8AD-D98BDA536033}"/>
              </a:ext>
            </a:extLst>
          </p:cNvPr>
          <p:cNvSpPr>
            <a:spLocks noGrp="1"/>
          </p:cNvSpPr>
          <p:nvPr>
            <p:ph type="title"/>
          </p:nvPr>
        </p:nvSpPr>
        <p:spPr>
          <a:xfrm>
            <a:off x="515939" y="368300"/>
            <a:ext cx="11160124" cy="577153"/>
          </a:xfrm>
          <a:prstGeom prst="rect">
            <a:avLst/>
          </a:prstGeom>
        </p:spPr>
        <p:txBody>
          <a:bodyPr vert="horz" lIns="0" tIns="0" rIns="0" bIns="0" rtlCol="0" anchor="t" anchorCtr="0">
            <a:noAutofit/>
          </a:bodyPr>
          <a:lstStyle/>
          <a:p>
            <a:r>
              <a:rPr lang="en-US"/>
              <a:t>Click to edit Master title style</a:t>
            </a:r>
          </a:p>
        </p:txBody>
      </p:sp>
      <p:sp>
        <p:nvSpPr>
          <p:cNvPr id="9" name="Text Placeholder 8">
            <a:extLst>
              <a:ext uri="{FF2B5EF4-FFF2-40B4-BE49-F238E27FC236}">
                <a16:creationId xmlns:a16="http://schemas.microsoft.com/office/drawing/2014/main" id="{4A36D4A1-2ACB-2340-90BD-5A606111D088}"/>
              </a:ext>
            </a:extLst>
          </p:cNvPr>
          <p:cNvSpPr>
            <a:spLocks noGrp="1"/>
          </p:cNvSpPr>
          <p:nvPr>
            <p:ph type="body" idx="1"/>
          </p:nvPr>
        </p:nvSpPr>
        <p:spPr>
          <a:xfrm>
            <a:off x="515938" y="1431925"/>
            <a:ext cx="11160127" cy="4751593"/>
          </a:xfrm>
          <a:prstGeom prst="rect">
            <a:avLst/>
          </a:prstGeom>
        </p:spPr>
        <p:txBody>
          <a:bodyPr vert="horz" lIns="0" tIns="0" rIns="0" bIns="0" spcCol="13716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en-US"/>
              <a:t>National Tender Day - 17 octobre 2024</a:t>
            </a:r>
          </a:p>
        </p:txBody>
      </p:sp>
      <p:sp>
        <p:nvSpPr>
          <p:cNvPr id="3" name="Rectangle 2"/>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4744996"/>
      </p:ext>
    </p:extLst>
  </p:cSld>
  <p:clrMap bg1="lt1" tx1="dk1" bg2="lt2" tx2="dk2" accent1="accent1" accent2="accent2" accent3="accent3" accent4="accent4" accent5="accent5" accent6="accent6" hlink="hlink" folHlink="folHlink"/>
  <p:sldLayoutIdLst>
    <p:sldLayoutId id="2147483785" r:id="rId1"/>
    <p:sldLayoutId id="2147483728" r:id="rId2"/>
    <p:sldLayoutId id="2147483663" r:id="rId3"/>
    <p:sldLayoutId id="2147483759" r:id="rId4"/>
    <p:sldLayoutId id="2147483760" r:id="rId5"/>
    <p:sldLayoutId id="2147483780" r:id="rId6"/>
    <p:sldLayoutId id="2147483782" r:id="rId7"/>
    <p:sldLayoutId id="2147483761" r:id="rId8"/>
    <p:sldLayoutId id="2147483766" r:id="rId9"/>
    <p:sldLayoutId id="2147483779" r:id="rId10"/>
    <p:sldLayoutId id="2147483762" r:id="rId11"/>
    <p:sldLayoutId id="2147483781" r:id="rId12"/>
    <p:sldLayoutId id="2147483765" r:id="rId13"/>
    <p:sldLayoutId id="2147483793" r:id="rId14"/>
    <p:sldLayoutId id="2147483738" r:id="rId15"/>
    <p:sldLayoutId id="2147483787" r:id="rId16"/>
    <p:sldLayoutId id="2147483799" r:id="rId17"/>
    <p:sldLayoutId id="2147483786" r:id="rId18"/>
    <p:sldLayoutId id="2147483769" r:id="rId19"/>
    <p:sldLayoutId id="2147483768" r:id="rId20"/>
    <p:sldLayoutId id="2147483796" r:id="rId21"/>
    <p:sldLayoutId id="2147483797" r:id="rId22"/>
    <p:sldLayoutId id="2147483771" r:id="rId23"/>
    <p:sldLayoutId id="2147483770" r:id="rId24"/>
    <p:sldLayoutId id="2147483775" r:id="rId25"/>
    <p:sldLayoutId id="2147483776" r:id="rId26"/>
    <p:sldLayoutId id="2147483777" r:id="rId27"/>
    <p:sldLayoutId id="2147483778" r:id="rId28"/>
    <p:sldLayoutId id="2147483695" r:id="rId29"/>
    <p:sldLayoutId id="2147483788" r:id="rId30"/>
    <p:sldLayoutId id="2147483789" r:id="rId31"/>
    <p:sldLayoutId id="2147483794" r:id="rId32"/>
    <p:sldLayoutId id="2147483790" r:id="rId33"/>
    <p:sldLayoutId id="2147483791" r:id="rId34"/>
    <p:sldLayoutId id="2147483795" r:id="rId35"/>
    <p:sldLayoutId id="2147483800" r:id="rId36"/>
    <p:sldLayoutId id="2147483801" r:id="rId37"/>
    <p:sldLayoutId id="2147483802" r:id="rId38"/>
  </p:sldLayoutIdLst>
  <p:hf hdr="0" dt="0"/>
  <p:txStyles>
    <p:titleStyle>
      <a:lvl1pPr algn="l" defTabSz="914400" rtl="0" eaLnBrk="1" latinLnBrk="0" hangingPunct="1">
        <a:lnSpc>
          <a:spcPct val="90000"/>
        </a:lnSpc>
        <a:spcBef>
          <a:spcPct val="0"/>
        </a:spcBef>
        <a:buNone/>
        <a:defRPr sz="3600" kern="1200">
          <a:solidFill>
            <a:schemeClr val="tx1"/>
          </a:solidFill>
          <a:latin typeface="Cambria" panose="02040503050406030204" pitchFamily="18" charset="0"/>
          <a:ea typeface="+mj-ea"/>
          <a:cs typeface="+mj-cs"/>
        </a:defRPr>
      </a:lvl1pPr>
    </p:titleStyle>
    <p:bodyStyle>
      <a:lvl1pPr marL="230188" indent="-230188" algn="l" defTabSz="914400" rtl="0" eaLnBrk="1" latinLnBrk="0" hangingPunct="1">
        <a:lnSpc>
          <a:spcPts val="22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5pPr>
      <a:lvl6pPr marL="1381125"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a:solidFill>
            <a:schemeClr val="tx1"/>
          </a:solidFill>
          <a:latin typeface="+mn-lt"/>
          <a:ea typeface="+mn-ea"/>
          <a:cs typeface="+mn-cs"/>
        </a:defRPr>
      </a:lvl6pPr>
      <a:lvl7pPr marL="1606550"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7pPr>
      <a:lvl8pPr marL="1822450" indent="-2254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8pPr>
      <a:lvl9pPr marL="1998663" indent="-169863" algn="l" defTabSz="914400" rtl="0" eaLnBrk="1" latinLnBrk="0" hangingPunct="1">
        <a:lnSpc>
          <a:spcPct val="90000"/>
        </a:lnSpc>
        <a:spcBef>
          <a:spcPts val="500"/>
        </a:spcBef>
        <a:buClr>
          <a:schemeClr val="accent5">
            <a:lumMod val="75000"/>
          </a:schemeClr>
        </a:buClr>
        <a:buFont typeface="Arial" panose="020B0604020202020204" pitchFamily="34" charset="0"/>
        <a:buChar char="•"/>
        <a:defRPr sz="1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88" userDrawn="1">
          <p15:clr>
            <a:srgbClr val="A4A3A4"/>
          </p15:clr>
        </p15:guide>
        <p15:guide id="3" orient="horz" pos="232">
          <p15:clr>
            <a:srgbClr val="F26B43"/>
          </p15:clr>
        </p15:guide>
        <p15:guide id="4" pos="325" userDrawn="1">
          <p15:clr>
            <a:srgbClr val="F26B43"/>
          </p15:clr>
        </p15:guide>
        <p15:guide id="5" pos="7355" userDrawn="1">
          <p15:clr>
            <a:srgbClr val="F26B43"/>
          </p15:clr>
        </p15:guide>
        <p15:guide id="6" pos="1414" userDrawn="1">
          <p15:clr>
            <a:srgbClr val="A4A3A4"/>
          </p15:clr>
        </p15:guide>
        <p15:guide id="7" pos="1512" userDrawn="1">
          <p15:clr>
            <a:srgbClr val="A4A3A4"/>
          </p15:clr>
        </p15:guide>
        <p15:guide id="10" pos="3790" userDrawn="1">
          <p15:clr>
            <a:srgbClr val="A4A3A4"/>
          </p15:clr>
        </p15:guide>
        <p15:guide id="11" pos="4978" userDrawn="1">
          <p15:clr>
            <a:srgbClr val="A4A3A4"/>
          </p15:clr>
        </p15:guide>
        <p15:guide id="12" pos="5076" userDrawn="1">
          <p15:clr>
            <a:srgbClr val="A4A3A4"/>
          </p15:clr>
        </p15:guide>
        <p15:guide id="13" pos="6168" userDrawn="1">
          <p15:clr>
            <a:srgbClr val="A4A3A4"/>
          </p15:clr>
        </p15:guide>
        <p15:guide id="14" pos="6266" userDrawn="1">
          <p15:clr>
            <a:srgbClr val="A4A3A4"/>
          </p15:clr>
        </p15:guide>
        <p15:guide id="15" pos="2602" userDrawn="1">
          <p15:clr>
            <a:srgbClr val="A4A3A4"/>
          </p15:clr>
        </p15:guide>
        <p15:guide id="16" pos="2700" userDrawn="1">
          <p15:clr>
            <a:srgbClr val="A4A3A4"/>
          </p15:clr>
        </p15:guide>
        <p15:guide id="17" orient="horz" pos="3974">
          <p15:clr>
            <a:srgbClr val="F26B43"/>
          </p15:clr>
        </p15:guide>
        <p15:guide id="18" orient="horz" pos="90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1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1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2.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hyperlink" Target="https://ce-center.vlaanderen-circulair.be/nl/publicaties" TargetMode="External"/><Relationship Id="rId1" Type="http://schemas.openxmlformats.org/officeDocument/2006/relationships/slideLayout" Target="../slideLayouts/slideLayout11.xml"/></Relationships>
</file>

<file path=ppt/slides/_rels/slide138.xml.rels><?xml version="1.0" encoding="UTF-8" standalone="yes"?>
<Relationships xmlns="http://schemas.openxmlformats.org/package/2006/relationships"><Relationship Id="rId2" Type="http://schemas.openxmlformats.org/officeDocument/2006/relationships/hyperlink" Target="https://ce-center.vlaanderen-circulair.be/nl/publicaties" TargetMode="External"/><Relationship Id="rId1" Type="http://schemas.openxmlformats.org/officeDocument/2006/relationships/slideLayout" Target="../slideLayouts/slideLayout1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9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9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5.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t="-39000" b="-39000"/>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3179763" y="6262783"/>
            <a:ext cx="5832475" cy="525135"/>
          </a:xfrm>
        </p:spPr>
        <p:txBody>
          <a:bodyPr vert="horz" wrap="square" lIns="0" tIns="0" rIns="0" bIns="0" spcCol="137160" rtlCol="0" anchor="t">
            <a:noAutofit/>
          </a:bodyPr>
          <a:lstStyle/>
          <a:p>
            <a:r>
              <a:rPr lang="fr-BE" noProof="0">
                <a:latin typeface="Arial"/>
                <a:cs typeface="Arial"/>
              </a:rPr>
              <a:t>Période : 10 septembre 2024</a:t>
            </a:r>
            <a:r>
              <a:rPr lang="fr-BE">
                <a:latin typeface="Arial"/>
                <a:cs typeface="Arial"/>
              </a:rPr>
              <a:t> – 24 septembre 2025</a:t>
            </a:r>
            <a:r>
              <a:rPr lang="fr-BE" i="1">
                <a:latin typeface="Arial"/>
                <a:cs typeface="Arial"/>
              </a:rPr>
              <a:t> </a:t>
            </a:r>
            <a:endParaRPr lang="fr-BE" noProof="0">
              <a:latin typeface="Arial"/>
              <a:cs typeface="Arial"/>
            </a:endParaRPr>
          </a:p>
        </p:txBody>
      </p:sp>
      <p:sp>
        <p:nvSpPr>
          <p:cNvPr id="3" name="Title 2"/>
          <p:cNvSpPr>
            <a:spLocks noGrp="1"/>
          </p:cNvSpPr>
          <p:nvPr>
            <p:ph type="title"/>
          </p:nvPr>
        </p:nvSpPr>
        <p:spPr>
          <a:xfrm>
            <a:off x="1552135" y="4404271"/>
            <a:ext cx="9087730" cy="1011487"/>
          </a:xfrm>
        </p:spPr>
        <p:txBody>
          <a:bodyPr/>
          <a:lstStyle/>
          <a:p>
            <a:r>
              <a:rPr lang="fr-BE" sz="2900" noProof="0"/>
              <a:t/>
            </a:r>
            <a:br>
              <a:rPr lang="fr-BE" sz="2900" noProof="0"/>
            </a:br>
            <a:r>
              <a:rPr lang="fr-BE" sz="2900">
                <a:latin typeface="Cambria"/>
                <a:ea typeface="Cambria"/>
              </a:rPr>
              <a:t>Chronique de jurisprudence (des chambres francophones) du Conseil d’État et de la C.J.U.E. en matière de marchés publics</a:t>
            </a:r>
            <a:endParaRPr lang="fr-BE" sz="2900" noProof="0">
              <a:latin typeface="Cambria"/>
              <a:ea typeface="Cambria"/>
            </a:endParaRPr>
          </a:p>
        </p:txBody>
      </p:sp>
    </p:spTree>
    <p:extLst>
      <p:ext uri="{BB962C8B-B14F-4D97-AF65-F5344CB8AC3E}">
        <p14:creationId xmlns:p14="http://schemas.microsoft.com/office/powerpoint/2010/main" val="2239855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DF125A-F9A7-4529-B083-D1B4AE57244F}"/>
              </a:ext>
            </a:extLst>
          </p:cNvPr>
          <p:cNvSpPr>
            <a:spLocks noGrp="1"/>
          </p:cNvSpPr>
          <p:nvPr>
            <p:ph sz="quarter" idx="18"/>
          </p:nvPr>
        </p:nvSpPr>
        <p:spPr>
          <a:xfrm>
            <a:off x="541778" y="1731741"/>
            <a:ext cx="10975527" cy="4530389"/>
          </a:xfrm>
        </p:spPr>
        <p:txBody>
          <a:bodyPr vert="horz" lIns="0" tIns="0" rIns="0" bIns="0" spcCol="137160" rtlCol="0" anchor="t">
            <a:noAutofit/>
          </a:bodyPr>
          <a:lstStyle/>
          <a:p>
            <a:pPr marL="229870" indent="-229870" algn="just"/>
            <a:r>
              <a:rPr lang="fr-BE" sz="1600">
                <a:cs typeface="Arial" panose="020B0604020202020204"/>
              </a:rPr>
              <a:t>Le Conseil d’État a commencé par rappeler que les </a:t>
            </a:r>
            <a:r>
              <a:rPr lang="fr-FR" sz="1600"/>
              <a:t>médicaments à base de </a:t>
            </a:r>
            <a:r>
              <a:rPr lang="fr-FR" sz="1600" err="1"/>
              <a:t>pegfilgrastim</a:t>
            </a:r>
            <a:r>
              <a:rPr lang="fr-FR" sz="1600"/>
              <a:t> sont des facteurs de stimulation des colonies de granulocytes à longue durée d’action (en abrégé « LA G-</a:t>
            </a:r>
            <a:r>
              <a:rPr lang="fr-FR" sz="1600" err="1"/>
              <a:t>CSF</a:t>
            </a:r>
            <a:r>
              <a:rPr lang="fr-FR" sz="1600"/>
              <a:t> ») et que la requérante commercialise quant à elle le médicament </a:t>
            </a:r>
            <a:r>
              <a:rPr lang="fr-FR" sz="1600" err="1"/>
              <a:t>Lonquex</a:t>
            </a:r>
            <a:r>
              <a:rPr lang="fr-FR" sz="1600"/>
              <a:t> ,basé le principe actif </a:t>
            </a:r>
            <a:r>
              <a:rPr lang="fr-FR" sz="1600" err="1"/>
              <a:t>lipegfilgrastim</a:t>
            </a:r>
            <a:r>
              <a:rPr lang="fr-FR" sz="1600"/>
              <a:t>. Ce médicament appartient également au groupe thérapeutique des facteurs de stimulation des colonies de granulocytes à longue durée d’action (LA G-</a:t>
            </a:r>
            <a:r>
              <a:rPr lang="fr-FR" sz="1600" err="1"/>
              <a:t>CSF</a:t>
            </a:r>
            <a:r>
              <a:rPr lang="fr-FR" sz="1600"/>
              <a:t>)</a:t>
            </a:r>
          </a:p>
          <a:p>
            <a:pPr marL="229870" indent="-229870" algn="just"/>
            <a:r>
              <a:rPr lang="fr-FR" sz="1600"/>
              <a:t>Le Conseil d’État a considéré que : « Pour justifier les spécifications en cause, la partie adverse fait essentiellement valoir son large pouvoir d’appréciation pour définir l’objet du marché, en particulier eu égard à la liberté thérapeutique dont bénéficient les médecins de ses hôpitaux. Elle affirme qu’il est exclu de la contraindre de recourir à un médicament qui ne correspond pas à la molécule qu’elle entend utiliser pour traiter ses patients. Le pouvoir adjudicateur dispose d’un pouvoir d’appréciation étendu pour déterminer l’objet d’un marché et les spécifications techniques destinées à préciser cet objet. Cette marge d’appréciation est particulièrement large lorsque le pouvoir adjudicateur, se fondant sur des considérations d’ordre médical en lien avec la liberté thérapeutique des médecins à son service, détermine les caractéristiques des médicaments qu’il entend utiliser. »</a:t>
            </a:r>
          </a:p>
        </p:txBody>
      </p:sp>
      <p:sp>
        <p:nvSpPr>
          <p:cNvPr id="4" name="Slide Number Placeholder 3">
            <a:extLst>
              <a:ext uri="{FF2B5EF4-FFF2-40B4-BE49-F238E27FC236}">
                <a16:creationId xmlns:a16="http://schemas.microsoft.com/office/drawing/2014/main" id="{628EBF03-0F19-4223-809D-A7832C1D7373}"/>
              </a:ext>
            </a:extLst>
          </p:cNvPr>
          <p:cNvSpPr>
            <a:spLocks noGrp="1"/>
          </p:cNvSpPr>
          <p:nvPr>
            <p:ph type="sldNum" sz="quarter" idx="12"/>
          </p:nvPr>
        </p:nvSpPr>
        <p:spPr/>
        <p:txBody>
          <a:bodyPr/>
          <a:lstStyle/>
          <a:p>
            <a:fld id="{F9591D4C-BB8F-AE46-BE73-C616F30BBC5B}" type="slidenum">
              <a:rPr lang="en-US" smtClean="0"/>
              <a:pPr/>
              <a:t>10</a:t>
            </a:fld>
            <a:endParaRPr lang="en-US"/>
          </a:p>
        </p:txBody>
      </p:sp>
      <p:sp>
        <p:nvSpPr>
          <p:cNvPr id="7" name="Footer Placeholder 6">
            <a:extLst>
              <a:ext uri="{FF2B5EF4-FFF2-40B4-BE49-F238E27FC236}">
                <a16:creationId xmlns:a16="http://schemas.microsoft.com/office/drawing/2014/main" id="{F70754EA-0659-4F0F-9906-8CC6BD37CD73}"/>
              </a:ext>
            </a:extLst>
          </p:cNvPr>
          <p:cNvSpPr>
            <a:spLocks noGrp="1"/>
          </p:cNvSpPr>
          <p:nvPr>
            <p:ph type="ftr" sz="quarter" idx="17"/>
          </p:nvPr>
        </p:nvSpPr>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58E4C9C9-B2F2-40FE-22BC-8E58AA1D0FD7}"/>
              </a:ext>
            </a:extLst>
          </p:cNvPr>
          <p:cNvSpPr>
            <a:spLocks noGrp="1"/>
          </p:cNvSpPr>
          <p:nvPr>
            <p:ph type="body" idx="1"/>
          </p:nvPr>
        </p:nvSpPr>
        <p:spPr>
          <a:xfrm>
            <a:off x="523150" y="1135926"/>
            <a:ext cx="11160124" cy="435600"/>
          </a:xfrm>
        </p:spPr>
        <p:txBody>
          <a:bodyPr>
            <a:noAutofit/>
          </a:bodyPr>
          <a:lstStyle/>
          <a:p>
            <a:pPr algn="just">
              <a:lnSpc>
                <a:spcPct val="90000"/>
              </a:lnSpc>
            </a:pPr>
            <a:r>
              <a:rPr lang="fr-BE" sz="2000">
                <a:latin typeface="Cambria"/>
                <a:ea typeface="Cambria"/>
              </a:rPr>
              <a:t>Pouvoir d’appréciation pour déterminer l’objet du marché- Réduction injustifiée de la concurrence</a:t>
            </a:r>
          </a:p>
        </p:txBody>
      </p:sp>
      <p:sp>
        <p:nvSpPr>
          <p:cNvPr id="5" name="Title 5">
            <a:extLst>
              <a:ext uri="{FF2B5EF4-FFF2-40B4-BE49-F238E27FC236}">
                <a16:creationId xmlns:a16="http://schemas.microsoft.com/office/drawing/2014/main" id="{12430ED2-950B-5090-9AF1-704F737CB87A}"/>
              </a:ext>
            </a:extLst>
          </p:cNvPr>
          <p:cNvSpPr txBox="1">
            <a:spLocks/>
          </p:cNvSpPr>
          <p:nvPr/>
        </p:nvSpPr>
        <p:spPr>
          <a:xfrm>
            <a:off x="523150" y="761705"/>
            <a:ext cx="1136404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261.996 du 16 janvier 2025, </a:t>
            </a:r>
            <a:r>
              <a:rPr lang="fr-BE" sz="2400" i="1" err="1">
                <a:solidFill>
                  <a:srgbClr val="0073CF"/>
                </a:solidFill>
                <a:latin typeface="Cambria"/>
                <a:ea typeface="Cambria"/>
              </a:rPr>
              <a:t>TEVA</a:t>
            </a:r>
            <a:r>
              <a:rPr lang="fr-BE" sz="2400" i="1">
                <a:solidFill>
                  <a:srgbClr val="0073CF"/>
                </a:solidFill>
                <a:latin typeface="Cambria"/>
                <a:ea typeface="Cambria"/>
              </a:rPr>
              <a:t> PHARMA BELGIUM </a:t>
            </a:r>
            <a:r>
              <a:rPr lang="fr-BE" sz="2400">
                <a:solidFill>
                  <a:srgbClr val="0073CF"/>
                </a:solidFill>
                <a:latin typeface="Cambria"/>
                <a:ea typeface="Cambria"/>
              </a:rPr>
              <a:t>(annulation)</a:t>
            </a:r>
            <a:endParaRPr lang="en-US" sz="2400">
              <a:solidFill>
                <a:srgbClr val="0073CF"/>
              </a:solidFill>
              <a:latin typeface="Cambria"/>
              <a:ea typeface="Cambria"/>
            </a:endParaRPr>
          </a:p>
        </p:txBody>
      </p:sp>
      <p:sp>
        <p:nvSpPr>
          <p:cNvPr id="8" name="Text Placeholder 1">
            <a:extLst>
              <a:ext uri="{FF2B5EF4-FFF2-40B4-BE49-F238E27FC236}">
                <a16:creationId xmlns:a16="http://schemas.microsoft.com/office/drawing/2014/main" id="{67918CB1-37D2-368B-6508-309D80A6974B}"/>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US">
              <a:ea typeface="+mn-ea"/>
              <a:cs typeface="+mn-cs"/>
            </a:endParaRPr>
          </a:p>
        </p:txBody>
      </p:sp>
    </p:spTree>
    <p:extLst>
      <p:ext uri="{BB962C8B-B14F-4D97-AF65-F5344CB8AC3E}">
        <p14:creationId xmlns:p14="http://schemas.microsoft.com/office/powerpoint/2010/main" val="353594053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C5367-C769-BB44-92B5-8BB27689065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4D2221-AEAB-A4D7-B34C-7F040226D709}"/>
              </a:ext>
            </a:extLst>
          </p:cNvPr>
          <p:cNvSpPr>
            <a:spLocks noGrp="1"/>
          </p:cNvSpPr>
          <p:nvPr>
            <p:ph sz="quarter" idx="18"/>
          </p:nvPr>
        </p:nvSpPr>
        <p:spPr>
          <a:xfrm>
            <a:off x="533456" y="2188722"/>
            <a:ext cx="11142607" cy="4120003"/>
          </a:xfrm>
        </p:spPr>
        <p:txBody>
          <a:bodyPr vert="horz" lIns="0" tIns="0" rIns="0" bIns="0" spcCol="137160" rtlCol="0" anchor="t">
            <a:noAutofit/>
          </a:bodyPr>
          <a:lstStyle/>
          <a:p>
            <a:pPr marL="0" indent="0">
              <a:buNone/>
            </a:pPr>
            <a:r>
              <a:rPr lang="fr-BE" sz="1900" b="1">
                <a:cs typeface="Arial" panose="020B0604020202020204"/>
              </a:rPr>
              <a:t>Suspension du choix de CAF comme Soumissionnaire Préférentiel</a:t>
            </a:r>
            <a:endParaRPr lang="fr-BE">
              <a:cs typeface="Arial" panose="020B0604020202020204"/>
            </a:endParaRPr>
          </a:p>
          <a:p>
            <a:pPr marL="229870" indent="-229870"/>
            <a:r>
              <a:rPr lang="fr-BE" sz="1900">
                <a:cs typeface="Arial" panose="020B0604020202020204"/>
              </a:rPr>
              <a:t>Le Conseil d’État </a:t>
            </a:r>
            <a:r>
              <a:rPr lang="fr-BE" sz="1900" b="1">
                <a:cs typeface="Arial" panose="020B0604020202020204"/>
              </a:rPr>
              <a:t>accueille la demande de suspension </a:t>
            </a:r>
            <a:r>
              <a:rPr lang="fr-BE" sz="1900">
                <a:cs typeface="Arial" panose="020B0604020202020204"/>
              </a:rPr>
              <a:t>au motif que le </a:t>
            </a:r>
            <a:r>
              <a:rPr lang="fr-BE" sz="1900" b="1">
                <a:cs typeface="Arial" panose="020B0604020202020204"/>
              </a:rPr>
              <a:t>système d’évaluation </a:t>
            </a:r>
            <a:r>
              <a:rPr lang="fr-BE" sz="1900">
                <a:cs typeface="Arial" panose="020B0604020202020204"/>
              </a:rPr>
              <a:t>utilisé ne permet </a:t>
            </a:r>
            <a:r>
              <a:rPr lang="fr-BE" sz="1900" b="1">
                <a:cs typeface="Arial" panose="020B0604020202020204"/>
              </a:rPr>
              <a:t>ni au soumissionnaire évincé</a:t>
            </a:r>
            <a:r>
              <a:rPr lang="fr-BE" sz="1900">
                <a:cs typeface="Arial" panose="020B0604020202020204"/>
              </a:rPr>
              <a:t>, </a:t>
            </a:r>
            <a:r>
              <a:rPr lang="fr-BE" sz="1900" b="1">
                <a:cs typeface="Arial" panose="020B0604020202020204"/>
              </a:rPr>
              <a:t>ni au Conseil d’Etat </a:t>
            </a:r>
            <a:r>
              <a:rPr lang="fr-BE" sz="1900">
                <a:cs typeface="Arial" panose="020B0604020202020204"/>
              </a:rPr>
              <a:t>de vérifier si le classement des offres a été réalisé </a:t>
            </a:r>
            <a:r>
              <a:rPr lang="fr-BE" sz="1900" b="1">
                <a:cs typeface="Arial" panose="020B0604020202020204"/>
              </a:rPr>
              <a:t>de manière objective et compréhensible</a:t>
            </a:r>
            <a:r>
              <a:rPr lang="fr-BE" sz="1900">
                <a:cs typeface="Arial" panose="020B0604020202020204"/>
              </a:rPr>
              <a:t>.</a:t>
            </a:r>
            <a:endParaRPr lang="fr-BE">
              <a:cs typeface="Arial" panose="020B0604020202020204"/>
            </a:endParaRPr>
          </a:p>
          <a:p>
            <a:pPr marL="229870" indent="-229870"/>
            <a:r>
              <a:rPr lang="fr-BE" sz="1900">
                <a:cs typeface="Arial" panose="020B0604020202020204"/>
              </a:rPr>
              <a:t>L’entité adjudicatrice a utilisé :</a:t>
            </a:r>
            <a:endParaRPr lang="fr-BE"/>
          </a:p>
          <a:p>
            <a:pPr marL="229870" indent="-229870"/>
            <a:r>
              <a:rPr lang="fr-BE" sz="1900">
                <a:solidFill>
                  <a:srgbClr val="A6A6A6"/>
                </a:solidFill>
                <a:latin typeface="Courier New"/>
                <a:cs typeface="Courier New"/>
              </a:rPr>
              <a:t>O </a:t>
            </a:r>
            <a:r>
              <a:rPr lang="fr-BE" sz="1900">
                <a:cs typeface="Arial" panose="020B0604020202020204"/>
              </a:rPr>
              <a:t>des </a:t>
            </a:r>
            <a:r>
              <a:rPr lang="fr-BE" sz="1900" b="1">
                <a:cs typeface="Arial" panose="020B0604020202020204"/>
              </a:rPr>
              <a:t>qualificatifs subjectifs et non définis </a:t>
            </a:r>
            <a:r>
              <a:rPr lang="fr-BE" sz="1900">
                <a:cs typeface="Arial" panose="020B0604020202020204"/>
              </a:rPr>
              <a:t>(« suffisant», « de bonne qualité», etc.),</a:t>
            </a:r>
            <a:endParaRPr lang="fr-BE"/>
          </a:p>
          <a:p>
            <a:pPr marL="229870" indent="-229870"/>
            <a:r>
              <a:rPr lang="fr-BE" sz="1900">
                <a:solidFill>
                  <a:srgbClr val="A6A6A6"/>
                </a:solidFill>
                <a:latin typeface="Courier New"/>
                <a:cs typeface="Courier New"/>
              </a:rPr>
              <a:t>O </a:t>
            </a:r>
            <a:r>
              <a:rPr lang="fr-BE" sz="1900" b="1">
                <a:cs typeface="Arial" panose="020B0604020202020204"/>
              </a:rPr>
              <a:t>sans expliquer leur incidence </a:t>
            </a:r>
            <a:r>
              <a:rPr lang="fr-BE" sz="1900">
                <a:cs typeface="Arial" panose="020B0604020202020204"/>
              </a:rPr>
              <a:t>sur la note globale,</a:t>
            </a:r>
            <a:endParaRPr lang="fr-BE"/>
          </a:p>
          <a:p>
            <a:pPr marL="229870" indent="-229870"/>
            <a:r>
              <a:rPr lang="fr-BE" sz="1900">
                <a:solidFill>
                  <a:srgbClr val="A6A6A6"/>
                </a:solidFill>
                <a:latin typeface="Courier New"/>
                <a:cs typeface="Courier New"/>
              </a:rPr>
              <a:t>O </a:t>
            </a:r>
            <a:r>
              <a:rPr lang="fr-BE" sz="1900">
                <a:cs typeface="Arial" panose="020B0604020202020204"/>
              </a:rPr>
              <a:t>et sans démontrer </a:t>
            </a:r>
            <a:r>
              <a:rPr lang="fr-BE" sz="1900" b="1">
                <a:cs typeface="Arial" panose="020B0604020202020204"/>
              </a:rPr>
              <a:t>comment les différents éléments de l’offre ont été pondérés ou combinés</a:t>
            </a:r>
            <a:r>
              <a:rPr lang="fr-BE" sz="1900">
                <a:cs typeface="Arial" panose="020B0604020202020204"/>
              </a:rPr>
              <a:t>.</a:t>
            </a:r>
            <a:endParaRPr lang="fr-BE"/>
          </a:p>
          <a:p>
            <a:pPr marL="229870" indent="-229870"/>
            <a:r>
              <a:rPr lang="fr-BE" sz="1900" b="1">
                <a:cs typeface="Arial" panose="020B0604020202020204"/>
              </a:rPr>
              <a:t>Méthode d’évaluation opaque = violation du principe fondamental de transparence</a:t>
            </a:r>
            <a:endParaRPr lang="fr-BE"/>
          </a:p>
          <a:p>
            <a:pPr marL="229870" indent="-229870"/>
            <a:endParaRPr lang="fr-BE" sz="1900">
              <a:cs typeface="Arial"/>
            </a:endParaRPr>
          </a:p>
          <a:p>
            <a:pPr marL="229870" indent="-229870"/>
            <a:endParaRPr lang="fr-BE">
              <a:cs typeface="Arial" panose="020B0604020202020204"/>
            </a:endParaRPr>
          </a:p>
          <a:p>
            <a:pPr marL="229870" indent="-229870"/>
            <a:endParaRPr lang="fr-BE" sz="1800" b="1"/>
          </a:p>
          <a:p>
            <a:pPr marL="229870" indent="-229870"/>
            <a:endParaRPr lang="fr-BE" sz="1800">
              <a:cs typeface="Arial"/>
            </a:endParaRPr>
          </a:p>
          <a:p>
            <a:pPr marL="229870" indent="-229870"/>
            <a:endParaRPr lang="fr-BE" sz="1800">
              <a:cs typeface="Arial"/>
            </a:endParaRPr>
          </a:p>
        </p:txBody>
      </p:sp>
      <p:sp>
        <p:nvSpPr>
          <p:cNvPr id="3" name="Text Placeholder 2">
            <a:extLst>
              <a:ext uri="{FF2B5EF4-FFF2-40B4-BE49-F238E27FC236}">
                <a16:creationId xmlns:a16="http://schemas.microsoft.com/office/drawing/2014/main" id="{B71C3D07-84D3-4172-CCC5-11F935ED434D}"/>
              </a:ext>
            </a:extLst>
          </p:cNvPr>
          <p:cNvSpPr>
            <a:spLocks noGrp="1"/>
          </p:cNvSpPr>
          <p:nvPr>
            <p:ph type="body" idx="1"/>
          </p:nvPr>
        </p:nvSpPr>
        <p:spPr>
          <a:xfrm>
            <a:off x="515938" y="1738752"/>
            <a:ext cx="11160124" cy="435600"/>
          </a:xfrm>
        </p:spPr>
        <p:txBody>
          <a:bodyPr>
            <a:normAutofit/>
          </a:bodyPr>
          <a:lstStyle/>
          <a:p>
            <a:r>
              <a:rPr lang="fr-BE" sz="2000">
                <a:latin typeface="Cambria"/>
                <a:ea typeface="Cambria"/>
              </a:rPr>
              <a:t>La méthode d'évaluation doit être objectivable et compréhensible</a:t>
            </a:r>
            <a:endParaRPr lang="nl-BE" sz="2000"/>
          </a:p>
        </p:txBody>
      </p:sp>
      <p:sp>
        <p:nvSpPr>
          <p:cNvPr id="4" name="Slide Number Placeholder 3">
            <a:extLst>
              <a:ext uri="{FF2B5EF4-FFF2-40B4-BE49-F238E27FC236}">
                <a16:creationId xmlns:a16="http://schemas.microsoft.com/office/drawing/2014/main" id="{65EE3FC3-6226-FAEA-7E64-F50963263ECC}"/>
              </a:ext>
            </a:extLst>
          </p:cNvPr>
          <p:cNvSpPr>
            <a:spLocks noGrp="1"/>
          </p:cNvSpPr>
          <p:nvPr>
            <p:ph type="sldNum" sz="quarter" idx="12"/>
          </p:nvPr>
        </p:nvSpPr>
        <p:spPr/>
        <p:txBody>
          <a:bodyPr/>
          <a:lstStyle/>
          <a:p>
            <a:fld id="{F9591D4C-BB8F-AE46-BE73-C616F30BBC5B}" type="slidenum">
              <a:rPr lang="en-US" smtClean="0"/>
              <a:pPr/>
              <a:t>100</a:t>
            </a:fld>
            <a:endParaRPr lang="en-US"/>
          </a:p>
        </p:txBody>
      </p:sp>
      <p:sp>
        <p:nvSpPr>
          <p:cNvPr id="7" name="Footer Placeholder 6">
            <a:extLst>
              <a:ext uri="{FF2B5EF4-FFF2-40B4-BE49-F238E27FC236}">
                <a16:creationId xmlns:a16="http://schemas.microsoft.com/office/drawing/2014/main" id="{2D4645B8-C576-A18B-EBD4-91982383BA07}"/>
              </a:ext>
            </a:extLst>
          </p:cNvPr>
          <p:cNvSpPr>
            <a:spLocks noGrp="1"/>
          </p:cNvSpPr>
          <p:nvPr>
            <p:ph type="ftr" sz="quarter" idx="17"/>
          </p:nvPr>
        </p:nvSpPr>
        <p:spPr/>
        <p:txBody>
          <a:bodyPr/>
          <a:lstStyle/>
          <a:p>
            <a:r>
              <a:rPr lang="pt-BR" dirty="0"/>
              <a:t>GTI MP Bruxellois – 18 novembre 2025</a:t>
            </a:r>
          </a:p>
        </p:txBody>
      </p:sp>
      <p:sp>
        <p:nvSpPr>
          <p:cNvPr id="8" name="Text Placeholder 1">
            <a:extLst>
              <a:ext uri="{FF2B5EF4-FFF2-40B4-BE49-F238E27FC236}">
                <a16:creationId xmlns:a16="http://schemas.microsoft.com/office/drawing/2014/main" id="{7CAA316B-44EC-A01A-216C-9381F77B501C}"/>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9" name="Title 5">
            <a:extLst>
              <a:ext uri="{FF2B5EF4-FFF2-40B4-BE49-F238E27FC236}">
                <a16:creationId xmlns:a16="http://schemas.microsoft.com/office/drawing/2014/main" id="{34347EFA-EF3A-9429-0BB4-D6E19331A7DB}"/>
              </a:ext>
            </a:extLst>
          </p:cNvPr>
          <p:cNvSpPr txBox="1">
            <a:spLocks/>
          </p:cNvSpPr>
          <p:nvPr/>
        </p:nvSpPr>
        <p:spPr>
          <a:xfrm>
            <a:off x="362032" y="672836"/>
            <a:ext cx="11420936" cy="10588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000">
                <a:solidFill>
                  <a:srgbClr val="0073CF"/>
                </a:solidFill>
                <a:latin typeface="Cambria"/>
                <a:ea typeface="Cambria"/>
              </a:rPr>
              <a:t>C.E., arrêt n° 263.012 du 17 avril 2025, </a:t>
            </a:r>
            <a:r>
              <a:rPr lang="fr-BE" sz="2000" i="1">
                <a:solidFill>
                  <a:srgbClr val="0073CF"/>
                </a:solidFill>
                <a:latin typeface="Cambria"/>
                <a:ea typeface="Cambria"/>
              </a:rPr>
              <a:t>S.A. ALSTOM BELGIUM </a:t>
            </a:r>
            <a:r>
              <a:rPr lang="fr-BE" sz="2000">
                <a:solidFill>
                  <a:srgbClr val="0073CF"/>
                </a:solidFill>
                <a:latin typeface="Cambria"/>
                <a:ea typeface="Cambria"/>
              </a:rPr>
              <a:t>(extrême urgence)</a:t>
            </a:r>
          </a:p>
          <a:p>
            <a:pPr algn="just">
              <a:defRPr/>
            </a:pPr>
            <a:r>
              <a:rPr lang="fr-BE" sz="2000">
                <a:solidFill>
                  <a:srgbClr val="0073CF"/>
                </a:solidFill>
                <a:latin typeface="Cambria"/>
                <a:ea typeface="Cambria"/>
              </a:rPr>
              <a:t>C.E., arrêt n° 263.023 du 22 avril 2025, </a:t>
            </a:r>
            <a:r>
              <a:rPr lang="fr-BE" sz="2000" i="1">
                <a:solidFill>
                  <a:srgbClr val="0073CF"/>
                </a:solidFill>
                <a:latin typeface="Cambria"/>
                <a:ea typeface="Cambria"/>
              </a:rPr>
              <a:t>GMBH SIEMENS MOBILITY et S.A. SIEMENS MOBILITY </a:t>
            </a:r>
            <a:r>
              <a:rPr lang="fr-BE" sz="2000">
                <a:solidFill>
                  <a:srgbClr val="0073CF"/>
                </a:solidFill>
                <a:latin typeface="Cambria"/>
                <a:ea typeface="Cambria"/>
              </a:rPr>
              <a:t>(extrême urgence)</a:t>
            </a:r>
            <a:endParaRPr lang="fr-BE" sz="2000">
              <a:latin typeface="Cambria"/>
            </a:endParaRPr>
          </a:p>
        </p:txBody>
      </p:sp>
    </p:spTree>
    <p:extLst>
      <p:ext uri="{BB962C8B-B14F-4D97-AF65-F5344CB8AC3E}">
        <p14:creationId xmlns:p14="http://schemas.microsoft.com/office/powerpoint/2010/main" val="139103415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094C6-6373-D21D-25DF-27CA859FD57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51946C-FA3F-F249-A4D8-074A23D8839A}"/>
              </a:ext>
            </a:extLst>
          </p:cNvPr>
          <p:cNvSpPr>
            <a:spLocks noGrp="1"/>
          </p:cNvSpPr>
          <p:nvPr>
            <p:ph sz="quarter" idx="18"/>
          </p:nvPr>
        </p:nvSpPr>
        <p:spPr>
          <a:xfrm>
            <a:off x="533456" y="2188722"/>
            <a:ext cx="11142607" cy="4120003"/>
          </a:xfrm>
        </p:spPr>
        <p:txBody>
          <a:bodyPr vert="horz" lIns="0" tIns="0" rIns="0" bIns="0" spcCol="137160" rtlCol="0" anchor="t">
            <a:noAutofit/>
          </a:bodyPr>
          <a:lstStyle/>
          <a:p>
            <a:pPr marL="229870" indent="-229870">
              <a:buNone/>
            </a:pPr>
            <a:r>
              <a:rPr lang="fr-BE">
                <a:cs typeface="Arial" panose="020B0604020202020204"/>
              </a:rPr>
              <a:t>•</a:t>
            </a:r>
            <a:r>
              <a:rPr lang="fr-BE" b="1">
                <a:cs typeface="Arial" panose="020B0604020202020204"/>
              </a:rPr>
              <a:t>Principe de transparence :</a:t>
            </a:r>
            <a:endParaRPr lang="en-US">
              <a:cs typeface="Arial" panose="020B0604020202020204"/>
            </a:endParaRPr>
          </a:p>
          <a:p>
            <a:pPr marL="229870" indent="-229870">
              <a:buNone/>
            </a:pPr>
            <a:r>
              <a:rPr lang="fr-BE">
                <a:cs typeface="Arial" panose="020B0604020202020204"/>
              </a:rPr>
              <a:t>L’adjudicateur doit veiller à ce que l’ensemble des soumissionnaires puissent comprendre les raisons de leur classement, sur la base de critères </a:t>
            </a:r>
            <a:r>
              <a:rPr lang="fr-BE" b="1">
                <a:cs typeface="Arial" panose="020B0604020202020204"/>
              </a:rPr>
              <a:t>préalablement définis et appliqués de façon cohérente.</a:t>
            </a:r>
          </a:p>
          <a:p>
            <a:pPr marL="229870" indent="-229870">
              <a:buNone/>
            </a:pPr>
            <a:r>
              <a:rPr lang="fr-BE">
                <a:cs typeface="Arial" panose="020B0604020202020204"/>
              </a:rPr>
              <a:t>•</a:t>
            </a:r>
            <a:r>
              <a:rPr lang="fr-BE" b="1">
                <a:cs typeface="Arial" panose="020B0604020202020204"/>
              </a:rPr>
              <a:t>Obligation de motivation suffisante :</a:t>
            </a:r>
          </a:p>
          <a:p>
            <a:pPr marL="229870" indent="-229870">
              <a:buNone/>
            </a:pPr>
            <a:r>
              <a:rPr lang="fr-BE">
                <a:solidFill>
                  <a:srgbClr val="182440"/>
                </a:solidFill>
                <a:latin typeface="Arial"/>
                <a:cs typeface="Arial"/>
              </a:rPr>
              <a:t>Une évaluation technique ne peut reposer uniquement</a:t>
            </a:r>
            <a:r>
              <a:rPr lang="fr-BE">
                <a:cs typeface="Arial" panose="020B0604020202020204"/>
              </a:rPr>
              <a:t> sur des </a:t>
            </a:r>
            <a:r>
              <a:rPr lang="fr-BE">
                <a:solidFill>
                  <a:srgbClr val="182440"/>
                </a:solidFill>
                <a:latin typeface="Arial"/>
                <a:cs typeface="Arial"/>
              </a:rPr>
              <a:t>appréciations</a:t>
            </a:r>
            <a:r>
              <a:rPr lang="fr-BE">
                <a:cs typeface="Arial" panose="020B0604020202020204"/>
              </a:rPr>
              <a:t> qualitatives vagues </a:t>
            </a:r>
            <a:r>
              <a:rPr lang="fr-BE" b="1">
                <a:cs typeface="Arial" panose="020B0604020202020204"/>
              </a:rPr>
              <a:t>sans explication de leur traduction en note</a:t>
            </a:r>
            <a:r>
              <a:rPr lang="fr-BE">
                <a:cs typeface="Arial" panose="020B0604020202020204"/>
              </a:rPr>
              <a:t>.</a:t>
            </a:r>
          </a:p>
          <a:p>
            <a:pPr marL="229870" indent="-229870">
              <a:buNone/>
            </a:pPr>
            <a:r>
              <a:rPr lang="fr-BE">
                <a:cs typeface="Arial" panose="020B0604020202020204"/>
              </a:rPr>
              <a:t>•</a:t>
            </a:r>
            <a:r>
              <a:rPr lang="fr-BE" b="1">
                <a:cs typeface="Arial" panose="020B0604020202020204"/>
              </a:rPr>
              <a:t>Méthode d’évaluation hybride = danger :</a:t>
            </a:r>
            <a:endParaRPr lang="fr-BE">
              <a:cs typeface="Arial" panose="020B0604020202020204"/>
            </a:endParaRPr>
          </a:p>
          <a:p>
            <a:pPr marL="229870" indent="-229870">
              <a:buNone/>
            </a:pPr>
            <a:r>
              <a:rPr lang="fr-BE">
                <a:cs typeface="Arial" panose="020B0604020202020204"/>
              </a:rPr>
              <a:t>La combinaison de plusieurs systèmes d’évaluation (ex. : grilles de plus-values et qualificatifs qualitatifs) </a:t>
            </a:r>
            <a:r>
              <a:rPr lang="fr-BE" b="1">
                <a:cs typeface="Arial" panose="020B0604020202020204"/>
              </a:rPr>
              <a:t>doit être cohérente, expliquée et compréhensible</a:t>
            </a:r>
            <a:r>
              <a:rPr lang="fr-BE">
                <a:cs typeface="Arial" panose="020B0604020202020204"/>
              </a:rPr>
              <a:t>.</a:t>
            </a:r>
          </a:p>
          <a:p>
            <a:pPr marL="0" indent="0">
              <a:buNone/>
            </a:pPr>
            <a:endParaRPr lang="fr-BE" sz="1900" b="1">
              <a:cs typeface="Arial"/>
            </a:endParaRPr>
          </a:p>
          <a:p>
            <a:pPr marL="229870" indent="-229870"/>
            <a:endParaRPr lang="fr-BE">
              <a:cs typeface="Arial" panose="020B0604020202020204"/>
            </a:endParaRPr>
          </a:p>
          <a:p>
            <a:pPr marL="229870" indent="-229870"/>
            <a:endParaRPr lang="fr-BE" sz="1800" b="1"/>
          </a:p>
          <a:p>
            <a:pPr marL="229870" indent="-229870"/>
            <a:endParaRPr lang="fr-BE" sz="1800">
              <a:cs typeface="Arial"/>
            </a:endParaRPr>
          </a:p>
          <a:p>
            <a:pPr marL="229870" indent="-229870"/>
            <a:endParaRPr lang="fr-BE" sz="1800">
              <a:cs typeface="Arial"/>
            </a:endParaRPr>
          </a:p>
        </p:txBody>
      </p:sp>
      <p:sp>
        <p:nvSpPr>
          <p:cNvPr id="3" name="Text Placeholder 2">
            <a:extLst>
              <a:ext uri="{FF2B5EF4-FFF2-40B4-BE49-F238E27FC236}">
                <a16:creationId xmlns:a16="http://schemas.microsoft.com/office/drawing/2014/main" id="{2F483E17-D61B-97FA-A172-6B59B536F761}"/>
              </a:ext>
            </a:extLst>
          </p:cNvPr>
          <p:cNvSpPr>
            <a:spLocks noGrp="1"/>
          </p:cNvSpPr>
          <p:nvPr>
            <p:ph type="body" idx="1"/>
          </p:nvPr>
        </p:nvSpPr>
        <p:spPr>
          <a:xfrm>
            <a:off x="515938" y="1738752"/>
            <a:ext cx="11160124" cy="435600"/>
          </a:xfrm>
        </p:spPr>
        <p:txBody>
          <a:bodyPr>
            <a:normAutofit/>
          </a:bodyPr>
          <a:lstStyle/>
          <a:p>
            <a:r>
              <a:rPr lang="fr-BE" sz="2000">
                <a:latin typeface="Cambria"/>
                <a:ea typeface="Cambria"/>
              </a:rPr>
              <a:t>La méthode d'évaluation doit être objectivable et compréhensible</a:t>
            </a:r>
            <a:endParaRPr lang="nl-BE" sz="2000"/>
          </a:p>
        </p:txBody>
      </p:sp>
      <p:sp>
        <p:nvSpPr>
          <p:cNvPr id="4" name="Slide Number Placeholder 3">
            <a:extLst>
              <a:ext uri="{FF2B5EF4-FFF2-40B4-BE49-F238E27FC236}">
                <a16:creationId xmlns:a16="http://schemas.microsoft.com/office/drawing/2014/main" id="{09A79B92-B859-EB83-C1E2-9F0E5F07C62C}"/>
              </a:ext>
            </a:extLst>
          </p:cNvPr>
          <p:cNvSpPr>
            <a:spLocks noGrp="1"/>
          </p:cNvSpPr>
          <p:nvPr>
            <p:ph type="sldNum" sz="quarter" idx="12"/>
          </p:nvPr>
        </p:nvSpPr>
        <p:spPr/>
        <p:txBody>
          <a:bodyPr/>
          <a:lstStyle/>
          <a:p>
            <a:fld id="{F9591D4C-BB8F-AE46-BE73-C616F30BBC5B}" type="slidenum">
              <a:rPr lang="en-US" smtClean="0"/>
              <a:pPr/>
              <a:t>101</a:t>
            </a:fld>
            <a:endParaRPr lang="en-US"/>
          </a:p>
        </p:txBody>
      </p:sp>
      <p:sp>
        <p:nvSpPr>
          <p:cNvPr id="7" name="Footer Placeholder 6">
            <a:extLst>
              <a:ext uri="{FF2B5EF4-FFF2-40B4-BE49-F238E27FC236}">
                <a16:creationId xmlns:a16="http://schemas.microsoft.com/office/drawing/2014/main" id="{B293B5D2-2B66-B5D9-7EFE-85B1A60A8F8B}"/>
              </a:ext>
            </a:extLst>
          </p:cNvPr>
          <p:cNvSpPr>
            <a:spLocks noGrp="1"/>
          </p:cNvSpPr>
          <p:nvPr>
            <p:ph type="ftr" sz="quarter" idx="17"/>
          </p:nvPr>
        </p:nvSpPr>
        <p:spPr/>
        <p:txBody>
          <a:bodyPr/>
          <a:lstStyle/>
          <a:p>
            <a:r>
              <a:rPr lang="pt-BR" dirty="0"/>
              <a:t>GTI MP Bruxellois – 18 novembre 2025</a:t>
            </a:r>
          </a:p>
        </p:txBody>
      </p:sp>
      <p:sp>
        <p:nvSpPr>
          <p:cNvPr id="8" name="Text Placeholder 1">
            <a:extLst>
              <a:ext uri="{FF2B5EF4-FFF2-40B4-BE49-F238E27FC236}">
                <a16:creationId xmlns:a16="http://schemas.microsoft.com/office/drawing/2014/main" id="{E9CEE1DA-AB75-0239-27BA-A918C9B98494}"/>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9" name="Title 5">
            <a:extLst>
              <a:ext uri="{FF2B5EF4-FFF2-40B4-BE49-F238E27FC236}">
                <a16:creationId xmlns:a16="http://schemas.microsoft.com/office/drawing/2014/main" id="{F4CADD53-F28F-540B-E284-7CB7353766DA}"/>
              </a:ext>
            </a:extLst>
          </p:cNvPr>
          <p:cNvSpPr txBox="1">
            <a:spLocks/>
          </p:cNvSpPr>
          <p:nvPr/>
        </p:nvSpPr>
        <p:spPr>
          <a:xfrm>
            <a:off x="362032" y="672836"/>
            <a:ext cx="11420936" cy="10588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000">
                <a:solidFill>
                  <a:srgbClr val="0073CF"/>
                </a:solidFill>
                <a:latin typeface="Cambria"/>
                <a:ea typeface="Cambria"/>
              </a:rPr>
              <a:t>C.E., arrêt n° 263.012 du 17 avril 2025, </a:t>
            </a:r>
            <a:r>
              <a:rPr lang="fr-BE" sz="2000" i="1">
                <a:solidFill>
                  <a:srgbClr val="0073CF"/>
                </a:solidFill>
                <a:latin typeface="Cambria"/>
                <a:ea typeface="Cambria"/>
              </a:rPr>
              <a:t>S.A. ALSTOM BELGIUM </a:t>
            </a:r>
            <a:r>
              <a:rPr lang="fr-BE" sz="2000">
                <a:solidFill>
                  <a:srgbClr val="0073CF"/>
                </a:solidFill>
                <a:latin typeface="Cambria"/>
                <a:ea typeface="Cambria"/>
              </a:rPr>
              <a:t>(extrême urgence)</a:t>
            </a:r>
          </a:p>
          <a:p>
            <a:pPr algn="just">
              <a:defRPr/>
            </a:pPr>
            <a:r>
              <a:rPr lang="fr-BE" sz="2000">
                <a:solidFill>
                  <a:srgbClr val="0073CF"/>
                </a:solidFill>
                <a:latin typeface="Cambria"/>
                <a:ea typeface="Cambria"/>
              </a:rPr>
              <a:t>C.E., arrêt n° 263.023 du 22 avril 2025, </a:t>
            </a:r>
            <a:r>
              <a:rPr lang="fr-BE" sz="2000" i="1">
                <a:solidFill>
                  <a:srgbClr val="0073CF"/>
                </a:solidFill>
                <a:latin typeface="Cambria"/>
                <a:ea typeface="Cambria"/>
              </a:rPr>
              <a:t>GMBH SIEMENS MOBILITY et S.A. SIEMENS MOBILITY </a:t>
            </a:r>
            <a:r>
              <a:rPr lang="fr-BE" sz="2000">
                <a:solidFill>
                  <a:srgbClr val="0073CF"/>
                </a:solidFill>
                <a:latin typeface="Cambria"/>
                <a:ea typeface="Cambria"/>
              </a:rPr>
              <a:t>(extrême urgence)</a:t>
            </a:r>
            <a:endParaRPr lang="fr-BE" sz="2000">
              <a:latin typeface="Cambria"/>
            </a:endParaRPr>
          </a:p>
        </p:txBody>
      </p:sp>
    </p:spTree>
    <p:extLst>
      <p:ext uri="{BB962C8B-B14F-4D97-AF65-F5344CB8AC3E}">
        <p14:creationId xmlns:p14="http://schemas.microsoft.com/office/powerpoint/2010/main" val="27747297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5A77A-DA2B-D1E5-C5AB-74A1D345E9B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FB52F4-363A-C8CE-570B-880B48DDE5C7}"/>
              </a:ext>
            </a:extLst>
          </p:cNvPr>
          <p:cNvSpPr>
            <a:spLocks noGrp="1"/>
          </p:cNvSpPr>
          <p:nvPr>
            <p:ph sz="quarter" idx="18"/>
          </p:nvPr>
        </p:nvSpPr>
        <p:spPr>
          <a:xfrm>
            <a:off x="533456" y="2188722"/>
            <a:ext cx="11142607" cy="4120003"/>
          </a:xfrm>
        </p:spPr>
        <p:txBody>
          <a:bodyPr vert="horz" lIns="0" tIns="0" rIns="0" bIns="0" spcCol="137160" rtlCol="0" anchor="t">
            <a:noAutofit/>
          </a:bodyPr>
          <a:lstStyle/>
          <a:p>
            <a:pPr marL="229870" indent="-229870">
              <a:buNone/>
            </a:pPr>
            <a:endParaRPr lang="fr-BE" b="1">
              <a:cs typeface="Arial" panose="020B0604020202020204"/>
            </a:endParaRPr>
          </a:p>
          <a:p>
            <a:pPr marL="0" indent="0">
              <a:buNone/>
            </a:pPr>
            <a:endParaRPr lang="fr-BE" sz="1900" b="1">
              <a:cs typeface="Arial"/>
            </a:endParaRPr>
          </a:p>
          <a:p>
            <a:pPr marL="229870" indent="-229870"/>
            <a:endParaRPr lang="fr-BE">
              <a:cs typeface="Arial" panose="020B0604020202020204"/>
            </a:endParaRPr>
          </a:p>
          <a:p>
            <a:pPr marL="229870" indent="-229870"/>
            <a:endParaRPr lang="fr-BE" sz="1800" b="1"/>
          </a:p>
          <a:p>
            <a:pPr marL="229870" indent="-229870"/>
            <a:endParaRPr lang="fr-BE" sz="1800">
              <a:cs typeface="Arial"/>
            </a:endParaRPr>
          </a:p>
          <a:p>
            <a:pPr marL="229870" indent="-229870"/>
            <a:endParaRPr lang="fr-BE" sz="1800">
              <a:cs typeface="Arial"/>
            </a:endParaRPr>
          </a:p>
        </p:txBody>
      </p:sp>
      <p:sp>
        <p:nvSpPr>
          <p:cNvPr id="3" name="Text Placeholder 2">
            <a:extLst>
              <a:ext uri="{FF2B5EF4-FFF2-40B4-BE49-F238E27FC236}">
                <a16:creationId xmlns:a16="http://schemas.microsoft.com/office/drawing/2014/main" id="{21FE5A96-5FA8-17B8-2DB9-AAE4BE7891DF}"/>
              </a:ext>
            </a:extLst>
          </p:cNvPr>
          <p:cNvSpPr>
            <a:spLocks noGrp="1"/>
          </p:cNvSpPr>
          <p:nvPr>
            <p:ph type="body" idx="1"/>
          </p:nvPr>
        </p:nvSpPr>
        <p:spPr>
          <a:xfrm>
            <a:off x="515938" y="1738752"/>
            <a:ext cx="11160124" cy="435600"/>
          </a:xfrm>
        </p:spPr>
        <p:txBody>
          <a:bodyPr>
            <a:normAutofit/>
          </a:bodyPr>
          <a:lstStyle/>
          <a:p>
            <a:r>
              <a:rPr lang="fr-BE" sz="2000">
                <a:latin typeface="Cambria"/>
                <a:ea typeface="Cambria"/>
              </a:rPr>
              <a:t>La méthode d'évaluation: éléments d’appréciation utilisés comme sous-critères ?</a:t>
            </a:r>
            <a:endParaRPr lang="nl-BE" sz="2000"/>
          </a:p>
        </p:txBody>
      </p:sp>
      <p:sp>
        <p:nvSpPr>
          <p:cNvPr id="4" name="Slide Number Placeholder 3">
            <a:extLst>
              <a:ext uri="{FF2B5EF4-FFF2-40B4-BE49-F238E27FC236}">
                <a16:creationId xmlns:a16="http://schemas.microsoft.com/office/drawing/2014/main" id="{5103FA04-0361-93FE-792B-5D93363B1F82}"/>
              </a:ext>
            </a:extLst>
          </p:cNvPr>
          <p:cNvSpPr>
            <a:spLocks noGrp="1"/>
          </p:cNvSpPr>
          <p:nvPr>
            <p:ph type="sldNum" sz="quarter" idx="12"/>
          </p:nvPr>
        </p:nvSpPr>
        <p:spPr/>
        <p:txBody>
          <a:bodyPr/>
          <a:lstStyle/>
          <a:p>
            <a:fld id="{F9591D4C-BB8F-AE46-BE73-C616F30BBC5B}" type="slidenum">
              <a:rPr lang="en-US" smtClean="0"/>
              <a:pPr/>
              <a:t>102</a:t>
            </a:fld>
            <a:endParaRPr lang="en-US"/>
          </a:p>
        </p:txBody>
      </p:sp>
      <p:sp>
        <p:nvSpPr>
          <p:cNvPr id="7" name="Footer Placeholder 6">
            <a:extLst>
              <a:ext uri="{FF2B5EF4-FFF2-40B4-BE49-F238E27FC236}">
                <a16:creationId xmlns:a16="http://schemas.microsoft.com/office/drawing/2014/main" id="{FDA686B0-9760-05C5-6FF5-4877045D3998}"/>
              </a:ext>
            </a:extLst>
          </p:cNvPr>
          <p:cNvSpPr>
            <a:spLocks noGrp="1"/>
          </p:cNvSpPr>
          <p:nvPr>
            <p:ph type="ftr" sz="quarter" idx="17"/>
          </p:nvPr>
        </p:nvSpPr>
        <p:spPr/>
        <p:txBody>
          <a:bodyPr/>
          <a:lstStyle/>
          <a:p>
            <a:r>
              <a:rPr lang="pt-BR" dirty="0"/>
              <a:t>GTI MP Bruxellois – 18 novembre 2025</a:t>
            </a:r>
          </a:p>
        </p:txBody>
      </p:sp>
      <p:sp>
        <p:nvSpPr>
          <p:cNvPr id="8" name="Text Placeholder 1">
            <a:extLst>
              <a:ext uri="{FF2B5EF4-FFF2-40B4-BE49-F238E27FC236}">
                <a16:creationId xmlns:a16="http://schemas.microsoft.com/office/drawing/2014/main" id="{FD12F5FC-8504-465C-5615-A0234C7CDB96}"/>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9" name="Title 5">
            <a:extLst>
              <a:ext uri="{FF2B5EF4-FFF2-40B4-BE49-F238E27FC236}">
                <a16:creationId xmlns:a16="http://schemas.microsoft.com/office/drawing/2014/main" id="{C6C9A5A7-5E4D-BE28-0423-B77F6564C413}"/>
              </a:ext>
            </a:extLst>
          </p:cNvPr>
          <p:cNvSpPr txBox="1">
            <a:spLocks/>
          </p:cNvSpPr>
          <p:nvPr/>
        </p:nvSpPr>
        <p:spPr>
          <a:xfrm>
            <a:off x="362032" y="672836"/>
            <a:ext cx="11420936" cy="10588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000">
                <a:solidFill>
                  <a:srgbClr val="0073CF"/>
                </a:solidFill>
                <a:latin typeface="Cambria"/>
                <a:ea typeface="Cambria"/>
              </a:rPr>
              <a:t>C.E., arrêt n° 264.315 du 24 septembre 2025, </a:t>
            </a:r>
            <a:r>
              <a:rPr lang="fr-BE" sz="2000" i="1">
                <a:solidFill>
                  <a:srgbClr val="0073CF"/>
                </a:solidFill>
                <a:latin typeface="Cambria"/>
                <a:ea typeface="Cambria"/>
              </a:rPr>
              <a:t>S.A. ALSTOM BELGIUM </a:t>
            </a:r>
            <a:r>
              <a:rPr lang="fr-BE" sz="2000">
                <a:solidFill>
                  <a:srgbClr val="0073CF"/>
                </a:solidFill>
                <a:latin typeface="Cambria"/>
                <a:ea typeface="Cambria"/>
              </a:rPr>
              <a:t>(extrême urgence)</a:t>
            </a:r>
          </a:p>
          <a:p>
            <a:pPr algn="just">
              <a:defRPr/>
            </a:pPr>
            <a:r>
              <a:rPr lang="fr-BE" sz="2000">
                <a:solidFill>
                  <a:srgbClr val="0073CF"/>
                </a:solidFill>
                <a:latin typeface="Cambria"/>
                <a:ea typeface="Cambria"/>
              </a:rPr>
              <a:t>C.E., arrêt n° 264.231 du 19 septembre 2025, </a:t>
            </a:r>
            <a:r>
              <a:rPr lang="fr-BE" sz="2000" i="1">
                <a:solidFill>
                  <a:srgbClr val="0073CF"/>
                </a:solidFill>
                <a:latin typeface="Cambria"/>
                <a:ea typeface="Cambria"/>
              </a:rPr>
              <a:t>GMBH SIEMENS MOBILITY et S.A. SIEMENS MOBILITY </a:t>
            </a:r>
            <a:r>
              <a:rPr lang="fr-BE" sz="2000">
                <a:solidFill>
                  <a:srgbClr val="0073CF"/>
                </a:solidFill>
                <a:latin typeface="Cambria"/>
                <a:ea typeface="Cambria"/>
              </a:rPr>
              <a:t>(extrême urgence)</a:t>
            </a:r>
            <a:endParaRPr lang="fr-BE" sz="2000">
              <a:latin typeface="Cambria"/>
            </a:endParaRPr>
          </a:p>
        </p:txBody>
      </p:sp>
      <p:sp>
        <p:nvSpPr>
          <p:cNvPr id="6" name="Content Placeholder 1">
            <a:extLst>
              <a:ext uri="{FF2B5EF4-FFF2-40B4-BE49-F238E27FC236}">
                <a16:creationId xmlns:a16="http://schemas.microsoft.com/office/drawing/2014/main" id="{CA3ABE95-078B-276D-54D8-A0262C3FE8A4}"/>
              </a:ext>
            </a:extLst>
          </p:cNvPr>
          <p:cNvSpPr txBox="1">
            <a:spLocks/>
          </p:cNvSpPr>
          <p:nvPr/>
        </p:nvSpPr>
        <p:spPr>
          <a:xfrm>
            <a:off x="685856" y="2341122"/>
            <a:ext cx="11142607" cy="4120003"/>
          </a:xfrm>
          <a:prstGeom prst="rect">
            <a:avLst/>
          </a:prstGeom>
        </p:spPr>
        <p:txBody>
          <a:bodyPr vert="horz" lIns="0" tIns="0" rIns="0" bIns="0" spcCol="137160" rtlCol="0" anchor="t">
            <a:noAutofit/>
          </a:bodyPr>
          <a:lstStyle>
            <a:lvl1pPr marL="230188" indent="-230188"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461963" indent="-236538" algn="l" defTabSz="914400" rtl="0" eaLnBrk="1" latinLnBrk="0" hangingPunct="1">
              <a:lnSpc>
                <a:spcPct val="1000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5pPr>
            <a:lvl6pPr marL="1381125"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a:solidFill>
                  <a:schemeClr val="tx1"/>
                </a:solidFill>
                <a:latin typeface="+mn-lt"/>
                <a:ea typeface="+mn-ea"/>
                <a:cs typeface="+mn-cs"/>
              </a:defRPr>
            </a:lvl6pPr>
            <a:lvl7pPr marL="1606550"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7pPr>
            <a:lvl8pPr marL="1822450" indent="-2254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8pPr>
            <a:lvl9pPr marL="1998663" indent="-169863" algn="l" defTabSz="914400" rtl="0" eaLnBrk="1" latinLnBrk="0" hangingPunct="1">
              <a:lnSpc>
                <a:spcPct val="90000"/>
              </a:lnSpc>
              <a:spcBef>
                <a:spcPts val="500"/>
              </a:spcBef>
              <a:buClr>
                <a:schemeClr val="accent5">
                  <a:lumMod val="75000"/>
                </a:schemeClr>
              </a:buClr>
              <a:buFont typeface="Arial" panose="020B0604020202020204" pitchFamily="34" charset="0"/>
              <a:buChar char="•"/>
              <a:defRPr sz="1800" kern="1200" baseline="0">
                <a:solidFill>
                  <a:schemeClr val="tx1"/>
                </a:solidFill>
                <a:latin typeface="+mn-lt"/>
                <a:ea typeface="+mn-ea"/>
                <a:cs typeface="+mn-cs"/>
              </a:defRPr>
            </a:lvl9pPr>
          </a:lstStyle>
          <a:p>
            <a:pPr marL="229870" indent="-229870">
              <a:buNone/>
            </a:pPr>
            <a:r>
              <a:rPr lang="fr-FR" dirty="0"/>
              <a:t>Les requérantes estiment font valoir que les éléments d’appréciation ont été appliqués de manière telle qu’ils ont pris la forme de sous-critères d’attribution. </a:t>
            </a:r>
          </a:p>
          <a:p>
            <a:pPr marL="229870" indent="-229870">
              <a:buNone/>
            </a:pPr>
            <a:r>
              <a:rPr lang="fr-FR" dirty="0"/>
              <a:t>Selon le Conseil d’Etat: « La requérante ne démontre pas que la partie adverse n’aurait pas procédé à une évaluation globale de ce critère ». « En outre, une analyse de l’offre « question par question » était tout à fait prévisible et assez logique ». </a:t>
            </a:r>
          </a:p>
          <a:p>
            <a:pPr marL="229870" indent="-229870">
              <a:buNone/>
            </a:pPr>
            <a:r>
              <a:rPr lang="fr-FR" dirty="0"/>
              <a:t>« </a:t>
            </a:r>
            <a:r>
              <a:rPr lang="nl-NL" dirty="0"/>
              <a:t>Uit de bestreden beslissing blijkt op het eerste gezicht dat per offerte wordt weergegeven hoeveel meer- of minwaarden per beoordelingselement zijn vastgesteld, maar niet dat aan elk van die beoordelingselementen een weging werd toegekend op basis waarvan vervolgens een totaalscore is berekend”.</a:t>
            </a:r>
            <a:endParaRPr lang="fr-BE" dirty="0">
              <a:cs typeface="Arial" panose="020B0604020202020204"/>
            </a:endParaRPr>
          </a:p>
          <a:p>
            <a:pPr marL="229870" indent="-229870"/>
            <a:endParaRPr lang="fr-BE" sz="1800" b="1" dirty="0"/>
          </a:p>
          <a:p>
            <a:pPr marL="229870" indent="-229870"/>
            <a:endParaRPr lang="fr-BE" sz="1800" dirty="0">
              <a:cs typeface="Arial"/>
            </a:endParaRPr>
          </a:p>
          <a:p>
            <a:pPr marL="229870" indent="-229870"/>
            <a:endParaRPr lang="fr-BE" sz="1800" dirty="0">
              <a:cs typeface="Arial"/>
            </a:endParaRPr>
          </a:p>
        </p:txBody>
      </p:sp>
    </p:spTree>
    <p:extLst>
      <p:ext uri="{BB962C8B-B14F-4D97-AF65-F5344CB8AC3E}">
        <p14:creationId xmlns:p14="http://schemas.microsoft.com/office/powerpoint/2010/main" val="3723572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E3A64-97EB-5ECB-BAD9-3E62906FDB1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E3BAE1-EC08-2A9E-A552-76DEF37BD202}"/>
              </a:ext>
            </a:extLst>
          </p:cNvPr>
          <p:cNvSpPr>
            <a:spLocks noGrp="1"/>
          </p:cNvSpPr>
          <p:nvPr>
            <p:ph sz="quarter" idx="18"/>
          </p:nvPr>
        </p:nvSpPr>
        <p:spPr>
          <a:xfrm>
            <a:off x="533456" y="2188722"/>
            <a:ext cx="11142607" cy="4120003"/>
          </a:xfrm>
        </p:spPr>
        <p:txBody>
          <a:bodyPr vert="horz" lIns="0" tIns="0" rIns="0" bIns="0" spcCol="137160" rtlCol="0" anchor="t">
            <a:noAutofit/>
          </a:bodyPr>
          <a:lstStyle/>
          <a:p>
            <a:pPr marL="229870" indent="-229870">
              <a:buNone/>
            </a:pPr>
            <a:endParaRPr lang="fr-BE" b="1">
              <a:cs typeface="Arial" panose="020B0604020202020204"/>
            </a:endParaRPr>
          </a:p>
          <a:p>
            <a:pPr marL="0" indent="0">
              <a:buNone/>
            </a:pPr>
            <a:endParaRPr lang="fr-BE" sz="1900" b="1">
              <a:cs typeface="Arial"/>
            </a:endParaRPr>
          </a:p>
          <a:p>
            <a:pPr marL="229870" indent="-229870"/>
            <a:endParaRPr lang="fr-BE">
              <a:cs typeface="Arial" panose="020B0604020202020204"/>
            </a:endParaRPr>
          </a:p>
          <a:p>
            <a:pPr marL="229870" indent="-229870"/>
            <a:endParaRPr lang="fr-BE" sz="1800" b="1"/>
          </a:p>
          <a:p>
            <a:pPr marL="229870" indent="-229870"/>
            <a:endParaRPr lang="fr-BE" sz="1800">
              <a:cs typeface="Arial"/>
            </a:endParaRPr>
          </a:p>
          <a:p>
            <a:pPr marL="229870" indent="-229870"/>
            <a:endParaRPr lang="fr-BE" sz="1800">
              <a:cs typeface="Arial"/>
            </a:endParaRPr>
          </a:p>
        </p:txBody>
      </p:sp>
      <p:sp>
        <p:nvSpPr>
          <p:cNvPr id="3" name="Text Placeholder 2">
            <a:extLst>
              <a:ext uri="{FF2B5EF4-FFF2-40B4-BE49-F238E27FC236}">
                <a16:creationId xmlns:a16="http://schemas.microsoft.com/office/drawing/2014/main" id="{0F3D96AC-DF39-607D-E1E0-7076C7740776}"/>
              </a:ext>
            </a:extLst>
          </p:cNvPr>
          <p:cNvSpPr>
            <a:spLocks noGrp="1"/>
          </p:cNvSpPr>
          <p:nvPr>
            <p:ph type="body" idx="1"/>
          </p:nvPr>
        </p:nvSpPr>
        <p:spPr>
          <a:xfrm>
            <a:off x="515938" y="1738752"/>
            <a:ext cx="11160124" cy="435600"/>
          </a:xfrm>
        </p:spPr>
        <p:txBody>
          <a:bodyPr>
            <a:normAutofit/>
          </a:bodyPr>
          <a:lstStyle/>
          <a:p>
            <a:r>
              <a:rPr lang="fr-BE" sz="2000">
                <a:latin typeface="Cambria"/>
                <a:ea typeface="Cambria"/>
              </a:rPr>
              <a:t>Méthode d'évaluation non prédéfinie </a:t>
            </a:r>
            <a:endParaRPr lang="nl-BE" sz="2000"/>
          </a:p>
        </p:txBody>
      </p:sp>
      <p:sp>
        <p:nvSpPr>
          <p:cNvPr id="4" name="Slide Number Placeholder 3">
            <a:extLst>
              <a:ext uri="{FF2B5EF4-FFF2-40B4-BE49-F238E27FC236}">
                <a16:creationId xmlns:a16="http://schemas.microsoft.com/office/drawing/2014/main" id="{A475B533-BB56-D723-C57D-8DFFDF161BA8}"/>
              </a:ext>
            </a:extLst>
          </p:cNvPr>
          <p:cNvSpPr>
            <a:spLocks noGrp="1"/>
          </p:cNvSpPr>
          <p:nvPr>
            <p:ph type="sldNum" sz="quarter" idx="12"/>
          </p:nvPr>
        </p:nvSpPr>
        <p:spPr/>
        <p:txBody>
          <a:bodyPr/>
          <a:lstStyle/>
          <a:p>
            <a:fld id="{F9591D4C-BB8F-AE46-BE73-C616F30BBC5B}" type="slidenum">
              <a:rPr lang="en-US" smtClean="0"/>
              <a:pPr/>
              <a:t>103</a:t>
            </a:fld>
            <a:endParaRPr lang="en-US"/>
          </a:p>
        </p:txBody>
      </p:sp>
      <p:sp>
        <p:nvSpPr>
          <p:cNvPr id="7" name="Footer Placeholder 6">
            <a:extLst>
              <a:ext uri="{FF2B5EF4-FFF2-40B4-BE49-F238E27FC236}">
                <a16:creationId xmlns:a16="http://schemas.microsoft.com/office/drawing/2014/main" id="{403E35BF-601C-D6AF-6F9E-2819E8A35943}"/>
              </a:ext>
            </a:extLst>
          </p:cNvPr>
          <p:cNvSpPr>
            <a:spLocks noGrp="1"/>
          </p:cNvSpPr>
          <p:nvPr>
            <p:ph type="ftr" sz="quarter" idx="17"/>
          </p:nvPr>
        </p:nvSpPr>
        <p:spPr/>
        <p:txBody>
          <a:bodyPr/>
          <a:lstStyle/>
          <a:p>
            <a:r>
              <a:rPr lang="pt-BR" dirty="0"/>
              <a:t>GTI MP Bruxellois – 18 novembre 2025</a:t>
            </a:r>
          </a:p>
        </p:txBody>
      </p:sp>
      <p:sp>
        <p:nvSpPr>
          <p:cNvPr id="8" name="Text Placeholder 1">
            <a:extLst>
              <a:ext uri="{FF2B5EF4-FFF2-40B4-BE49-F238E27FC236}">
                <a16:creationId xmlns:a16="http://schemas.microsoft.com/office/drawing/2014/main" id="{7D7A2D5E-BDAA-4062-36B8-45CAF51BE624}"/>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9" name="Title 5">
            <a:extLst>
              <a:ext uri="{FF2B5EF4-FFF2-40B4-BE49-F238E27FC236}">
                <a16:creationId xmlns:a16="http://schemas.microsoft.com/office/drawing/2014/main" id="{E7E9D4CF-97CA-60EA-2337-FF23ED29AA5A}"/>
              </a:ext>
            </a:extLst>
          </p:cNvPr>
          <p:cNvSpPr txBox="1">
            <a:spLocks/>
          </p:cNvSpPr>
          <p:nvPr/>
        </p:nvSpPr>
        <p:spPr>
          <a:xfrm>
            <a:off x="362032" y="672836"/>
            <a:ext cx="11420936" cy="10588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000">
                <a:solidFill>
                  <a:srgbClr val="0073CF"/>
                </a:solidFill>
                <a:latin typeface="Cambria"/>
                <a:ea typeface="Cambria"/>
              </a:rPr>
              <a:t>C.E., arrêt n° 264.315 du 24 septembre 2025, </a:t>
            </a:r>
            <a:r>
              <a:rPr lang="fr-BE" sz="2000" i="1">
                <a:solidFill>
                  <a:srgbClr val="0073CF"/>
                </a:solidFill>
                <a:latin typeface="Cambria"/>
                <a:ea typeface="Cambria"/>
              </a:rPr>
              <a:t>S.A. ALSTOM BELGIUM </a:t>
            </a:r>
            <a:r>
              <a:rPr lang="fr-BE" sz="2000">
                <a:solidFill>
                  <a:srgbClr val="0073CF"/>
                </a:solidFill>
                <a:latin typeface="Cambria"/>
                <a:ea typeface="Cambria"/>
              </a:rPr>
              <a:t>(extrême urgence)</a:t>
            </a:r>
          </a:p>
          <a:p>
            <a:pPr algn="just">
              <a:defRPr/>
            </a:pPr>
            <a:r>
              <a:rPr lang="fr-BE" sz="2000">
                <a:solidFill>
                  <a:srgbClr val="0073CF"/>
                </a:solidFill>
                <a:latin typeface="Cambria"/>
                <a:ea typeface="Cambria"/>
              </a:rPr>
              <a:t>C.E., arrêt n° 264.231 du 19 septembre 2025, </a:t>
            </a:r>
            <a:r>
              <a:rPr lang="fr-BE" sz="2000" i="1">
                <a:solidFill>
                  <a:srgbClr val="0073CF"/>
                </a:solidFill>
                <a:latin typeface="Cambria"/>
                <a:ea typeface="Cambria"/>
              </a:rPr>
              <a:t>GMBH SIEMENS MOBILITY et S.A. SIEMENS MOBILITY </a:t>
            </a:r>
            <a:r>
              <a:rPr lang="fr-BE" sz="2000">
                <a:solidFill>
                  <a:srgbClr val="0073CF"/>
                </a:solidFill>
                <a:latin typeface="Cambria"/>
                <a:ea typeface="Cambria"/>
              </a:rPr>
              <a:t>(extrême urgence)</a:t>
            </a:r>
            <a:endParaRPr lang="fr-BE" sz="2000">
              <a:latin typeface="Cambria"/>
            </a:endParaRPr>
          </a:p>
        </p:txBody>
      </p:sp>
      <p:sp>
        <p:nvSpPr>
          <p:cNvPr id="6" name="Content Placeholder 1">
            <a:extLst>
              <a:ext uri="{FF2B5EF4-FFF2-40B4-BE49-F238E27FC236}">
                <a16:creationId xmlns:a16="http://schemas.microsoft.com/office/drawing/2014/main" id="{3D338533-9D09-C7AA-2579-B20ED5E59CF1}"/>
              </a:ext>
            </a:extLst>
          </p:cNvPr>
          <p:cNvSpPr txBox="1">
            <a:spLocks/>
          </p:cNvSpPr>
          <p:nvPr/>
        </p:nvSpPr>
        <p:spPr>
          <a:xfrm>
            <a:off x="685856" y="2341122"/>
            <a:ext cx="11142607" cy="4120003"/>
          </a:xfrm>
          <a:prstGeom prst="rect">
            <a:avLst/>
          </a:prstGeom>
        </p:spPr>
        <p:txBody>
          <a:bodyPr vert="horz" lIns="0" tIns="0" rIns="0" bIns="0" spcCol="137160" rtlCol="0" anchor="t">
            <a:noAutofit/>
          </a:bodyPr>
          <a:lstStyle>
            <a:lvl1pPr marL="230188" indent="-230188"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461963" indent="-236538" algn="l" defTabSz="914400" rtl="0" eaLnBrk="1" latinLnBrk="0" hangingPunct="1">
              <a:lnSpc>
                <a:spcPct val="1000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5pPr>
            <a:lvl6pPr marL="1381125"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a:solidFill>
                  <a:schemeClr val="tx1"/>
                </a:solidFill>
                <a:latin typeface="+mn-lt"/>
                <a:ea typeface="+mn-ea"/>
                <a:cs typeface="+mn-cs"/>
              </a:defRPr>
            </a:lvl6pPr>
            <a:lvl7pPr marL="1606550"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7pPr>
            <a:lvl8pPr marL="1822450" indent="-2254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8pPr>
            <a:lvl9pPr marL="1998663" indent="-169863" algn="l" defTabSz="914400" rtl="0" eaLnBrk="1" latinLnBrk="0" hangingPunct="1">
              <a:lnSpc>
                <a:spcPct val="90000"/>
              </a:lnSpc>
              <a:spcBef>
                <a:spcPts val="500"/>
              </a:spcBef>
              <a:buClr>
                <a:schemeClr val="accent5">
                  <a:lumMod val="75000"/>
                </a:schemeClr>
              </a:buClr>
              <a:buFont typeface="Arial" panose="020B0604020202020204" pitchFamily="34" charset="0"/>
              <a:buChar char="•"/>
              <a:defRPr sz="1800" kern="1200" baseline="0">
                <a:solidFill>
                  <a:schemeClr val="tx1"/>
                </a:solidFill>
                <a:latin typeface="+mn-lt"/>
                <a:ea typeface="+mn-ea"/>
                <a:cs typeface="+mn-cs"/>
              </a:defRPr>
            </a:lvl9pPr>
          </a:lstStyle>
          <a:p>
            <a:pPr marL="229870" indent="-229870">
              <a:buNone/>
            </a:pPr>
            <a:r>
              <a:rPr lang="fr-FR" sz="1600" dirty="0"/>
              <a:t>Les requérantes considèrent que le guide d’attribution ne contient pas de </a:t>
            </a:r>
            <a:r>
              <a:rPr lang="fr-FR" sz="1600" b="1" dirty="0"/>
              <a:t>méthodes d’évaluation </a:t>
            </a:r>
            <a:r>
              <a:rPr lang="fr-FR" sz="1600" dirty="0"/>
              <a:t>et que certaines méthodes de cotation utilisées n’ont jamais été portées à la connaissance des soumissionnaires avant le dépôt des offres et ont été </a:t>
            </a:r>
            <a:r>
              <a:rPr lang="fr-FR" sz="1600" b="1" dirty="0"/>
              <a:t>établies après l’ouverture des offres</a:t>
            </a:r>
            <a:r>
              <a:rPr lang="fr-FR" sz="1600" dirty="0"/>
              <a:t>, alors que rien n’empêchait objectivement de déterminer ces méthodes avant l’ouverture des offres.</a:t>
            </a:r>
          </a:p>
          <a:p>
            <a:pPr marL="229870" indent="-229870">
              <a:buNone/>
            </a:pPr>
            <a:r>
              <a:rPr lang="fr-FR" sz="1600" dirty="0"/>
              <a:t>Selon le Conseil d’Etat: « pour les marchés qui atteignent les seuils de publicité européenne, comme c’est le cas en l’espèce, seuls les critères d’attribution et leur pondération doivent être annoncés préalablement dans les documents du marché »</a:t>
            </a:r>
          </a:p>
          <a:p>
            <a:pPr lvl="1"/>
            <a:r>
              <a:rPr lang="fr-FR" sz="1600" dirty="0"/>
              <a:t>La méthode d’évaluation d’un critère d’attribution </a:t>
            </a:r>
            <a:r>
              <a:rPr lang="fr-FR" sz="1600" b="1" dirty="0"/>
              <a:t>n’a pas à être publiée dans les documents du marché</a:t>
            </a:r>
            <a:r>
              <a:rPr lang="fr-FR" sz="1600" dirty="0"/>
              <a:t>, </a:t>
            </a:r>
            <a:r>
              <a:rPr lang="fr-FR" sz="1600" b="1" dirty="0"/>
              <a:t>mais</a:t>
            </a:r>
            <a:r>
              <a:rPr lang="fr-FR" sz="1600" dirty="0"/>
              <a:t> :</a:t>
            </a:r>
          </a:p>
          <a:p>
            <a:pPr lvl="2"/>
            <a:r>
              <a:rPr lang="fr-FR" sz="1600" dirty="0"/>
              <a:t>Elle </a:t>
            </a:r>
            <a:r>
              <a:rPr lang="fr-FR" sz="1600" b="1" dirty="0"/>
              <a:t>ne peut en principe pas être déterminée après l’ouverture des offres</a:t>
            </a:r>
            <a:r>
              <a:rPr lang="fr-FR" sz="1600" dirty="0"/>
              <a:t>, sauf si cela est </a:t>
            </a:r>
            <a:r>
              <a:rPr lang="fr-FR" sz="1600" b="1" dirty="0"/>
              <a:t>justifié par des raisons objectives</a:t>
            </a:r>
            <a:r>
              <a:rPr lang="fr-FR" sz="1600" dirty="0"/>
              <a:t>.</a:t>
            </a:r>
          </a:p>
          <a:p>
            <a:pPr lvl="2"/>
            <a:r>
              <a:rPr lang="fr-FR" sz="1600" dirty="0"/>
              <a:t>Sinon, cela constitue une </a:t>
            </a:r>
            <a:r>
              <a:rPr lang="fr-FR" sz="1600" b="1" dirty="0"/>
              <a:t>violation des principes d’égalité et de transparence</a:t>
            </a:r>
            <a:r>
              <a:rPr lang="fr-FR" sz="1600" dirty="0"/>
              <a:t> (article 4 de la loi du 17 juin 2016).</a:t>
            </a:r>
          </a:p>
          <a:p>
            <a:pPr lvl="2"/>
            <a:r>
              <a:rPr lang="fr-FR" sz="1600" dirty="0"/>
              <a:t>Ce principe vise à </a:t>
            </a:r>
            <a:r>
              <a:rPr lang="fr-FR" sz="1600" b="1" dirty="0"/>
              <a:t>éviter tout risque de favoritisme</a:t>
            </a:r>
            <a:r>
              <a:rPr lang="fr-FR" sz="1600" dirty="0"/>
              <a:t>, comme le rappelle l’arrêt </a:t>
            </a:r>
            <a:r>
              <a:rPr lang="fr-FR" sz="1600" i="1" dirty="0" err="1"/>
              <a:t>TNS</a:t>
            </a:r>
            <a:r>
              <a:rPr lang="fr-FR" sz="1600" i="1" dirty="0"/>
              <a:t> </a:t>
            </a:r>
            <a:r>
              <a:rPr lang="fr-FR" sz="1600" i="1" dirty="0" err="1"/>
              <a:t>Dimarso</a:t>
            </a:r>
            <a:r>
              <a:rPr lang="fr-FR" sz="1600" dirty="0"/>
              <a:t> (</a:t>
            </a:r>
            <a:r>
              <a:rPr lang="fr-FR" sz="1600" dirty="0" err="1"/>
              <a:t>CJUE</a:t>
            </a:r>
            <a:r>
              <a:rPr lang="fr-FR" sz="1600" dirty="0"/>
              <a:t>, 14 juillet 2016).</a:t>
            </a:r>
            <a:endParaRPr lang="fr-BE" sz="1800" dirty="0">
              <a:cs typeface="Arial"/>
            </a:endParaRPr>
          </a:p>
        </p:txBody>
      </p:sp>
    </p:spTree>
    <p:extLst>
      <p:ext uri="{BB962C8B-B14F-4D97-AF65-F5344CB8AC3E}">
        <p14:creationId xmlns:p14="http://schemas.microsoft.com/office/powerpoint/2010/main" val="240310177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A762-E1AF-0D0E-021A-ECF58A4EB7C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3B1C07-B3C3-166D-E53F-7F540D871A36}"/>
              </a:ext>
            </a:extLst>
          </p:cNvPr>
          <p:cNvSpPr>
            <a:spLocks noGrp="1"/>
          </p:cNvSpPr>
          <p:nvPr>
            <p:ph sz="quarter" idx="18"/>
          </p:nvPr>
        </p:nvSpPr>
        <p:spPr>
          <a:xfrm>
            <a:off x="533456" y="2070738"/>
            <a:ext cx="11142607" cy="4120003"/>
          </a:xfrm>
        </p:spPr>
        <p:txBody>
          <a:bodyPr vert="horz" lIns="0" tIns="0" rIns="0" bIns="0" spcCol="137160" rtlCol="0" anchor="t">
            <a:noAutofit/>
          </a:bodyPr>
          <a:lstStyle/>
          <a:p>
            <a:pPr marL="229870" indent="-229870">
              <a:buNone/>
            </a:pPr>
            <a:r>
              <a:rPr lang="fr-BE" sz="1700">
                <a:cs typeface="Arial" panose="020B0604020202020204"/>
              </a:rPr>
              <a:t>Le guide d’attribution contenait bien une </a:t>
            </a:r>
            <a:r>
              <a:rPr lang="fr-BE" sz="1700" b="1">
                <a:cs typeface="Arial" panose="020B0604020202020204"/>
              </a:rPr>
              <a:t>méthode d’évaluation globale du critère « valeur technique », avec 5 éléments d’appréciation</a:t>
            </a:r>
            <a:r>
              <a:rPr lang="fr-BE" sz="1700">
                <a:cs typeface="Arial" panose="020B0604020202020204"/>
              </a:rPr>
              <a:t> (liste non limitative)</a:t>
            </a:r>
          </a:p>
          <a:p>
            <a:pPr marL="229870" indent="-229870">
              <a:buNone/>
            </a:pPr>
            <a:r>
              <a:rPr lang="fr-BE" sz="1700">
                <a:cs typeface="Arial" panose="020B0604020202020204"/>
              </a:rPr>
              <a:t>Il y était prévu:</a:t>
            </a:r>
          </a:p>
          <a:p>
            <a:pPr marL="229870" indent="-229870">
              <a:buNone/>
            </a:pPr>
            <a:r>
              <a:rPr lang="fr-BE" sz="1700">
                <a:cs typeface="Arial" panose="020B0604020202020204"/>
              </a:rPr>
              <a:t>- que les performances très bonnes ou très mauvaises peuvent influencer fortement la note globale</a:t>
            </a:r>
          </a:p>
          <a:p>
            <a:pPr marL="229870" indent="-229870">
              <a:buNone/>
            </a:pPr>
            <a:r>
              <a:rPr lang="fr-BE" sz="1700">
                <a:cs typeface="Arial" panose="020B0604020202020204"/>
              </a:rPr>
              <a:t>- que la valeur technique sera jugée selon les avantages ou désavantages (plus-values / moins-values) apportées par les offres.</a:t>
            </a:r>
          </a:p>
          <a:p>
            <a:pPr marL="229870" indent="-229870">
              <a:buNone/>
            </a:pPr>
            <a:r>
              <a:rPr lang="fr-BE" sz="1700">
                <a:cs typeface="Arial" panose="020B0604020202020204"/>
              </a:rPr>
              <a:t>La SNCB a utilisé des </a:t>
            </a:r>
            <a:r>
              <a:rPr lang="fr-BE" sz="1700" b="1">
                <a:cs typeface="Arial" panose="020B0604020202020204"/>
              </a:rPr>
              <a:t>symboles qualitatifs </a:t>
            </a:r>
            <a:r>
              <a:rPr lang="fr-BE" sz="1700">
                <a:cs typeface="Arial" panose="020B0604020202020204"/>
              </a:rPr>
              <a:t>(+, -, etc.) pour indiquer l’importance des plus- et moins values identifiées dans les offres. Ces symboles </a:t>
            </a:r>
            <a:r>
              <a:rPr lang="fr-BE" sz="1700" b="1">
                <a:cs typeface="Arial" panose="020B0604020202020204"/>
              </a:rPr>
              <a:t>ne traduisent pas une nouvelle méthode rigide décidée après l’ouverture des offres</a:t>
            </a:r>
            <a:r>
              <a:rPr lang="fr-BE" sz="1700">
                <a:cs typeface="Arial" panose="020B0604020202020204"/>
              </a:rPr>
              <a:t>, mais semblent être une interprétation logique des indications du guide.</a:t>
            </a:r>
          </a:p>
          <a:p>
            <a:pPr marL="229870" indent="-229870">
              <a:buNone/>
            </a:pPr>
            <a:r>
              <a:rPr lang="fr-BE" sz="1700">
                <a:cs typeface="Arial" panose="020B0604020202020204"/>
              </a:rPr>
              <a:t>Une </a:t>
            </a:r>
            <a:r>
              <a:rPr lang="fr-BE" sz="1700" b="1">
                <a:cs typeface="Arial" panose="020B0604020202020204"/>
              </a:rPr>
              <a:t>traduction chiffrée a ensuite été appliquée</a:t>
            </a:r>
            <a:r>
              <a:rPr lang="fr-BE" sz="1700">
                <a:cs typeface="Arial" panose="020B0604020202020204"/>
              </a:rPr>
              <a:t>: chaque + ou - = 0,1 point, à partir d’une note de départ de 18/36.</a:t>
            </a:r>
          </a:p>
          <a:p>
            <a:pPr marL="229870" indent="-229870">
              <a:buNone/>
            </a:pPr>
            <a:r>
              <a:rPr lang="fr-BE" sz="1700"/>
              <a:t>Selon le Conseil d’Etat: « </a:t>
            </a:r>
            <a:r>
              <a:rPr lang="fr-FR" sz="1700"/>
              <a:t>L’adjudicateur qui compare les mérites respectifs de plusieurs offres au regard d’un critère d’attribution qualitatif dispose d’un large pouvoir d’appréciation, qui lui permet de structurer son propre travail d’examen et d’analyse des offres présentées, sans toutefois être autorisé à modifier les critères d’attribution préalablement annoncés ».</a:t>
            </a:r>
            <a:endParaRPr lang="fr-BE" sz="1700"/>
          </a:p>
          <a:p>
            <a:pPr marL="229870" indent="-229870">
              <a:buNone/>
            </a:pPr>
            <a:endParaRPr lang="fr-BE" sz="1700">
              <a:cs typeface="Arial" panose="020B0604020202020204"/>
            </a:endParaRPr>
          </a:p>
          <a:p>
            <a:pPr marL="0" indent="0">
              <a:buNone/>
            </a:pPr>
            <a:endParaRPr lang="fr-BE" sz="1900" b="1">
              <a:cs typeface="Arial"/>
            </a:endParaRPr>
          </a:p>
          <a:p>
            <a:pPr marL="229870" indent="-229870"/>
            <a:endParaRPr lang="fr-BE">
              <a:cs typeface="Arial" panose="020B0604020202020204"/>
            </a:endParaRPr>
          </a:p>
          <a:p>
            <a:pPr marL="229870" indent="-229870"/>
            <a:endParaRPr lang="fr-BE" sz="1800" b="1"/>
          </a:p>
          <a:p>
            <a:pPr marL="229870" indent="-229870"/>
            <a:endParaRPr lang="fr-BE" sz="1800">
              <a:cs typeface="Arial"/>
            </a:endParaRPr>
          </a:p>
          <a:p>
            <a:pPr marL="229870" indent="-229870"/>
            <a:endParaRPr lang="fr-BE" sz="1800">
              <a:cs typeface="Arial"/>
            </a:endParaRPr>
          </a:p>
        </p:txBody>
      </p:sp>
      <p:sp>
        <p:nvSpPr>
          <p:cNvPr id="3" name="Text Placeholder 2">
            <a:extLst>
              <a:ext uri="{FF2B5EF4-FFF2-40B4-BE49-F238E27FC236}">
                <a16:creationId xmlns:a16="http://schemas.microsoft.com/office/drawing/2014/main" id="{477EDF02-9914-DE6E-FA9F-680655C6ACC2}"/>
              </a:ext>
            </a:extLst>
          </p:cNvPr>
          <p:cNvSpPr>
            <a:spLocks noGrp="1"/>
          </p:cNvSpPr>
          <p:nvPr>
            <p:ph type="body" idx="1"/>
          </p:nvPr>
        </p:nvSpPr>
        <p:spPr>
          <a:xfrm>
            <a:off x="515938" y="1620768"/>
            <a:ext cx="11160124" cy="435600"/>
          </a:xfrm>
        </p:spPr>
        <p:txBody>
          <a:bodyPr>
            <a:normAutofit/>
          </a:bodyPr>
          <a:lstStyle/>
          <a:p>
            <a:r>
              <a:rPr lang="fr-BE" sz="2000">
                <a:latin typeface="Cambria"/>
                <a:ea typeface="Cambria"/>
              </a:rPr>
              <a:t>Méthode d'évaluation non prédéfinie </a:t>
            </a:r>
            <a:endParaRPr lang="nl-BE" sz="2000"/>
          </a:p>
        </p:txBody>
      </p:sp>
      <p:sp>
        <p:nvSpPr>
          <p:cNvPr id="4" name="Slide Number Placeholder 3">
            <a:extLst>
              <a:ext uri="{FF2B5EF4-FFF2-40B4-BE49-F238E27FC236}">
                <a16:creationId xmlns:a16="http://schemas.microsoft.com/office/drawing/2014/main" id="{AA9FE0EE-8891-D8D7-C794-CA6273A8CA28}"/>
              </a:ext>
            </a:extLst>
          </p:cNvPr>
          <p:cNvSpPr>
            <a:spLocks noGrp="1"/>
          </p:cNvSpPr>
          <p:nvPr>
            <p:ph type="sldNum" sz="quarter" idx="12"/>
          </p:nvPr>
        </p:nvSpPr>
        <p:spPr/>
        <p:txBody>
          <a:bodyPr/>
          <a:lstStyle/>
          <a:p>
            <a:fld id="{F9591D4C-BB8F-AE46-BE73-C616F30BBC5B}" type="slidenum">
              <a:rPr lang="en-US" smtClean="0"/>
              <a:pPr/>
              <a:t>104</a:t>
            </a:fld>
            <a:endParaRPr lang="en-US"/>
          </a:p>
        </p:txBody>
      </p:sp>
      <p:sp>
        <p:nvSpPr>
          <p:cNvPr id="7" name="Footer Placeholder 6">
            <a:extLst>
              <a:ext uri="{FF2B5EF4-FFF2-40B4-BE49-F238E27FC236}">
                <a16:creationId xmlns:a16="http://schemas.microsoft.com/office/drawing/2014/main" id="{7D91DC34-FA07-5B9E-01BA-C1FAE574C618}"/>
              </a:ext>
            </a:extLst>
          </p:cNvPr>
          <p:cNvSpPr>
            <a:spLocks noGrp="1"/>
          </p:cNvSpPr>
          <p:nvPr>
            <p:ph type="ftr" sz="quarter" idx="17"/>
          </p:nvPr>
        </p:nvSpPr>
        <p:spPr/>
        <p:txBody>
          <a:bodyPr/>
          <a:lstStyle/>
          <a:p>
            <a:r>
              <a:rPr lang="pt-BR" dirty="0"/>
              <a:t>GTI MP Bruxellois – 18 novembre 2025</a:t>
            </a:r>
          </a:p>
        </p:txBody>
      </p:sp>
      <p:sp>
        <p:nvSpPr>
          <p:cNvPr id="8" name="Text Placeholder 1">
            <a:extLst>
              <a:ext uri="{FF2B5EF4-FFF2-40B4-BE49-F238E27FC236}">
                <a16:creationId xmlns:a16="http://schemas.microsoft.com/office/drawing/2014/main" id="{841AA5CA-D916-CA31-FC66-DEE64AD68519}"/>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9" name="Title 5">
            <a:extLst>
              <a:ext uri="{FF2B5EF4-FFF2-40B4-BE49-F238E27FC236}">
                <a16:creationId xmlns:a16="http://schemas.microsoft.com/office/drawing/2014/main" id="{BA3DF12D-B26D-829E-9118-897723BB3F8E}"/>
              </a:ext>
            </a:extLst>
          </p:cNvPr>
          <p:cNvSpPr txBox="1">
            <a:spLocks/>
          </p:cNvSpPr>
          <p:nvPr/>
        </p:nvSpPr>
        <p:spPr>
          <a:xfrm>
            <a:off x="362032" y="672836"/>
            <a:ext cx="11420936" cy="10588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000">
                <a:solidFill>
                  <a:srgbClr val="0073CF"/>
                </a:solidFill>
                <a:latin typeface="Cambria"/>
                <a:ea typeface="Cambria"/>
              </a:rPr>
              <a:t>C.E., arrêt n° 264.315 du 24 septembre 2025, </a:t>
            </a:r>
            <a:r>
              <a:rPr lang="fr-BE" sz="2000" i="1">
                <a:solidFill>
                  <a:srgbClr val="0073CF"/>
                </a:solidFill>
                <a:latin typeface="Cambria"/>
                <a:ea typeface="Cambria"/>
              </a:rPr>
              <a:t>S.A. ALSTOM BELGIUM </a:t>
            </a:r>
            <a:r>
              <a:rPr lang="fr-BE" sz="2000">
                <a:solidFill>
                  <a:srgbClr val="0073CF"/>
                </a:solidFill>
                <a:latin typeface="Cambria"/>
                <a:ea typeface="Cambria"/>
              </a:rPr>
              <a:t>(extrême urgence)</a:t>
            </a:r>
          </a:p>
          <a:p>
            <a:pPr algn="just">
              <a:defRPr/>
            </a:pPr>
            <a:r>
              <a:rPr lang="fr-BE" sz="2000">
                <a:solidFill>
                  <a:srgbClr val="0073CF"/>
                </a:solidFill>
                <a:latin typeface="Cambria"/>
                <a:ea typeface="Cambria"/>
              </a:rPr>
              <a:t>C.E., arrêt n° 264.231 du 19 septembre 2025, </a:t>
            </a:r>
            <a:r>
              <a:rPr lang="fr-BE" sz="2000" i="1">
                <a:solidFill>
                  <a:srgbClr val="0073CF"/>
                </a:solidFill>
                <a:latin typeface="Cambria"/>
                <a:ea typeface="Cambria"/>
              </a:rPr>
              <a:t>GMBH SIEMENS MOBILITY et S.A. SIEMENS MOBILITY </a:t>
            </a:r>
            <a:r>
              <a:rPr lang="fr-BE" sz="2000">
                <a:solidFill>
                  <a:srgbClr val="0073CF"/>
                </a:solidFill>
                <a:latin typeface="Cambria"/>
                <a:ea typeface="Cambria"/>
              </a:rPr>
              <a:t>(extrême urgence)</a:t>
            </a:r>
            <a:endParaRPr lang="fr-BE" sz="2000">
              <a:latin typeface="Cambria"/>
            </a:endParaRPr>
          </a:p>
        </p:txBody>
      </p:sp>
      <p:sp>
        <p:nvSpPr>
          <p:cNvPr id="6" name="Content Placeholder 1">
            <a:extLst>
              <a:ext uri="{FF2B5EF4-FFF2-40B4-BE49-F238E27FC236}">
                <a16:creationId xmlns:a16="http://schemas.microsoft.com/office/drawing/2014/main" id="{AFCB4B61-0C89-43E0-6445-EEBAD323C77A}"/>
              </a:ext>
            </a:extLst>
          </p:cNvPr>
          <p:cNvSpPr txBox="1">
            <a:spLocks/>
          </p:cNvSpPr>
          <p:nvPr/>
        </p:nvSpPr>
        <p:spPr>
          <a:xfrm>
            <a:off x="685856" y="2341122"/>
            <a:ext cx="11142607" cy="4120003"/>
          </a:xfrm>
          <a:prstGeom prst="rect">
            <a:avLst/>
          </a:prstGeom>
        </p:spPr>
        <p:txBody>
          <a:bodyPr vert="horz" lIns="0" tIns="0" rIns="0" bIns="0" spcCol="137160" rtlCol="0" anchor="t">
            <a:noAutofit/>
          </a:bodyPr>
          <a:lstStyle>
            <a:lvl1pPr marL="230188" indent="-230188"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461963" indent="-236538" algn="l" defTabSz="914400" rtl="0" eaLnBrk="1" latinLnBrk="0" hangingPunct="1">
              <a:lnSpc>
                <a:spcPct val="1000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5pPr>
            <a:lvl6pPr marL="1381125"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a:solidFill>
                  <a:schemeClr val="tx1"/>
                </a:solidFill>
                <a:latin typeface="+mn-lt"/>
                <a:ea typeface="+mn-ea"/>
                <a:cs typeface="+mn-cs"/>
              </a:defRPr>
            </a:lvl6pPr>
            <a:lvl7pPr marL="1606550"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7pPr>
            <a:lvl8pPr marL="1822450" indent="-2254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8pPr>
            <a:lvl9pPr marL="1998663" indent="-169863" algn="l" defTabSz="914400" rtl="0" eaLnBrk="1" latinLnBrk="0" hangingPunct="1">
              <a:lnSpc>
                <a:spcPct val="90000"/>
              </a:lnSpc>
              <a:spcBef>
                <a:spcPts val="500"/>
              </a:spcBef>
              <a:buClr>
                <a:schemeClr val="accent5">
                  <a:lumMod val="75000"/>
                </a:schemeClr>
              </a:buClr>
              <a:buFont typeface="Arial" panose="020B0604020202020204" pitchFamily="34" charset="0"/>
              <a:buChar char="•"/>
              <a:defRPr sz="1800" kern="1200" baseline="0">
                <a:solidFill>
                  <a:schemeClr val="tx1"/>
                </a:solidFill>
                <a:latin typeface="+mn-lt"/>
                <a:ea typeface="+mn-ea"/>
                <a:cs typeface="+mn-cs"/>
              </a:defRPr>
            </a:lvl9pPr>
          </a:lstStyle>
          <a:p>
            <a:pPr marL="229870" indent="-229870">
              <a:buFont typeface="Arial" panose="020B0604020202020204" pitchFamily="34" charset="0"/>
              <a:buNone/>
            </a:pPr>
            <a:endParaRPr lang="fr-BE" b="1">
              <a:cs typeface="Arial" panose="020B0604020202020204"/>
            </a:endParaRPr>
          </a:p>
          <a:p>
            <a:pPr marL="0" indent="0">
              <a:buNone/>
            </a:pPr>
            <a:endParaRPr lang="fr-BE">
              <a:cs typeface="Arial" panose="020B0604020202020204"/>
            </a:endParaRPr>
          </a:p>
          <a:p>
            <a:pPr marL="229870" indent="-229870"/>
            <a:endParaRPr lang="fr-BE" sz="1800" b="1"/>
          </a:p>
          <a:p>
            <a:pPr marL="229870" indent="-229870"/>
            <a:endParaRPr lang="fr-BE" sz="1800">
              <a:cs typeface="Arial"/>
            </a:endParaRPr>
          </a:p>
          <a:p>
            <a:pPr marL="229870" indent="-229870"/>
            <a:endParaRPr lang="fr-BE" sz="1800">
              <a:cs typeface="Arial"/>
            </a:endParaRPr>
          </a:p>
        </p:txBody>
      </p:sp>
    </p:spTree>
    <p:extLst>
      <p:ext uri="{BB962C8B-B14F-4D97-AF65-F5344CB8AC3E}">
        <p14:creationId xmlns:p14="http://schemas.microsoft.com/office/powerpoint/2010/main" val="1576991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D35477-8C3B-267D-A1EA-76B347F25EC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6555DD-3EC7-ACC9-6893-F1E9DF333D9D}"/>
              </a:ext>
            </a:extLst>
          </p:cNvPr>
          <p:cNvSpPr>
            <a:spLocks noGrp="1"/>
          </p:cNvSpPr>
          <p:nvPr>
            <p:ph sz="quarter" idx="18"/>
          </p:nvPr>
        </p:nvSpPr>
        <p:spPr>
          <a:xfrm>
            <a:off x="537204" y="2203826"/>
            <a:ext cx="11230713" cy="4516386"/>
          </a:xfrm>
        </p:spPr>
        <p:txBody>
          <a:bodyPr vert="horz" lIns="0" tIns="0" rIns="0" bIns="0" spcCol="137160" rtlCol="0" anchor="t">
            <a:noAutofit/>
          </a:bodyPr>
          <a:lstStyle/>
          <a:p>
            <a:pPr marL="0" lvl="0" indent="0" algn="just">
              <a:buNone/>
            </a:pPr>
            <a:r>
              <a:rPr lang="fr-BE" sz="1800"/>
              <a:t>Les parties requérantes contestent notamment la </a:t>
            </a:r>
            <a:r>
              <a:rPr lang="fr-BE" sz="1800" b="1"/>
              <a:t>méthodologie d’évaluation des offres</a:t>
            </a:r>
            <a:r>
              <a:rPr lang="fr-BE" sz="1800"/>
              <a:t>, qu’ils jugent imprécise, incohérente et discriminatoire. Ils reprochent à la partie adverse d’avoir utilisé des </a:t>
            </a:r>
            <a:r>
              <a:rPr lang="fr-BE" sz="1800" b="1"/>
              <a:t>sous-sous-critères non prévus</a:t>
            </a:r>
            <a:r>
              <a:rPr lang="fr-BE" sz="1800"/>
              <a:t> dans le cahier des charges (ex. : priorité au réseau d’eau, motivation de l’architecture, indépendance de l’équipe de commissionnement, etc.), et une méthode de cotation définie après réception des offres, qui aurait favorisé l’attributaire.</a:t>
            </a:r>
          </a:p>
          <a:p>
            <a:pPr marL="0" indent="0" algn="just">
              <a:buNone/>
            </a:pPr>
            <a:r>
              <a:rPr lang="fr-BE" sz="1800"/>
              <a:t>Appréciation du CE :</a:t>
            </a:r>
            <a:endParaRPr lang="nl-BE" sz="1600"/>
          </a:p>
          <a:p>
            <a:pPr lvl="0" algn="just"/>
            <a:r>
              <a:rPr lang="fr-BE" sz="1600" i="1"/>
              <a:t>"Prima facie, en tant qu’elle recourt à des notions non suffisamment définies, la méthode d’évaluation employée par la partie requérante ne présente pas le degré de précision requis, de nature à permettre l’attribution du marché à l’offre économiquement la plus avantageuse ; elle permet également des appréciations qui apparaissent incohérentes entre elles, ce qui n’est pas compatible avec le principe d’égalité de traitement, sans qu’il soit nécessaire de déterminer si les « aspects » sur lesquels cette méthode est appliquée constituent, ou non, des (sous)-sous-critères d’attribution. </a:t>
            </a:r>
            <a:endParaRPr lang="nl-BE" sz="1600"/>
          </a:p>
          <a:p>
            <a:pPr algn="just"/>
            <a:r>
              <a:rPr lang="fr-BE" sz="1600" i="1"/>
              <a:t>En tant qu’elle dénonce l’imprécision de la méthode d’évaluation des offres et l’article 81 de la loi du 17 juin 2016 précitée, et la violation du principe d’égalité de traitement, la deuxième branche du deuxième moyen est sérieuse."</a:t>
            </a:r>
            <a:endParaRPr lang="nl-BE" sz="1600"/>
          </a:p>
        </p:txBody>
      </p:sp>
      <p:sp>
        <p:nvSpPr>
          <p:cNvPr id="3" name="Text Placeholder 2">
            <a:extLst>
              <a:ext uri="{FF2B5EF4-FFF2-40B4-BE49-F238E27FC236}">
                <a16:creationId xmlns:a16="http://schemas.microsoft.com/office/drawing/2014/main" id="{6353257D-2F3E-96A0-5783-6D692BE2FDD8}"/>
              </a:ext>
            </a:extLst>
          </p:cNvPr>
          <p:cNvSpPr>
            <a:spLocks noGrp="1"/>
          </p:cNvSpPr>
          <p:nvPr>
            <p:ph type="body" idx="1"/>
          </p:nvPr>
        </p:nvSpPr>
        <p:spPr>
          <a:xfrm>
            <a:off x="537204" y="1418128"/>
            <a:ext cx="11160124" cy="435600"/>
          </a:xfrm>
        </p:spPr>
        <p:txBody>
          <a:bodyPr>
            <a:noAutofit/>
          </a:bodyPr>
          <a:lstStyle/>
          <a:p>
            <a:r>
              <a:rPr lang="fr-BE" sz="2000"/>
              <a:t>Quant à la précision de la méthode d'évaluation des offres</a:t>
            </a:r>
            <a:endParaRPr lang="nl-BE" sz="2000"/>
          </a:p>
        </p:txBody>
      </p:sp>
      <p:sp>
        <p:nvSpPr>
          <p:cNvPr id="4" name="Slide Number Placeholder 3">
            <a:extLst>
              <a:ext uri="{FF2B5EF4-FFF2-40B4-BE49-F238E27FC236}">
                <a16:creationId xmlns:a16="http://schemas.microsoft.com/office/drawing/2014/main" id="{5EE62BD7-D10E-0C04-5315-69857E00DF9C}"/>
              </a:ext>
            </a:extLst>
          </p:cNvPr>
          <p:cNvSpPr>
            <a:spLocks noGrp="1"/>
          </p:cNvSpPr>
          <p:nvPr>
            <p:ph type="sldNum" sz="quarter" idx="12"/>
          </p:nvPr>
        </p:nvSpPr>
        <p:spPr/>
        <p:txBody>
          <a:bodyPr/>
          <a:lstStyle/>
          <a:p>
            <a:fld id="{F9591D4C-BB8F-AE46-BE73-C616F30BBC5B}" type="slidenum">
              <a:rPr lang="en-US" dirty="0" smtClean="0"/>
              <a:pPr/>
              <a:t>105</a:t>
            </a:fld>
            <a:endParaRPr lang="en-US"/>
          </a:p>
        </p:txBody>
      </p:sp>
      <p:sp>
        <p:nvSpPr>
          <p:cNvPr id="7" name="Footer Placeholder 6">
            <a:extLst>
              <a:ext uri="{FF2B5EF4-FFF2-40B4-BE49-F238E27FC236}">
                <a16:creationId xmlns:a16="http://schemas.microsoft.com/office/drawing/2014/main" id="{4488BA7F-8242-4ED9-77EA-CC46912FF381}"/>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19875990-0A4A-6AE0-197D-464FF8BE27A3}"/>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fr-BE" sz="2400" err="1">
                <a:solidFill>
                  <a:srgbClr val="0073CF"/>
                </a:solidFill>
                <a:latin typeface="Cambria"/>
                <a:ea typeface="Cambria"/>
              </a:rPr>
              <a:t>C.E</a:t>
            </a:r>
            <a:r>
              <a:rPr lang="fr-BE" sz="2400">
                <a:solidFill>
                  <a:srgbClr val="0073CF"/>
                </a:solidFill>
                <a:latin typeface="Cambria"/>
                <a:ea typeface="Cambria"/>
              </a:rPr>
              <a:t>., arrêt n° 262.138 du 27 janvier 2025, </a:t>
            </a:r>
            <a:r>
              <a:rPr lang="fr-BE" sz="2400" err="1">
                <a:solidFill>
                  <a:srgbClr val="0073CF"/>
                </a:solidFill>
                <a:latin typeface="Cambria"/>
                <a:ea typeface="Cambria"/>
              </a:rPr>
              <a:t>SRL</a:t>
            </a:r>
            <a:r>
              <a:rPr lang="fr-BE" sz="2400">
                <a:solidFill>
                  <a:srgbClr val="0073CF"/>
                </a:solidFill>
                <a:latin typeface="Cambria"/>
                <a:ea typeface="Cambria"/>
              </a:rPr>
              <a:t> MODULO </a:t>
            </a:r>
            <a:r>
              <a:rPr lang="fr-BE" sz="2400" err="1">
                <a:solidFill>
                  <a:srgbClr val="0073CF"/>
                </a:solidFill>
                <a:latin typeface="Cambria"/>
                <a:ea typeface="Cambria"/>
              </a:rPr>
              <a:t>ARCHITECTS</a:t>
            </a:r>
            <a:r>
              <a:rPr lang="fr-BE" sz="2400">
                <a:solidFill>
                  <a:srgbClr val="0073CF"/>
                </a:solidFill>
                <a:latin typeface="Cambria"/>
                <a:ea typeface="Cambria"/>
              </a:rPr>
              <a:t> ; SA </a:t>
            </a:r>
            <a:r>
              <a:rPr lang="fr-BE" sz="2400" err="1">
                <a:solidFill>
                  <a:srgbClr val="0073CF"/>
                </a:solidFill>
                <a:latin typeface="Cambria"/>
                <a:ea typeface="Cambria"/>
              </a:rPr>
              <a:t>UMAN</a:t>
            </a:r>
            <a:r>
              <a:rPr lang="fr-BE" sz="2400">
                <a:solidFill>
                  <a:srgbClr val="0073CF"/>
                </a:solidFill>
                <a:latin typeface="Cambria"/>
                <a:ea typeface="Cambria"/>
              </a:rPr>
              <a:t> ARCHITECT ; SA LEMAIRE INGENIEURS</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CE705A6A-18BA-2EDE-E88F-2ED42F09E709}"/>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8415432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153FE-D15E-BFA1-99C6-D2FD1E466FF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070255-DACA-9C1A-B139-9C9D0E1FDFDE}"/>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9870" indent="-229870" algn="just"/>
            <a:r>
              <a:rPr lang="fr-BE" sz="1800"/>
              <a:t>Le marché litigieux avait pour objet la création d’un « centre d’appels externalisé (Call center) pour </a:t>
            </a:r>
            <a:r>
              <a:rPr lang="fr-BE" sz="1800" err="1"/>
              <a:t>Resa</a:t>
            </a:r>
            <a:r>
              <a:rPr lang="fr-BE" sz="1800"/>
              <a:t> secteur gaz et secteur électricité »</a:t>
            </a:r>
          </a:p>
          <a:p>
            <a:pPr marL="229870" indent="-229870" algn="just"/>
            <a:r>
              <a:rPr lang="fr-BE" sz="1800"/>
              <a:t>La question qui se posait, en l’espèce, était de savoir si un pouvoir adjudicateur peut déterminer, après l’expiration du délai de présentation des offres, des sous-sous-critères d’attribution ou des coefficients de pondérations pour ceux-ci</a:t>
            </a:r>
          </a:p>
          <a:p>
            <a:pPr marL="229870" indent="-229870" algn="just"/>
            <a:r>
              <a:rPr lang="fr-BE" sz="1800"/>
              <a:t>le Conseil d’État a décidé que : </a:t>
            </a:r>
            <a:endParaRPr lang="fr-BE" sz="1800">
              <a:cs typeface="Arial" panose="020B0604020202020204"/>
            </a:endParaRPr>
          </a:p>
          <a:p>
            <a:pPr marL="0" indent="0" algn="just">
              <a:buNone/>
            </a:pPr>
            <a:r>
              <a:rPr lang="fr-FR" sz="1800" i="1"/>
              <a:t>« L’examen du grief formulé en termes de requête impose également de déterminer si, pour les sous-critères 2.1., 4.3. et 5.3, les parties adverses ont méconnu l’une des </a:t>
            </a:r>
            <a:r>
              <a:rPr lang="fr-FR" sz="1800" b="1" i="1"/>
              <a:t>trois conditions citées par la partie requérante, découlant de la jurisprudence de la Cour de justice </a:t>
            </a:r>
            <a:r>
              <a:rPr lang="fr-FR" sz="1800" i="1"/>
              <a:t>(not. dans l’affaire C-677/15 P, du 20 décembre 2017, (</a:t>
            </a:r>
            <a:r>
              <a:rPr lang="fr-FR" sz="1800" i="1" err="1"/>
              <a:t>ECLI:EU:C:2017:998</a:t>
            </a:r>
            <a:r>
              <a:rPr lang="fr-FR" sz="1800" i="1"/>
              <a:t>)), à savoir que la manière de procéder critiquée : « - ne modifie pas les critères d’attribution du marché définis dans le cahier des charges ou dans l’avis de marché; - ne contienne pas d’éléments qui, s’ils avaient été connus lors de la préparation des offres, auraient pu influencer cette préparation; - n’ait pas été adoptée en prenant en compte des éléments susceptibles d’avoir un effet discriminatoire envers l’un des soumissionnaires »</a:t>
            </a:r>
            <a:endParaRPr lang="fr-BE" sz="1800" i="1"/>
          </a:p>
        </p:txBody>
      </p:sp>
      <p:sp>
        <p:nvSpPr>
          <p:cNvPr id="3" name="Text Placeholder 2">
            <a:extLst>
              <a:ext uri="{FF2B5EF4-FFF2-40B4-BE49-F238E27FC236}">
                <a16:creationId xmlns:a16="http://schemas.microsoft.com/office/drawing/2014/main" id="{14014B9F-1253-FD24-B9FB-EFEC12EC688B}"/>
              </a:ext>
            </a:extLst>
          </p:cNvPr>
          <p:cNvSpPr>
            <a:spLocks noGrp="1"/>
          </p:cNvSpPr>
          <p:nvPr>
            <p:ph type="body" idx="1"/>
          </p:nvPr>
        </p:nvSpPr>
        <p:spPr>
          <a:xfrm>
            <a:off x="537204" y="1194184"/>
            <a:ext cx="11160124" cy="435600"/>
          </a:xfrm>
        </p:spPr>
        <p:txBody>
          <a:bodyPr>
            <a:noAutofit/>
          </a:bodyPr>
          <a:lstStyle/>
          <a:p>
            <a:pPr algn="just"/>
            <a:r>
              <a:rPr lang="fr-BE" sz="2000">
                <a:latin typeface="Cambria"/>
                <a:ea typeface="Cambria"/>
              </a:rPr>
              <a:t>Sous-sous-critères d’attribution – Absence de mention des </a:t>
            </a:r>
            <a:r>
              <a:rPr lang="fr-BE" sz="2000" err="1">
                <a:latin typeface="Cambria"/>
                <a:ea typeface="Cambria"/>
              </a:rPr>
              <a:t>sous-sous</a:t>
            </a:r>
            <a:r>
              <a:rPr lang="fr-BE" sz="2000">
                <a:latin typeface="Cambria"/>
                <a:ea typeface="Cambria"/>
              </a:rPr>
              <a:t> critères d’attribution dans le cahier des charges</a:t>
            </a:r>
            <a:endParaRPr lang="fr-BE" sz="2000" noProof="0">
              <a:latin typeface="Cambria"/>
              <a:ea typeface="Cambria"/>
            </a:endParaRPr>
          </a:p>
        </p:txBody>
      </p:sp>
      <p:sp>
        <p:nvSpPr>
          <p:cNvPr id="4" name="Slide Number Placeholder 3">
            <a:extLst>
              <a:ext uri="{FF2B5EF4-FFF2-40B4-BE49-F238E27FC236}">
                <a16:creationId xmlns:a16="http://schemas.microsoft.com/office/drawing/2014/main" id="{C4BDBB78-08DE-F4A9-DD28-D24F03587C0D}"/>
              </a:ext>
            </a:extLst>
          </p:cNvPr>
          <p:cNvSpPr>
            <a:spLocks noGrp="1"/>
          </p:cNvSpPr>
          <p:nvPr>
            <p:ph type="sldNum" sz="quarter" idx="12"/>
          </p:nvPr>
        </p:nvSpPr>
        <p:spPr/>
        <p:txBody>
          <a:bodyPr/>
          <a:lstStyle/>
          <a:p>
            <a:fld id="{F9591D4C-BB8F-AE46-BE73-C616F30BBC5B}" type="slidenum">
              <a:rPr lang="en-US" dirty="0" smtClean="0"/>
              <a:pPr/>
              <a:t>106</a:t>
            </a:fld>
            <a:endParaRPr lang="en-US"/>
          </a:p>
        </p:txBody>
      </p:sp>
      <p:sp>
        <p:nvSpPr>
          <p:cNvPr id="7" name="Footer Placeholder 6">
            <a:extLst>
              <a:ext uri="{FF2B5EF4-FFF2-40B4-BE49-F238E27FC236}">
                <a16:creationId xmlns:a16="http://schemas.microsoft.com/office/drawing/2014/main" id="{8C9B6126-37F9-2AEF-E734-D5FC4ADA77D4}"/>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C3C4F4DA-FB40-842C-9157-6ADEC7C614D8}"/>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fr-BE" sz="2400" err="1">
                <a:solidFill>
                  <a:srgbClr val="0073CF"/>
                </a:solidFill>
                <a:latin typeface="Cambria"/>
                <a:ea typeface="Cambria"/>
              </a:rPr>
              <a:t>C.E</a:t>
            </a:r>
            <a:r>
              <a:rPr lang="fr-BE" sz="2400">
                <a:solidFill>
                  <a:srgbClr val="0073CF"/>
                </a:solidFill>
                <a:latin typeface="Cambria"/>
                <a:ea typeface="Cambria"/>
              </a:rPr>
              <a:t>., arrêt n° 261.915 du 6 janvier 2025, </a:t>
            </a:r>
            <a:r>
              <a:rPr lang="fr-BE" sz="2400" i="1" err="1">
                <a:solidFill>
                  <a:srgbClr val="0073CF"/>
                </a:solidFill>
                <a:latin typeface="Cambria"/>
                <a:ea typeface="Cambria"/>
              </a:rPr>
              <a:t>IKANBI</a:t>
            </a:r>
            <a:r>
              <a:rPr lang="fr-BE" sz="2400" i="1">
                <a:solidFill>
                  <a:srgbClr val="0073CF"/>
                </a:solidFill>
                <a:latin typeface="Cambria"/>
                <a:ea typeface="Cambria"/>
              </a:rPr>
              <a:t> BELGIUM </a:t>
            </a:r>
            <a:r>
              <a:rPr lang="fr-BE" sz="2400">
                <a:solidFill>
                  <a:srgbClr val="0073CF"/>
                </a:solidFill>
                <a:latin typeface="Cambria"/>
                <a:ea typeface="Cambria"/>
              </a:rPr>
              <a:t>(extrême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D6269A7C-7EAE-3421-92E4-23C378D7AA69}"/>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199723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20355-A9DB-4858-7A8B-990AD8F846E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9D5F87-3E19-629D-8568-644C879FE42B}"/>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461645" indent="-236220" algn="just">
              <a:buClr>
                <a:srgbClr val="6F6F6F"/>
              </a:buClr>
              <a:buFont typeface="Courier New" panose="020B0604020202020204" pitchFamily="34" charset="0"/>
              <a:buChar char="o"/>
            </a:pPr>
            <a:r>
              <a:rPr lang="fr-BE" sz="1800">
                <a:cs typeface="Arial"/>
              </a:rPr>
              <a:t>« </a:t>
            </a:r>
            <a:r>
              <a:rPr lang="fr-BE" sz="1800" b="1" i="1"/>
              <a:t>Lorsque le pouvoir adjudicateur énonce, dans les documents du marché, certains éléments d’appréciation </a:t>
            </a:r>
            <a:r>
              <a:rPr lang="fr-BE" sz="1800" i="1"/>
              <a:t>destinés à préciser la portée d’un critère d’attribution, il communique aux opérateurs économiques des informations leur permettant de préparer leurs offres en meilleure connaissance de ses attentes. </a:t>
            </a:r>
            <a:r>
              <a:rPr lang="fr-BE" sz="1800" b="1" i="1"/>
              <a:t>Les principes d’égalité de traitement et de transparence imposent alors au pouvoir adjudicateur d’examiner la qualité des offres au regard du critère d’attribution concerné en ayant égard à l’ensemble des éléments ainsi portés à la connaissance des opérateurs économiques.</a:t>
            </a:r>
            <a:r>
              <a:rPr lang="fr-BE" sz="1800" i="1"/>
              <a:t> Les motifs et le résultat de cet examen doivent par ailleurs apparaître dans la motivation formelle de la décision d’attribution, en application de l’article 5, 9°, de la loi du 17 juin 2013 précitée. </a:t>
            </a:r>
            <a:r>
              <a:rPr lang="fr-BE" sz="1800"/>
              <a:t>»</a:t>
            </a:r>
          </a:p>
          <a:p>
            <a:pPr marL="461645" indent="-236220" algn="just">
              <a:buClr>
                <a:srgbClr val="6F6F6F"/>
              </a:buClr>
              <a:buFont typeface="Courier New" panose="020B0604020202020204" pitchFamily="34" charset="0"/>
              <a:buChar char="o"/>
            </a:pPr>
            <a:endParaRPr lang="fr-BE" sz="1800">
              <a:cs typeface="Arial"/>
            </a:endParaRPr>
          </a:p>
          <a:p>
            <a:pPr marL="461645" lvl="1" indent="-236220" algn="just">
              <a:buClr>
                <a:srgbClr val="6F6F6F"/>
              </a:buClr>
              <a:buFont typeface="Courier New" panose="020B0604020202020204" pitchFamily="34" charset="0"/>
              <a:buChar char="o"/>
            </a:pPr>
            <a:r>
              <a:rPr lang="fr-BE" sz="1800"/>
              <a:t>En l’occurrence, le Conseil d’État a estimé que la motivation formelle de l’acte attaqué ne permettait pas de vérifier que le PA avait évalué les offres en ayant égard à l’ensemble des éléments d’appréciation portés à la connaissance du soumissionnaire. </a:t>
            </a:r>
          </a:p>
        </p:txBody>
      </p:sp>
      <p:sp>
        <p:nvSpPr>
          <p:cNvPr id="3" name="Text Placeholder 2">
            <a:extLst>
              <a:ext uri="{FF2B5EF4-FFF2-40B4-BE49-F238E27FC236}">
                <a16:creationId xmlns:a16="http://schemas.microsoft.com/office/drawing/2014/main" id="{5174E2DE-8CB0-F422-AA5D-35852F73BAF8}"/>
              </a:ext>
            </a:extLst>
          </p:cNvPr>
          <p:cNvSpPr>
            <a:spLocks noGrp="1"/>
          </p:cNvSpPr>
          <p:nvPr>
            <p:ph type="body" idx="1"/>
          </p:nvPr>
        </p:nvSpPr>
        <p:spPr>
          <a:xfrm>
            <a:off x="537204" y="1194184"/>
            <a:ext cx="11160124" cy="435600"/>
          </a:xfrm>
        </p:spPr>
        <p:txBody>
          <a:bodyPr>
            <a:noAutofit/>
          </a:bodyPr>
          <a:lstStyle/>
          <a:p>
            <a:pPr algn="just"/>
            <a:r>
              <a:rPr lang="fr-BE" sz="2000">
                <a:latin typeface="Cambria"/>
                <a:ea typeface="Cambria"/>
              </a:rPr>
              <a:t>Critères d’attribution – éléments d’appréciation</a:t>
            </a:r>
          </a:p>
        </p:txBody>
      </p:sp>
      <p:sp>
        <p:nvSpPr>
          <p:cNvPr id="4" name="Slide Number Placeholder 3">
            <a:extLst>
              <a:ext uri="{FF2B5EF4-FFF2-40B4-BE49-F238E27FC236}">
                <a16:creationId xmlns:a16="http://schemas.microsoft.com/office/drawing/2014/main" id="{57FD1B14-ECD6-1873-7FCB-A0AB79AF979F}"/>
              </a:ext>
            </a:extLst>
          </p:cNvPr>
          <p:cNvSpPr>
            <a:spLocks noGrp="1"/>
          </p:cNvSpPr>
          <p:nvPr>
            <p:ph type="sldNum" sz="quarter" idx="12"/>
          </p:nvPr>
        </p:nvSpPr>
        <p:spPr/>
        <p:txBody>
          <a:bodyPr/>
          <a:lstStyle/>
          <a:p>
            <a:fld id="{F9591D4C-BB8F-AE46-BE73-C616F30BBC5B}" type="slidenum">
              <a:rPr lang="en-US" dirty="0" smtClean="0"/>
              <a:pPr/>
              <a:t>107</a:t>
            </a:fld>
            <a:endParaRPr lang="en-US"/>
          </a:p>
        </p:txBody>
      </p:sp>
      <p:sp>
        <p:nvSpPr>
          <p:cNvPr id="7" name="Footer Placeholder 6">
            <a:extLst>
              <a:ext uri="{FF2B5EF4-FFF2-40B4-BE49-F238E27FC236}">
                <a16:creationId xmlns:a16="http://schemas.microsoft.com/office/drawing/2014/main" id="{5AE930DC-7992-CEB9-C560-450341C222FB}"/>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8E570C7E-7F21-7893-8616-06FA789AB854}"/>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261.758 du 13 décembre 2024, </a:t>
            </a:r>
            <a:r>
              <a:rPr lang="fr-BE" sz="2400" i="1">
                <a:solidFill>
                  <a:srgbClr val="0073CF"/>
                </a:solidFill>
                <a:latin typeface="Cambria"/>
                <a:ea typeface="Cambria"/>
              </a:rPr>
              <a:t>S.A. </a:t>
            </a:r>
            <a:r>
              <a:rPr lang="fr-BE" sz="2400" i="1" err="1">
                <a:solidFill>
                  <a:srgbClr val="0073CF"/>
                </a:solidFill>
                <a:latin typeface="Cambria"/>
                <a:ea typeface="Cambria"/>
              </a:rPr>
              <a:t>CIVADIS</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B83928E0-45A3-DC0F-2445-571BF2C17525}"/>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8267350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C3FDD-AADB-546E-A8B7-1D1B098E84D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9712D8-2159-BA0C-7EC2-395F4B98B714}"/>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algn="just"/>
            <a:r>
              <a:rPr lang="x-none" sz="1600"/>
              <a:t>Le pouvoir adjudicateur a énoncé, dans les documents du marché, un certain nombre d'éléments d'appréciation précisant la portée du critère d'attribution "qualités techniques des réalisations". Le </a:t>
            </a:r>
            <a:r>
              <a:rPr lang="nl-BE" sz="1600" err="1"/>
              <a:t>Conseil</a:t>
            </a:r>
            <a:r>
              <a:rPr lang="nl-BE" sz="1600"/>
              <a:t> </a:t>
            </a:r>
            <a:r>
              <a:rPr lang="nl-BE" sz="1600" err="1"/>
              <a:t>d'État</a:t>
            </a:r>
            <a:r>
              <a:rPr lang="x-none" sz="1600"/>
              <a:t> rappelle alors, à ce sujet, que "Les principes d’égalité de traitement et de transparence imposent alors au pouvoir adjudicateur d’examiner la qualité des offres au regard du critère d’attribution concerné en ayant égard à l’ensemble des éléments ainsi portés à la connaissance des opérateurs économiques. Les motifs et le résultat de cet examen doivent apparaître dans la motivation formelle de la décision d’attribution". </a:t>
            </a:r>
            <a:endParaRPr lang="fr-BE" sz="1600"/>
          </a:p>
          <a:p>
            <a:pPr algn="just"/>
            <a:r>
              <a:rPr lang="x-none" sz="1600"/>
              <a:t>En l'espèce, les motifs de la décision du pouvoir adjudicateur ne permettaient " ni de vérifier que la partie adverse a examiné de manière complète les offres au regard des éléments d’appréciation mentionnés dans le cahier des charges au sujet du deuxième critère d’attribution, ni de comprendre l’évaluation chiffrée qui en résulte". En effet: </a:t>
            </a:r>
            <a:endParaRPr lang="fr-BE" sz="1600"/>
          </a:p>
          <a:p>
            <a:pPr lvl="2" algn="just"/>
            <a:r>
              <a:rPr lang="x-none" sz="1600"/>
              <a:t>"D'une part, dans son énoncé des « éléments de chaque offre », la partie adverse ne précise généralement pas si l’élément mentionné est apprécié de manière positive ou négative, alors que le sens de cette appréciation n’est pas toujours évident."</a:t>
            </a:r>
            <a:endParaRPr lang="fr-BE" sz="1600"/>
          </a:p>
          <a:p>
            <a:pPr lvl="2" algn="just"/>
            <a:r>
              <a:rPr lang="x-none" sz="1600"/>
              <a:t>"D’autre part, les motifs justifiant l’évaluation de la valeur de chaque offre au regard du deuxième critère d’attribution n’abordent pas de manière complète les éléments d’appréciation adjoints à ce critère par le cahier spécial des charges". Ainsi, </a:t>
            </a:r>
            <a:r>
              <a:rPr lang="fr-BE" sz="1600"/>
              <a:t>certains</a:t>
            </a:r>
            <a:r>
              <a:rPr lang="x-none" sz="1600"/>
              <a:t> éléments d'appréciation n'étaient aucunement abordés dans l'acte attaqué. </a:t>
            </a:r>
            <a:endParaRPr lang="fr-BE" sz="1600"/>
          </a:p>
          <a:p>
            <a:pPr algn="just"/>
            <a:r>
              <a:rPr lang="x-none" sz="1600"/>
              <a:t>La suspension a été ordonnée.</a:t>
            </a:r>
            <a:endParaRPr lang="fr-BE" sz="1600"/>
          </a:p>
          <a:p>
            <a:pPr marL="461645" indent="-236220" algn="just">
              <a:buClr>
                <a:srgbClr val="6F6F6F"/>
              </a:buClr>
              <a:buFont typeface="Courier New" panose="020B0604020202020204" pitchFamily="34" charset="0"/>
              <a:buChar char="o"/>
            </a:pPr>
            <a:endParaRPr lang="fr-BE" sz="1800"/>
          </a:p>
        </p:txBody>
      </p:sp>
      <p:sp>
        <p:nvSpPr>
          <p:cNvPr id="3" name="Text Placeholder 2">
            <a:extLst>
              <a:ext uri="{FF2B5EF4-FFF2-40B4-BE49-F238E27FC236}">
                <a16:creationId xmlns:a16="http://schemas.microsoft.com/office/drawing/2014/main" id="{F667AC38-0539-BB7D-C9ED-CD8070864768}"/>
              </a:ext>
            </a:extLst>
          </p:cNvPr>
          <p:cNvSpPr>
            <a:spLocks noGrp="1"/>
          </p:cNvSpPr>
          <p:nvPr>
            <p:ph type="body" idx="1"/>
          </p:nvPr>
        </p:nvSpPr>
        <p:spPr>
          <a:xfrm>
            <a:off x="537204" y="1387772"/>
            <a:ext cx="11160124" cy="435600"/>
          </a:xfrm>
        </p:spPr>
        <p:txBody>
          <a:bodyPr>
            <a:noAutofit/>
          </a:bodyPr>
          <a:lstStyle/>
          <a:p>
            <a:pPr algn="just"/>
            <a:r>
              <a:rPr lang="fr-BE" sz="2000">
                <a:latin typeface="Cambria"/>
                <a:ea typeface="Cambria"/>
              </a:rPr>
              <a:t>Critères d’attribution – éléments d’appréciation</a:t>
            </a:r>
          </a:p>
        </p:txBody>
      </p:sp>
      <p:sp>
        <p:nvSpPr>
          <p:cNvPr id="4" name="Slide Number Placeholder 3">
            <a:extLst>
              <a:ext uri="{FF2B5EF4-FFF2-40B4-BE49-F238E27FC236}">
                <a16:creationId xmlns:a16="http://schemas.microsoft.com/office/drawing/2014/main" id="{2F721042-0807-5520-A93B-7B20198575F3}"/>
              </a:ext>
            </a:extLst>
          </p:cNvPr>
          <p:cNvSpPr>
            <a:spLocks noGrp="1"/>
          </p:cNvSpPr>
          <p:nvPr>
            <p:ph type="sldNum" sz="quarter" idx="12"/>
          </p:nvPr>
        </p:nvSpPr>
        <p:spPr/>
        <p:txBody>
          <a:bodyPr/>
          <a:lstStyle/>
          <a:p>
            <a:fld id="{F9591D4C-BB8F-AE46-BE73-C616F30BBC5B}" type="slidenum">
              <a:rPr lang="en-US" dirty="0" smtClean="0"/>
              <a:pPr/>
              <a:t>108</a:t>
            </a:fld>
            <a:endParaRPr lang="en-US"/>
          </a:p>
        </p:txBody>
      </p:sp>
      <p:sp>
        <p:nvSpPr>
          <p:cNvPr id="7" name="Footer Placeholder 6">
            <a:extLst>
              <a:ext uri="{FF2B5EF4-FFF2-40B4-BE49-F238E27FC236}">
                <a16:creationId xmlns:a16="http://schemas.microsoft.com/office/drawing/2014/main" id="{1BC982F3-0332-8215-4F0C-7301B5B2590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F174C4B-0D81-622F-3BB5-3E86C1F5382B}"/>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263.488 du 3 juin 2025, </a:t>
            </a:r>
            <a:r>
              <a:rPr lang="fr-BE" sz="2400" i="1" err="1">
                <a:solidFill>
                  <a:srgbClr val="0073CF"/>
                </a:solidFill>
                <a:latin typeface="Cambria"/>
                <a:ea typeface="Cambria"/>
              </a:rPr>
              <a:t>SRL</a:t>
            </a:r>
            <a:r>
              <a:rPr lang="fr-BE" sz="2400" i="1">
                <a:solidFill>
                  <a:srgbClr val="0073CF"/>
                </a:solidFill>
                <a:latin typeface="Cambria"/>
                <a:ea typeface="Cambria"/>
              </a:rPr>
              <a:t> Zigzag Architecture et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EWAA</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FBFE543F-E6D2-2451-2827-30F5DB8EF608}"/>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7887476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A9E5-2541-295F-00C9-B09E51B83D4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2DA04D-06E5-88AF-2F3D-31130200A9CC}"/>
              </a:ext>
            </a:extLst>
          </p:cNvPr>
          <p:cNvSpPr>
            <a:spLocks noGrp="1"/>
          </p:cNvSpPr>
          <p:nvPr>
            <p:ph sz="quarter" idx="18"/>
          </p:nvPr>
        </p:nvSpPr>
        <p:spPr>
          <a:xfrm>
            <a:off x="537204" y="1747801"/>
            <a:ext cx="11230713" cy="4516386"/>
          </a:xfrm>
        </p:spPr>
        <p:txBody>
          <a:bodyPr vert="horz" lIns="0" tIns="0" rIns="0" bIns="0" spcCol="137160" rtlCol="0" anchor="t">
            <a:noAutofit/>
          </a:bodyPr>
          <a:lstStyle/>
          <a:p>
            <a:pPr marL="511175" indent="-285750" algn="just">
              <a:buClr>
                <a:srgbClr val="6F6F6F"/>
              </a:buClr>
            </a:pPr>
            <a:r>
              <a:rPr lang="fr-BE" sz="1800"/>
              <a:t>En l’espèce, le pouvoir adjudicateur avait prévu un </a:t>
            </a:r>
            <a:r>
              <a:rPr lang="fr-BE" sz="1800" b="1"/>
              <a:t>critère d’attribution « </a:t>
            </a:r>
            <a:r>
              <a:rPr lang="fr-BE" sz="1800" b="1" i="1"/>
              <a:t>coût net pour l’hôpital </a:t>
            </a:r>
            <a:r>
              <a:rPr lang="fr-BE" sz="1800" b="1"/>
              <a:t>» pondéré sur 80% </a:t>
            </a:r>
            <a:r>
              <a:rPr lang="fr-BE" sz="1800"/>
              <a:t>et pouvant être négatif. Ce critère « </a:t>
            </a:r>
            <a:r>
              <a:rPr lang="fr-BE" sz="1800" i="1"/>
              <a:t>est déterminé sur la base du prix net </a:t>
            </a:r>
            <a:r>
              <a:rPr lang="fr-BE" sz="1800" i="1" err="1"/>
              <a:t>TVAC</a:t>
            </a:r>
            <a:r>
              <a:rPr lang="fr-BE" sz="1800" i="1"/>
              <a:t> de l’offre duquel est déduit le pourcentage de la base de remboursement </a:t>
            </a:r>
            <a:r>
              <a:rPr lang="fr-BE" sz="1800" i="1" err="1"/>
              <a:t>INAMI</a:t>
            </a:r>
            <a:r>
              <a:rPr lang="fr-BE" sz="1800" i="1"/>
              <a:t> (prix unitaire </a:t>
            </a:r>
            <a:r>
              <a:rPr lang="fr-BE" sz="1800" i="1" err="1"/>
              <a:t>INAMI</a:t>
            </a:r>
            <a:r>
              <a:rPr lang="fr-BE" sz="1800" i="1"/>
              <a:t> externe) facturé par l’hôpital à l’assurance soins de santé </a:t>
            </a:r>
            <a:r>
              <a:rPr lang="fr-BE" sz="1800"/>
              <a:t>». </a:t>
            </a:r>
          </a:p>
          <a:p>
            <a:pPr marL="511175" indent="-285750" algn="just">
              <a:buClr>
                <a:srgbClr val="6F6F6F"/>
              </a:buClr>
            </a:pPr>
            <a:r>
              <a:rPr lang="fr-BE" sz="1800"/>
              <a:t>La pouvoir adjudicateur expliquait que : « </a:t>
            </a:r>
            <a:r>
              <a:rPr lang="fr-BE" sz="1800" i="1"/>
              <a:t>les hôpitaux obtiennent souvent des remises importantes auprès de leurs fournisseurs, en sorte que les montants que les hôpitaux leur payent sont sensiblement inférieurs à ceux qu’ils facturent à l’assurance soins de santé </a:t>
            </a:r>
            <a:r>
              <a:rPr lang="fr-BE" sz="1800"/>
              <a:t>».</a:t>
            </a:r>
          </a:p>
          <a:p>
            <a:pPr marL="511175" indent="-285750" algn="just">
              <a:buClr>
                <a:srgbClr val="6F6F6F"/>
              </a:buClr>
            </a:pPr>
            <a:r>
              <a:rPr lang="fr-BE" sz="1800"/>
              <a:t>Le Conseil d’État a précisé que : « [l]</a:t>
            </a:r>
            <a:r>
              <a:rPr lang="fr-BE" sz="1800" i="1"/>
              <a:t>e </a:t>
            </a:r>
            <a:r>
              <a:rPr lang="fr-BE" sz="1800" b="1" i="1"/>
              <a:t>critère du « coût »</a:t>
            </a:r>
            <a:r>
              <a:rPr lang="fr-BE" sz="1800" i="1"/>
              <a:t> est, en effet, plus large que celui du « prix » puisqu’il permet de prendre en compte non seulement </a:t>
            </a:r>
            <a:r>
              <a:rPr lang="fr-BE" sz="1800" b="1" i="1"/>
              <a:t>la rémunération </a:t>
            </a:r>
            <a:r>
              <a:rPr lang="fr-BE" sz="1800" i="1"/>
              <a:t>qui sera perçue par l’adjudicataire en exécution du marché, mais</a:t>
            </a:r>
            <a:r>
              <a:rPr lang="fr-BE" sz="1800" b="1" i="1"/>
              <a:t> également les autres impacts économiques </a:t>
            </a:r>
            <a:r>
              <a:rPr lang="fr-BE" sz="1800" i="1"/>
              <a:t>de la commande </a:t>
            </a:r>
            <a:r>
              <a:rPr lang="fr-BE" sz="1800"/>
              <a:t>».</a:t>
            </a:r>
          </a:p>
          <a:p>
            <a:pPr marL="511175" indent="-285750" algn="just">
              <a:buClr>
                <a:srgbClr val="6F6F6F"/>
              </a:buClr>
            </a:pPr>
            <a:r>
              <a:rPr lang="fr-BE" sz="1800"/>
              <a:t>« </a:t>
            </a:r>
            <a:r>
              <a:rPr lang="fr-BE" sz="1800" i="1"/>
              <a:t>Le lot 1 du marché litigieux présente la particularité de mettre en concurrence des spécialités pharmaceutiques fabriquées à partir de deux substances actives distinctes : d’une part, des biosimilaires </a:t>
            </a:r>
            <a:r>
              <a:rPr lang="fr-BE" sz="1800"/>
              <a:t>(…) </a:t>
            </a:r>
            <a:r>
              <a:rPr lang="fr-BE" sz="1800" i="1"/>
              <a:t>– tel le biosimilaire (</a:t>
            </a:r>
            <a:r>
              <a:rPr lang="fr-BE" sz="1800" i="1" err="1"/>
              <a:t>Pelgraz</a:t>
            </a:r>
            <a:r>
              <a:rPr lang="fr-BE" sz="1800" i="1"/>
              <a:t>) proposé par la requérante – qui sont produits à partir de la substance active « </a:t>
            </a:r>
            <a:r>
              <a:rPr lang="fr-BE" sz="1800" i="1" err="1"/>
              <a:t>Pegfilgrastim</a:t>
            </a:r>
            <a:r>
              <a:rPr lang="fr-BE" sz="1800" i="1"/>
              <a:t> » ; d’autre part, le médicament original (</a:t>
            </a:r>
            <a:r>
              <a:rPr lang="fr-BE" sz="1800" i="1" err="1"/>
              <a:t>Lonquex</a:t>
            </a:r>
            <a:r>
              <a:rPr lang="fr-BE" sz="1800" i="1"/>
              <a:t>), toujours protégé par un brevet, qui est produit par la seule partie intervenante à partir de la substance active « </a:t>
            </a:r>
            <a:r>
              <a:rPr lang="fr-BE" sz="1800" i="1" err="1"/>
              <a:t>Lipegfilgrastim</a:t>
            </a:r>
            <a:r>
              <a:rPr lang="fr-BE" sz="1800" i="1"/>
              <a:t> ». </a:t>
            </a:r>
            <a:r>
              <a:rPr lang="fr-BE" sz="1800"/>
              <a:t>»</a:t>
            </a:r>
          </a:p>
        </p:txBody>
      </p:sp>
      <p:sp>
        <p:nvSpPr>
          <p:cNvPr id="3" name="Text Placeholder 2">
            <a:extLst>
              <a:ext uri="{FF2B5EF4-FFF2-40B4-BE49-F238E27FC236}">
                <a16:creationId xmlns:a16="http://schemas.microsoft.com/office/drawing/2014/main" id="{8D72902C-13D4-48C6-D99D-6CCC8454FB88}"/>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Critères d’attribution – évaluation du critère coût</a:t>
            </a:r>
          </a:p>
        </p:txBody>
      </p:sp>
      <p:sp>
        <p:nvSpPr>
          <p:cNvPr id="4" name="Slide Number Placeholder 3">
            <a:extLst>
              <a:ext uri="{FF2B5EF4-FFF2-40B4-BE49-F238E27FC236}">
                <a16:creationId xmlns:a16="http://schemas.microsoft.com/office/drawing/2014/main" id="{170AD57E-3E7F-E115-CDFA-CA189DF6DB8D}"/>
              </a:ext>
            </a:extLst>
          </p:cNvPr>
          <p:cNvSpPr>
            <a:spLocks noGrp="1"/>
          </p:cNvSpPr>
          <p:nvPr>
            <p:ph type="sldNum" sz="quarter" idx="12"/>
          </p:nvPr>
        </p:nvSpPr>
        <p:spPr/>
        <p:txBody>
          <a:bodyPr/>
          <a:lstStyle/>
          <a:p>
            <a:fld id="{F9591D4C-BB8F-AE46-BE73-C616F30BBC5B}" type="slidenum">
              <a:rPr lang="en-US" dirty="0" smtClean="0"/>
              <a:pPr/>
              <a:t>109</a:t>
            </a:fld>
            <a:endParaRPr lang="en-US"/>
          </a:p>
        </p:txBody>
      </p:sp>
      <p:sp>
        <p:nvSpPr>
          <p:cNvPr id="7" name="Footer Placeholder 6">
            <a:extLst>
              <a:ext uri="{FF2B5EF4-FFF2-40B4-BE49-F238E27FC236}">
                <a16:creationId xmlns:a16="http://schemas.microsoft.com/office/drawing/2014/main" id="{8DFCAAD1-B9C0-B1C2-DA69-6D52C969C1B8}"/>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C68449E5-0C67-842D-3C4F-CDD3B96D70CA}"/>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263.956 du 15 juillet 2025, </a:t>
            </a:r>
            <a:r>
              <a:rPr lang="fr-BE" sz="2400" i="1" err="1">
                <a:solidFill>
                  <a:srgbClr val="0073CF"/>
                </a:solidFill>
                <a:latin typeface="Cambria"/>
                <a:ea typeface="Cambria"/>
              </a:rPr>
              <a:t>S.R.L</a:t>
            </a:r>
            <a:r>
              <a:rPr lang="fr-BE" sz="2400" i="1">
                <a:solidFill>
                  <a:srgbClr val="0073CF"/>
                </a:solidFill>
                <a:latin typeface="Cambria"/>
                <a:ea typeface="Cambria"/>
              </a:rPr>
              <a:t>. ACCORD HEALTHCARE </a:t>
            </a:r>
            <a:r>
              <a:rPr lang="fr-BE" sz="2400">
                <a:solidFill>
                  <a:srgbClr val="0073CF"/>
                </a:solidFill>
                <a:latin typeface="Cambria"/>
                <a:ea typeface="Cambria"/>
              </a:rPr>
              <a:t>(extrême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197E15D7-2EB1-C224-5053-0246F73C3BBD}"/>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39703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D555-F946-5A5D-0458-3534C6672E0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4F6658-7117-52DF-512F-57C99CA7CF86}"/>
              </a:ext>
            </a:extLst>
          </p:cNvPr>
          <p:cNvSpPr>
            <a:spLocks noGrp="1"/>
          </p:cNvSpPr>
          <p:nvPr>
            <p:ph sz="quarter" idx="18"/>
          </p:nvPr>
        </p:nvSpPr>
        <p:spPr>
          <a:xfrm>
            <a:off x="541778" y="1731741"/>
            <a:ext cx="10975527" cy="4530389"/>
          </a:xfrm>
        </p:spPr>
        <p:txBody>
          <a:bodyPr vert="horz" lIns="0" tIns="0" rIns="0" bIns="0" spcCol="137160" rtlCol="0" anchor="t">
            <a:noAutofit/>
          </a:bodyPr>
          <a:lstStyle/>
          <a:p>
            <a:pPr marL="229870" indent="-229870" algn="just"/>
            <a:r>
              <a:rPr lang="fr-BE" sz="1600">
                <a:cs typeface="Arial" panose="020B0604020202020204"/>
              </a:rPr>
              <a:t>Cependant « </a:t>
            </a:r>
            <a:r>
              <a:rPr lang="fr-FR" sz="1600"/>
              <a:t>Il ressort du mémoire en réponse que la partie adverse a, préalablement à l’adoption du cahier des charges contesté, procédé à la prospection du marché. Elle a, à cette occasion, permis à la requérante de présenter son médicament. Il s’en déduit que ce médicament, basé sur le </a:t>
            </a:r>
            <a:r>
              <a:rPr lang="fr-FR" sz="1600" err="1"/>
              <a:t>lipegfilgrastim</a:t>
            </a:r>
            <a:r>
              <a:rPr lang="fr-FR" sz="1600"/>
              <a:t>, était alors considéré par la partie adverse comme suffisamment comparable aux médicaments dont le principe actif est le </a:t>
            </a:r>
            <a:r>
              <a:rPr lang="fr-FR" sz="1600" err="1"/>
              <a:t>pegfilgrastim</a:t>
            </a:r>
            <a:r>
              <a:rPr lang="fr-FR" sz="1600"/>
              <a:t> pour envisager une procédure de passation relative aux médicaments faisant usage de l’un ou de l’autre principe actif ».</a:t>
            </a:r>
          </a:p>
          <a:p>
            <a:pPr marL="229870" indent="-229870" algn="just"/>
            <a:r>
              <a:rPr lang="fr-FR" sz="1600">
                <a:cs typeface="Arial" panose="020B0604020202020204"/>
              </a:rPr>
              <a:t>En définissant l’objet et les spécifications techniques du marché en se référant uniquement au principe actif « </a:t>
            </a:r>
            <a:r>
              <a:rPr lang="fr-FR" sz="1600" err="1">
                <a:cs typeface="Arial" panose="020B0604020202020204"/>
              </a:rPr>
              <a:t>pegfilgastrim</a:t>
            </a:r>
            <a:r>
              <a:rPr lang="fr-FR" sz="1600">
                <a:cs typeface="Arial" panose="020B0604020202020204"/>
              </a:rPr>
              <a:t> » et au code ATC </a:t>
            </a:r>
            <a:r>
              <a:rPr lang="fr-FR" sz="1600" err="1">
                <a:cs typeface="Arial" panose="020B0604020202020204"/>
              </a:rPr>
              <a:t>L03AA13</a:t>
            </a:r>
            <a:r>
              <a:rPr lang="fr-FR" sz="1600">
                <a:cs typeface="Arial" panose="020B0604020202020204"/>
              </a:rPr>
              <a:t>, la partie adverse a décidé d’imposer une prescription technique ayant pour effet d’exclure le médicament de la partie requérante, et donc de réduire la concurrence dans le cadre de la procédure d’attribution.</a:t>
            </a:r>
          </a:p>
          <a:p>
            <a:pPr marL="229870" indent="-229870" algn="just"/>
            <a:r>
              <a:rPr lang="fr-FR" sz="1600">
                <a:cs typeface="Arial" panose="020B0604020202020204"/>
              </a:rPr>
              <a:t>A ce propos, le Conseil d’État a considéré que c</a:t>
            </a:r>
            <a:r>
              <a:rPr lang="fr-FR" sz="1600"/>
              <a:t>et obstacle à la concurrence doit pouvoir être justifié par des motifs exacts, pertinents et légalement admissibles, qui doivent ressortir du dossier administratif. En l’espèce, le dossier administratif ne démontrait pas que le choix posé par la partie adverse lors de l’adoption du cahier des charges reposait, sur des motifs liés à la liberté thérapeutique des médecins. Par ailleurs, le seul fait le </a:t>
            </a:r>
            <a:r>
              <a:rPr lang="fr-FR" sz="1600" err="1"/>
              <a:t>pegfilgrastim</a:t>
            </a:r>
            <a:r>
              <a:rPr lang="fr-FR" sz="1600"/>
              <a:t> et le </a:t>
            </a:r>
            <a:r>
              <a:rPr lang="fr-FR" sz="1600" err="1"/>
              <a:t>lipegfilgrastim</a:t>
            </a:r>
            <a:r>
              <a:rPr lang="fr-FR" sz="1600"/>
              <a:t> « constituent deux substances actives différentes dont la finalité thérapeutique repose sur une méthode d’action différente » ne suffit pas, à lui seul, à justifier la décision d’exclure le second principe actif de la procédure de passation.</a:t>
            </a:r>
          </a:p>
          <a:p>
            <a:pPr marL="229870" indent="-229870" algn="just"/>
            <a:r>
              <a:rPr lang="fr-FR" sz="1600" err="1">
                <a:cs typeface="Arial" panose="020B0604020202020204"/>
              </a:rPr>
              <a:t>Voy</a:t>
            </a:r>
            <a:r>
              <a:rPr lang="fr-FR" sz="1600">
                <a:cs typeface="Arial" panose="020B0604020202020204"/>
              </a:rPr>
              <a:t>. aussi </a:t>
            </a:r>
            <a:r>
              <a:rPr lang="fr-FR" sz="1600" err="1">
                <a:cs typeface="Arial" panose="020B0604020202020204"/>
              </a:rPr>
              <a:t>C.E</a:t>
            </a:r>
            <a:r>
              <a:rPr lang="fr-FR" sz="1600">
                <a:cs typeface="Arial" panose="020B0604020202020204"/>
              </a:rPr>
              <a:t>., arrêt n° 261.997 du 16 janvier 2025, </a:t>
            </a:r>
            <a:r>
              <a:rPr lang="fr-FR" sz="1600" i="1" err="1">
                <a:cs typeface="Arial" panose="020B0604020202020204"/>
              </a:rPr>
              <a:t>TEVA</a:t>
            </a:r>
            <a:r>
              <a:rPr lang="fr-FR" sz="1600" i="1">
                <a:cs typeface="Arial" panose="020B0604020202020204"/>
              </a:rPr>
              <a:t> PHARMA BELGIUM </a:t>
            </a:r>
            <a:r>
              <a:rPr lang="fr-FR" sz="1600">
                <a:cs typeface="Arial" panose="020B0604020202020204"/>
              </a:rPr>
              <a:t>(annulation)</a:t>
            </a:r>
            <a:endParaRPr lang="fr-BE" sz="1600">
              <a:cs typeface="Arial" panose="020B0604020202020204"/>
            </a:endParaRPr>
          </a:p>
        </p:txBody>
      </p:sp>
      <p:sp>
        <p:nvSpPr>
          <p:cNvPr id="4" name="Slide Number Placeholder 3">
            <a:extLst>
              <a:ext uri="{FF2B5EF4-FFF2-40B4-BE49-F238E27FC236}">
                <a16:creationId xmlns:a16="http://schemas.microsoft.com/office/drawing/2014/main" id="{CBE1F688-0203-29DD-2ECB-0C1A3E15E343}"/>
              </a:ext>
            </a:extLst>
          </p:cNvPr>
          <p:cNvSpPr>
            <a:spLocks noGrp="1"/>
          </p:cNvSpPr>
          <p:nvPr>
            <p:ph type="sldNum" sz="quarter" idx="12"/>
          </p:nvPr>
        </p:nvSpPr>
        <p:spPr/>
        <p:txBody>
          <a:bodyPr/>
          <a:lstStyle/>
          <a:p>
            <a:fld id="{F9591D4C-BB8F-AE46-BE73-C616F30BBC5B}" type="slidenum">
              <a:rPr lang="en-US" smtClean="0"/>
              <a:pPr/>
              <a:t>11</a:t>
            </a:fld>
            <a:endParaRPr lang="en-US"/>
          </a:p>
        </p:txBody>
      </p:sp>
      <p:sp>
        <p:nvSpPr>
          <p:cNvPr id="7" name="Footer Placeholder 6">
            <a:extLst>
              <a:ext uri="{FF2B5EF4-FFF2-40B4-BE49-F238E27FC236}">
                <a16:creationId xmlns:a16="http://schemas.microsoft.com/office/drawing/2014/main" id="{8103B4F3-223B-A7CB-D16A-6375F5A676F6}"/>
              </a:ext>
            </a:extLst>
          </p:cNvPr>
          <p:cNvSpPr>
            <a:spLocks noGrp="1"/>
          </p:cNvSpPr>
          <p:nvPr>
            <p:ph type="ftr" sz="quarter" idx="17"/>
          </p:nvPr>
        </p:nvSpPr>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C71C56E8-82D9-A5FA-5489-16E0C8170C9D}"/>
              </a:ext>
            </a:extLst>
          </p:cNvPr>
          <p:cNvSpPr>
            <a:spLocks noGrp="1"/>
          </p:cNvSpPr>
          <p:nvPr>
            <p:ph type="body" idx="1"/>
          </p:nvPr>
        </p:nvSpPr>
        <p:spPr>
          <a:xfrm>
            <a:off x="523150" y="1135926"/>
            <a:ext cx="11160124" cy="435600"/>
          </a:xfrm>
        </p:spPr>
        <p:txBody>
          <a:bodyPr>
            <a:noAutofit/>
          </a:bodyPr>
          <a:lstStyle/>
          <a:p>
            <a:pPr algn="just">
              <a:lnSpc>
                <a:spcPct val="90000"/>
              </a:lnSpc>
            </a:pPr>
            <a:r>
              <a:rPr lang="fr-BE" sz="2000">
                <a:latin typeface="Cambria"/>
                <a:ea typeface="Cambria"/>
              </a:rPr>
              <a:t>Pouvoir d’appréciation pour déterminer l’objet du marché- Réduction injustifiée de la concurrence</a:t>
            </a:r>
          </a:p>
        </p:txBody>
      </p:sp>
      <p:sp>
        <p:nvSpPr>
          <p:cNvPr id="5" name="Title 5">
            <a:extLst>
              <a:ext uri="{FF2B5EF4-FFF2-40B4-BE49-F238E27FC236}">
                <a16:creationId xmlns:a16="http://schemas.microsoft.com/office/drawing/2014/main" id="{1E75BE00-B553-C431-C77C-6D124581C033}"/>
              </a:ext>
            </a:extLst>
          </p:cNvPr>
          <p:cNvSpPr txBox="1">
            <a:spLocks/>
          </p:cNvSpPr>
          <p:nvPr/>
        </p:nvSpPr>
        <p:spPr>
          <a:xfrm>
            <a:off x="523150" y="761705"/>
            <a:ext cx="1136404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261.996 du 16 janvier 2025, </a:t>
            </a:r>
            <a:r>
              <a:rPr lang="fr-BE" sz="2400" i="1" err="1">
                <a:solidFill>
                  <a:srgbClr val="0073CF"/>
                </a:solidFill>
                <a:latin typeface="Cambria"/>
                <a:ea typeface="Cambria"/>
              </a:rPr>
              <a:t>TEVA</a:t>
            </a:r>
            <a:r>
              <a:rPr lang="fr-BE" sz="2400" i="1">
                <a:solidFill>
                  <a:srgbClr val="0073CF"/>
                </a:solidFill>
                <a:latin typeface="Cambria"/>
                <a:ea typeface="Cambria"/>
              </a:rPr>
              <a:t> PHARMA BELGIUM </a:t>
            </a:r>
            <a:r>
              <a:rPr lang="fr-BE" sz="2400">
                <a:solidFill>
                  <a:srgbClr val="0073CF"/>
                </a:solidFill>
                <a:latin typeface="Cambria"/>
                <a:ea typeface="Cambria"/>
              </a:rPr>
              <a:t>(annulation)</a:t>
            </a:r>
            <a:endParaRPr lang="en-US" sz="2400">
              <a:solidFill>
                <a:srgbClr val="0073CF"/>
              </a:solidFill>
              <a:latin typeface="Cambria"/>
              <a:ea typeface="Cambria"/>
            </a:endParaRPr>
          </a:p>
        </p:txBody>
      </p:sp>
      <p:sp>
        <p:nvSpPr>
          <p:cNvPr id="8" name="Text Placeholder 1">
            <a:extLst>
              <a:ext uri="{FF2B5EF4-FFF2-40B4-BE49-F238E27FC236}">
                <a16:creationId xmlns:a16="http://schemas.microsoft.com/office/drawing/2014/main" id="{70307800-DC42-9194-4030-23C8E7A69D8D}"/>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US">
              <a:ea typeface="+mn-ea"/>
              <a:cs typeface="+mn-cs"/>
            </a:endParaRPr>
          </a:p>
        </p:txBody>
      </p:sp>
    </p:spTree>
    <p:extLst>
      <p:ext uri="{BB962C8B-B14F-4D97-AF65-F5344CB8AC3E}">
        <p14:creationId xmlns:p14="http://schemas.microsoft.com/office/powerpoint/2010/main" val="250091824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B999B-B9F5-0FA1-0ED9-F25AEE18DCF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477DD4-40C4-C557-ADF7-41100B289941}"/>
              </a:ext>
            </a:extLst>
          </p:cNvPr>
          <p:cNvSpPr>
            <a:spLocks noGrp="1"/>
          </p:cNvSpPr>
          <p:nvPr>
            <p:ph sz="quarter" idx="18"/>
          </p:nvPr>
        </p:nvSpPr>
        <p:spPr>
          <a:xfrm>
            <a:off x="537204" y="1747801"/>
            <a:ext cx="11230713" cy="4516386"/>
          </a:xfrm>
        </p:spPr>
        <p:txBody>
          <a:bodyPr vert="horz" lIns="0" tIns="0" rIns="0" bIns="0" spcCol="137160" rtlCol="0" anchor="t">
            <a:noAutofit/>
          </a:bodyPr>
          <a:lstStyle/>
          <a:p>
            <a:pPr marL="511175" indent="-285750" algn="just">
              <a:buClr>
                <a:srgbClr val="6F6F6F"/>
              </a:buClr>
            </a:pPr>
            <a:r>
              <a:rPr lang="fr-BE" sz="1800"/>
              <a:t>Dans le cas présent, le remboursement pour le </a:t>
            </a:r>
            <a:r>
              <a:rPr lang="fr-BE" sz="1800" err="1"/>
              <a:t>Lonquex</a:t>
            </a:r>
            <a:r>
              <a:rPr lang="fr-BE" sz="1800"/>
              <a:t> est de 100% contre 85% pour les biosimilaires.</a:t>
            </a:r>
          </a:p>
          <a:p>
            <a:pPr marL="511175" indent="-285750" algn="just">
              <a:buClr>
                <a:srgbClr val="6F6F6F"/>
              </a:buClr>
            </a:pPr>
            <a:r>
              <a:rPr lang="fr-BE" sz="1800"/>
              <a:t>« </a:t>
            </a:r>
            <a:r>
              <a:rPr lang="fr-BE" sz="1800" i="1"/>
              <a:t>En l’occurrence, la façon dont cette formule prend en compte les remboursements </a:t>
            </a:r>
            <a:r>
              <a:rPr lang="fr-BE" sz="1800" i="1" err="1"/>
              <a:t>INAMI</a:t>
            </a:r>
            <a:r>
              <a:rPr lang="fr-BE" sz="1800" i="1"/>
              <a:t> procure</a:t>
            </a:r>
            <a:r>
              <a:rPr lang="fr-BE" sz="1800"/>
              <a:t> de facto </a:t>
            </a:r>
            <a:r>
              <a:rPr lang="fr-BE" sz="1800" i="1"/>
              <a:t>un </a:t>
            </a:r>
            <a:r>
              <a:rPr lang="fr-BE" sz="1800" b="1" i="1"/>
              <a:t>avantage concurrentiel injustifié </a:t>
            </a:r>
            <a:r>
              <a:rPr lang="fr-BE" sz="1800" i="1"/>
              <a:t>à la partie intervenante </a:t>
            </a:r>
            <a:r>
              <a:rPr lang="fr-BE" sz="1800"/>
              <a:t>(…). </a:t>
            </a:r>
            <a:r>
              <a:rPr lang="fr-BE" sz="1800" i="1"/>
              <a:t>La partie intervenante est la </a:t>
            </a:r>
            <a:r>
              <a:rPr lang="fr-BE" sz="1800" b="1" i="1"/>
              <a:t>seule</a:t>
            </a:r>
            <a:r>
              <a:rPr lang="fr-BE" sz="1800" i="1"/>
              <a:t>, sur le marché, à produire un médicament qui fait l’objet d’un </a:t>
            </a:r>
            <a:r>
              <a:rPr lang="fr-BE" sz="1800" b="1" i="1"/>
              <a:t>remboursement </a:t>
            </a:r>
            <a:r>
              <a:rPr lang="fr-BE" sz="1800" b="1" i="1" err="1"/>
              <a:t>INAMI</a:t>
            </a:r>
            <a:r>
              <a:rPr lang="fr-BE" sz="1800" b="1" i="1"/>
              <a:t> aussi élevé </a:t>
            </a:r>
            <a:r>
              <a:rPr lang="fr-BE" sz="1800" i="1"/>
              <a:t>et peut, sur la base de la formule annoncée, aisément calculer le prix unitaire net (remise) qu’elle doit proposer pour </a:t>
            </a:r>
            <a:r>
              <a:rPr lang="fr-BE" sz="1800" b="1" i="1"/>
              <a:t>se réserver toutes les chances de remporter le lot 1 du march</a:t>
            </a:r>
            <a:r>
              <a:rPr lang="fr-BE" sz="1800" i="1"/>
              <a:t>é, étant alors entendu que les </a:t>
            </a:r>
            <a:r>
              <a:rPr lang="fr-BE" sz="1800" b="1" i="1"/>
              <a:t>autres soumissionnaires </a:t>
            </a:r>
            <a:r>
              <a:rPr lang="fr-BE" sz="1800" i="1"/>
              <a:t>qui produisent des biosimilaires (ou leur produit de référence) qui font l’objet d’un remboursement </a:t>
            </a:r>
            <a:r>
              <a:rPr lang="fr-BE" sz="1800" i="1" err="1"/>
              <a:t>INAMI</a:t>
            </a:r>
            <a:r>
              <a:rPr lang="fr-BE" sz="1800" i="1"/>
              <a:t> bien inférieur </a:t>
            </a:r>
            <a:r>
              <a:rPr lang="fr-BE" sz="1800" b="1" i="1"/>
              <a:t>doivent</a:t>
            </a:r>
            <a:r>
              <a:rPr lang="fr-BE" sz="1800" i="1"/>
              <a:t>, pour tenter de concurrencer la partie intervenante, </a:t>
            </a:r>
            <a:r>
              <a:rPr lang="fr-BE" sz="1800" b="1" i="1"/>
              <a:t>offrir des remises très élevées</a:t>
            </a:r>
            <a:r>
              <a:rPr lang="fr-BE" sz="1800" i="1"/>
              <a:t>, qui, comme le relève la requérante, </a:t>
            </a:r>
            <a:r>
              <a:rPr lang="fr-BE" sz="1800" b="1" i="1"/>
              <a:t>se traduisent par des prix nets </a:t>
            </a:r>
            <a:r>
              <a:rPr lang="fr-BE" sz="1800" b="1" i="1" err="1"/>
              <a:t>TVAC</a:t>
            </a:r>
            <a:r>
              <a:rPr lang="fr-BE" sz="1800" b="1" i="1"/>
              <a:t> nuls ou négatifs</a:t>
            </a:r>
            <a:r>
              <a:rPr lang="fr-BE" sz="1800" i="1"/>
              <a:t>, prix que la partie intervenante qualifie, elle-même dans sa requête, de prix </a:t>
            </a:r>
            <a:r>
              <a:rPr lang="fr-BE" sz="1800" b="1" i="1"/>
              <a:t>anormalement bas </a:t>
            </a:r>
            <a:r>
              <a:rPr lang="fr-BE" sz="1800" i="1"/>
              <a:t>devant conduire à l’écartement de ces offres pour </a:t>
            </a:r>
            <a:r>
              <a:rPr lang="fr-BE" sz="1800" b="1" i="1"/>
              <a:t>irrégularité substantielle</a:t>
            </a:r>
            <a:r>
              <a:rPr lang="fr-BE" sz="1800" i="1"/>
              <a:t>.</a:t>
            </a:r>
            <a:r>
              <a:rPr lang="fr-BE" sz="1800"/>
              <a:t> »</a:t>
            </a:r>
          </a:p>
          <a:p>
            <a:pPr marL="511175" indent="-285750" algn="just">
              <a:buClr>
                <a:srgbClr val="6F6F6F"/>
              </a:buClr>
            </a:pPr>
            <a:r>
              <a:rPr lang="fr-BE" sz="1800"/>
              <a:t>« </a:t>
            </a:r>
            <a:r>
              <a:rPr lang="fr-BE" sz="1800" i="1"/>
              <a:t>Dans un tel contexte, il convient </a:t>
            </a:r>
            <a:r>
              <a:rPr lang="fr-BE" sz="1800"/>
              <a:t>prima facie </a:t>
            </a:r>
            <a:r>
              <a:rPr lang="fr-BE" sz="1800" i="1"/>
              <a:t>de considérer que le premier critère d’attribution qui figure dans le cahier spécial des charges est, à lui seul, de nature à </a:t>
            </a:r>
            <a:r>
              <a:rPr lang="fr-BE" sz="1800" b="1" i="1"/>
              <a:t>fausser la concurrence </a:t>
            </a:r>
            <a:r>
              <a:rPr lang="fr-BE" sz="1800" i="1"/>
              <a:t>et à </a:t>
            </a:r>
            <a:r>
              <a:rPr lang="fr-BE" sz="1800" b="1" i="1"/>
              <a:t>violer le principe d’égalité </a:t>
            </a:r>
            <a:r>
              <a:rPr lang="fr-BE" sz="1800" i="1"/>
              <a:t>entre les soumissionnaires</a:t>
            </a:r>
            <a:r>
              <a:rPr lang="fr-BE" sz="1800"/>
              <a:t>. »</a:t>
            </a:r>
          </a:p>
        </p:txBody>
      </p:sp>
      <p:sp>
        <p:nvSpPr>
          <p:cNvPr id="3" name="Text Placeholder 2">
            <a:extLst>
              <a:ext uri="{FF2B5EF4-FFF2-40B4-BE49-F238E27FC236}">
                <a16:creationId xmlns:a16="http://schemas.microsoft.com/office/drawing/2014/main" id="{FDDDE0AF-6380-1289-F3A6-F2582341B5D6}"/>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Critères d’attribution – évaluation du critère coût</a:t>
            </a:r>
          </a:p>
        </p:txBody>
      </p:sp>
      <p:sp>
        <p:nvSpPr>
          <p:cNvPr id="4" name="Slide Number Placeholder 3">
            <a:extLst>
              <a:ext uri="{FF2B5EF4-FFF2-40B4-BE49-F238E27FC236}">
                <a16:creationId xmlns:a16="http://schemas.microsoft.com/office/drawing/2014/main" id="{987259A1-B611-1C93-5567-36AEB289FC63}"/>
              </a:ext>
            </a:extLst>
          </p:cNvPr>
          <p:cNvSpPr>
            <a:spLocks noGrp="1"/>
          </p:cNvSpPr>
          <p:nvPr>
            <p:ph type="sldNum" sz="quarter" idx="12"/>
          </p:nvPr>
        </p:nvSpPr>
        <p:spPr/>
        <p:txBody>
          <a:bodyPr/>
          <a:lstStyle/>
          <a:p>
            <a:fld id="{F9591D4C-BB8F-AE46-BE73-C616F30BBC5B}" type="slidenum">
              <a:rPr lang="en-US" dirty="0" smtClean="0"/>
              <a:pPr/>
              <a:t>110</a:t>
            </a:fld>
            <a:endParaRPr lang="en-US"/>
          </a:p>
        </p:txBody>
      </p:sp>
      <p:sp>
        <p:nvSpPr>
          <p:cNvPr id="7" name="Footer Placeholder 6">
            <a:extLst>
              <a:ext uri="{FF2B5EF4-FFF2-40B4-BE49-F238E27FC236}">
                <a16:creationId xmlns:a16="http://schemas.microsoft.com/office/drawing/2014/main" id="{43F70237-02D1-FDD7-9C12-B065914616D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660350B2-6C10-D8E9-43B7-72B30D99204D}"/>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263.956 du 15 juillet 2025, </a:t>
            </a:r>
            <a:r>
              <a:rPr lang="fr-BE" sz="2400" i="1" err="1">
                <a:solidFill>
                  <a:srgbClr val="0073CF"/>
                </a:solidFill>
                <a:latin typeface="Cambria"/>
                <a:ea typeface="Cambria"/>
              </a:rPr>
              <a:t>S.R.L</a:t>
            </a:r>
            <a:r>
              <a:rPr lang="fr-BE" sz="2400" i="1">
                <a:solidFill>
                  <a:srgbClr val="0073CF"/>
                </a:solidFill>
                <a:latin typeface="Cambria"/>
                <a:ea typeface="Cambria"/>
              </a:rPr>
              <a:t>. ACCORD HEALTHCARE </a:t>
            </a:r>
            <a:r>
              <a:rPr lang="fr-BE" sz="2400">
                <a:solidFill>
                  <a:srgbClr val="0073CF"/>
                </a:solidFill>
                <a:latin typeface="Cambria"/>
                <a:ea typeface="Cambria"/>
              </a:rPr>
              <a:t>(extrême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60DAAD90-3AB0-83F7-1AD8-C696A634D748}"/>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261971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0DD5D-4ECE-9F1C-48D8-A287732BE4C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2673C6-1A06-FA8D-4C2C-A594B635B90C}"/>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511175" indent="-285750" algn="just">
              <a:buClr>
                <a:srgbClr val="6F6F6F"/>
              </a:buClr>
            </a:pPr>
            <a:r>
              <a:rPr lang="fr-BE" sz="1800"/>
              <a:t>En l’espèce, le délai de </a:t>
            </a:r>
            <a:r>
              <a:rPr lang="fr-BE" sz="1800" i="1" err="1"/>
              <a:t>standstill</a:t>
            </a:r>
            <a:r>
              <a:rPr lang="fr-BE" sz="1800"/>
              <a:t> entre l’attribution et la conclusion du marché n’était pas d’application. Le pouvoir adjudicateur avait ordonné à l’adjudicataire, partie requérante, de commencer les prestations de services. Celui-ci s’était exécuté.</a:t>
            </a:r>
          </a:p>
          <a:p>
            <a:pPr marL="511175" indent="-285750" algn="just">
              <a:buClr>
                <a:srgbClr val="6F6F6F"/>
              </a:buClr>
            </a:pPr>
            <a:r>
              <a:rPr lang="fr-BE" sz="1800"/>
              <a:t>Se basant sur l’article 88 de l’arrêté royal du 18 avril 2017, le pouvoir adjudicateur prétendait toutefois que le contrat n’avait pas été conclu et se prévalait de l’article 85 de la loi pour renoncer à attribuer le marché.</a:t>
            </a:r>
          </a:p>
          <a:p>
            <a:pPr marL="511175" indent="-285750" algn="just">
              <a:buClr>
                <a:srgbClr val="6F6F6F"/>
              </a:buClr>
            </a:pPr>
            <a:r>
              <a:rPr lang="fr-BE" sz="1800"/>
              <a:t>Le Conseil d’État a estimé que « </a:t>
            </a:r>
            <a:r>
              <a:rPr lang="fr-BE" sz="1800" i="1"/>
              <a:t>le législateur ne prévoit la possibilité pour le pouvoir adjudicateur de mettre en œuvre la procédure de l’article 85 de la loi du 17 juin 2016 précité que lors de la phase de passation du marché, que celle-ci se soit déroulée ou terminée de manière régulière ou non. L’interprétation soutenue par la partie adverse conduirait de surcroit à créer une insécurité juridique dans la mesure où, à la suivre, il suffirait au pouvoir adjudicateur de ne jamais notifier valablement sa décision d’attribution du marché à l’adjudicataire choisi pour pouvoir, tout au long de l’exécution du marché, mettre en œuvre la procédure visée à l’article 85 précité. </a:t>
            </a:r>
            <a:r>
              <a:rPr lang="fr-BE" sz="1800"/>
              <a:t>»</a:t>
            </a:r>
          </a:p>
          <a:p>
            <a:pPr marL="511175" indent="-285750" algn="just">
              <a:buClr>
                <a:srgbClr val="6F6F6F"/>
              </a:buClr>
            </a:pPr>
            <a:r>
              <a:rPr lang="fr-BE" sz="1800"/>
              <a:t>La suspension de l’acte attaqué a été ordonnée.</a:t>
            </a:r>
          </a:p>
        </p:txBody>
      </p:sp>
      <p:sp>
        <p:nvSpPr>
          <p:cNvPr id="3" name="Text Placeholder 2">
            <a:extLst>
              <a:ext uri="{FF2B5EF4-FFF2-40B4-BE49-F238E27FC236}">
                <a16:creationId xmlns:a16="http://schemas.microsoft.com/office/drawing/2014/main" id="{CEFFAFE3-C16E-3B31-5C34-E62348196AE1}"/>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Renonciation – attribution v. exécution du contrat</a:t>
            </a:r>
          </a:p>
        </p:txBody>
      </p:sp>
      <p:sp>
        <p:nvSpPr>
          <p:cNvPr id="4" name="Slide Number Placeholder 3">
            <a:extLst>
              <a:ext uri="{FF2B5EF4-FFF2-40B4-BE49-F238E27FC236}">
                <a16:creationId xmlns:a16="http://schemas.microsoft.com/office/drawing/2014/main" id="{D2D0ABAC-A93C-6821-17C4-54BB5CA750B6}"/>
              </a:ext>
            </a:extLst>
          </p:cNvPr>
          <p:cNvSpPr>
            <a:spLocks noGrp="1"/>
          </p:cNvSpPr>
          <p:nvPr>
            <p:ph type="sldNum" sz="quarter" idx="12"/>
          </p:nvPr>
        </p:nvSpPr>
        <p:spPr/>
        <p:txBody>
          <a:bodyPr/>
          <a:lstStyle/>
          <a:p>
            <a:fld id="{F9591D4C-BB8F-AE46-BE73-C616F30BBC5B}" type="slidenum">
              <a:rPr lang="en-US" dirty="0" smtClean="0"/>
              <a:pPr/>
              <a:t>111</a:t>
            </a:fld>
            <a:endParaRPr lang="en-US"/>
          </a:p>
        </p:txBody>
      </p:sp>
      <p:sp>
        <p:nvSpPr>
          <p:cNvPr id="7" name="Footer Placeholder 6">
            <a:extLst>
              <a:ext uri="{FF2B5EF4-FFF2-40B4-BE49-F238E27FC236}">
                <a16:creationId xmlns:a16="http://schemas.microsoft.com/office/drawing/2014/main" id="{84F6CF80-2CA3-F9EE-CAFC-85D65396BC02}"/>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A08380D-8A19-FDBE-83AB-64E70ABD2832}"/>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264.037 du 29 août 2025, </a:t>
            </a:r>
            <a:r>
              <a:rPr lang="fr-BE" sz="2400" i="1" err="1">
                <a:solidFill>
                  <a:srgbClr val="0073CF"/>
                </a:solidFill>
                <a:latin typeface="Cambria"/>
                <a:ea typeface="Cambria"/>
              </a:rPr>
              <a:t>A.S.B.L</a:t>
            </a:r>
            <a:r>
              <a:rPr lang="fr-BE" sz="2400" i="1">
                <a:solidFill>
                  <a:srgbClr val="0073CF"/>
                </a:solidFill>
                <a:latin typeface="Cambria"/>
                <a:ea typeface="Cambria"/>
              </a:rPr>
              <a:t>. </a:t>
            </a:r>
            <a:r>
              <a:rPr lang="fr-BE" sz="2400" i="1" err="1">
                <a:solidFill>
                  <a:srgbClr val="0073CF"/>
                </a:solidFill>
                <a:latin typeface="Cambria"/>
                <a:ea typeface="Cambria"/>
              </a:rPr>
              <a:t>PROCONTROL</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9B3D0F37-AA1E-C16A-C2E9-5BDF62E9BC71}"/>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300192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00B93-A042-A3AD-FDAB-283AFA4AFAE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678923-AC86-4A13-A678-8914303389B0}"/>
              </a:ext>
            </a:extLst>
          </p:cNvPr>
          <p:cNvSpPr>
            <a:spLocks noGrp="1"/>
          </p:cNvSpPr>
          <p:nvPr>
            <p:ph sz="quarter" idx="18"/>
          </p:nvPr>
        </p:nvSpPr>
        <p:spPr>
          <a:xfrm>
            <a:off x="537204" y="1846789"/>
            <a:ext cx="11230713" cy="4516386"/>
          </a:xfrm>
        </p:spPr>
        <p:txBody>
          <a:bodyPr vert="horz" lIns="0" tIns="0" rIns="0" bIns="0" spcCol="137160" rtlCol="0" anchor="t">
            <a:noAutofit/>
          </a:bodyPr>
          <a:lstStyle/>
          <a:p>
            <a:pPr marL="229870" indent="-229870" algn="just">
              <a:buClr>
                <a:srgbClr val="6F6F6F"/>
              </a:buClr>
            </a:pPr>
            <a:r>
              <a:rPr lang="fr-BE" sz="1800">
                <a:cs typeface="Times New Roman"/>
              </a:rPr>
              <a:t>Décembre 2020 : </a:t>
            </a:r>
            <a:r>
              <a:rPr lang="fr-BE" sz="1800" err="1">
                <a:cs typeface="Times New Roman"/>
              </a:rPr>
              <a:t>SOFICO</a:t>
            </a:r>
            <a:r>
              <a:rPr lang="fr-BE" sz="1800">
                <a:cs typeface="Times New Roman"/>
              </a:rPr>
              <a:t> lance un marché public pour le « bail de brossage et curage routier », divisé en 7 lots, dont le lot 2 – district de </a:t>
            </a:r>
            <a:r>
              <a:rPr lang="fr-BE" sz="1800" err="1">
                <a:cs typeface="Times New Roman"/>
              </a:rPr>
              <a:t>Spy</a:t>
            </a:r>
            <a:r>
              <a:rPr lang="fr-BE" sz="1800">
                <a:cs typeface="Times New Roman"/>
              </a:rPr>
              <a:t>. Critère unique : le prix.</a:t>
            </a:r>
            <a:endParaRPr lang="en-US" sz="1800">
              <a:cs typeface="Times New Roman"/>
            </a:endParaRPr>
          </a:p>
          <a:p>
            <a:pPr marL="229870" indent="-229870" algn="just"/>
            <a:r>
              <a:rPr lang="fr-BE" sz="1800">
                <a:cs typeface="Times New Roman"/>
              </a:rPr>
              <a:t>Août 2021 : attribution du lot 2 à la SA </a:t>
            </a:r>
            <a:r>
              <a:rPr lang="fr-BE" sz="1800" err="1">
                <a:cs typeface="Times New Roman"/>
              </a:rPr>
              <a:t>Eurogreen</a:t>
            </a:r>
            <a:r>
              <a:rPr lang="fr-BE" sz="1800">
                <a:cs typeface="Times New Roman"/>
              </a:rPr>
              <a:t>.</a:t>
            </a:r>
            <a:endParaRPr lang="fr-BE" sz="1800">
              <a:cs typeface="Arial"/>
            </a:endParaRPr>
          </a:p>
          <a:p>
            <a:pPr marL="229870" indent="-229870" algn="just"/>
            <a:r>
              <a:rPr lang="fr-BE" sz="1800">
                <a:cs typeface="Times New Roman"/>
              </a:rPr>
              <a:t>Septembre 2021 : le Conseil d’État suspend cette décision car </a:t>
            </a:r>
            <a:r>
              <a:rPr lang="fr-BE" sz="1800" err="1">
                <a:cs typeface="Times New Roman"/>
              </a:rPr>
              <a:t>Eurogreen</a:t>
            </a:r>
            <a:r>
              <a:rPr lang="fr-BE" sz="1800">
                <a:cs typeface="Times New Roman"/>
              </a:rPr>
              <a:t> applique les barèmes salariaux de la </a:t>
            </a:r>
            <a:r>
              <a:rPr lang="fr-BE" sz="1800" err="1">
                <a:cs typeface="Times New Roman"/>
              </a:rPr>
              <a:t>CP145</a:t>
            </a:r>
            <a:r>
              <a:rPr lang="fr-BE" sz="1800">
                <a:cs typeface="Times New Roman"/>
              </a:rPr>
              <a:t> (parcs &amp; jardins), alors que l’annexe 2 du cahier spécial des charges imposait le respect de la </a:t>
            </a:r>
            <a:r>
              <a:rPr lang="fr-BE" sz="1800" err="1">
                <a:cs typeface="Times New Roman"/>
              </a:rPr>
              <a:t>CP124</a:t>
            </a:r>
            <a:r>
              <a:rPr lang="fr-BE" sz="1800">
                <a:cs typeface="Times New Roman"/>
              </a:rPr>
              <a:t> (construction). L’offre semblait donc irrégulière.</a:t>
            </a:r>
          </a:p>
          <a:p>
            <a:pPr marL="229870" indent="-229870" algn="just"/>
            <a:r>
              <a:rPr lang="fr-BE" sz="1800">
                <a:cs typeface="Times New Roman"/>
              </a:rPr>
              <a:t>Juin 2022 : </a:t>
            </a:r>
            <a:r>
              <a:rPr lang="fr-BE" sz="1800" err="1">
                <a:cs typeface="Times New Roman"/>
              </a:rPr>
              <a:t>SOFICO</a:t>
            </a:r>
            <a:r>
              <a:rPr lang="fr-BE" sz="1800">
                <a:cs typeface="Times New Roman"/>
              </a:rPr>
              <a:t> retire sa première décision et réattribue le lot à </a:t>
            </a:r>
            <a:r>
              <a:rPr lang="fr-BE" sz="1800" err="1">
                <a:cs typeface="Times New Roman"/>
              </a:rPr>
              <a:t>Eurogreen</a:t>
            </a:r>
            <a:r>
              <a:rPr lang="fr-BE" sz="1800">
                <a:cs typeface="Times New Roman"/>
              </a:rPr>
              <a:t>. Nouvelle suspension du Conseil d’État en juillet 2022, pour le même problème : contradiction entre l’annexe 2 et l’offre.</a:t>
            </a:r>
            <a:endParaRPr lang="fr-BE" sz="1800">
              <a:cs typeface="Arial"/>
            </a:endParaRPr>
          </a:p>
          <a:p>
            <a:pPr marL="229870" indent="-229870" algn="just"/>
            <a:r>
              <a:rPr lang="fr-BE" sz="1800">
                <a:cs typeface="Times New Roman"/>
              </a:rPr>
              <a:t>Août 2022 : </a:t>
            </a:r>
            <a:r>
              <a:rPr lang="fr-BE" sz="1800" err="1">
                <a:cs typeface="Times New Roman"/>
              </a:rPr>
              <a:t>SOFICO</a:t>
            </a:r>
            <a:r>
              <a:rPr lang="fr-BE" sz="1800">
                <a:cs typeface="Times New Roman"/>
              </a:rPr>
              <a:t> retire cette attribution et décide de renoncer à attribuer le lot sur base de l’ancien cahier des charges et de relancer une nouvelle procédure, cette fois sans l’annexe litigieuse.</a:t>
            </a:r>
          </a:p>
          <a:p>
            <a:pPr marL="229870" indent="-229870" algn="just"/>
            <a:r>
              <a:rPr lang="fr-BE" sz="1800">
                <a:cs typeface="Times New Roman"/>
              </a:rPr>
              <a:t>2023 : un nouvel appel d’offres est lancé, et le lot est attribué à une autre société (Entreprises Bruno </a:t>
            </a:r>
            <a:r>
              <a:rPr lang="fr-BE" sz="1800" err="1">
                <a:cs typeface="Times New Roman"/>
              </a:rPr>
              <a:t>Sandri</a:t>
            </a:r>
            <a:r>
              <a:rPr lang="fr-BE" sz="1800">
                <a:cs typeface="Times New Roman"/>
              </a:rPr>
              <a:t>).</a:t>
            </a:r>
            <a:endParaRPr lang="fr-BE" sz="1800">
              <a:cs typeface="Arial"/>
            </a:endParaRPr>
          </a:p>
          <a:p>
            <a:pPr marL="0" indent="0" algn="just">
              <a:buNone/>
            </a:pPr>
            <a:endParaRPr lang="fr-BE" sz="1800">
              <a:cs typeface="Times New Roman"/>
            </a:endParaRPr>
          </a:p>
          <a:p>
            <a:pPr marL="0" indent="0" algn="just">
              <a:buNone/>
            </a:pPr>
            <a:r>
              <a:rPr lang="fr-BE" sz="1800">
                <a:cs typeface="Times New Roman"/>
              </a:rPr>
              <a:t>La décision du 26 août 2022 (renonciation + relance) est celle attaquée par la requérante.</a:t>
            </a:r>
            <a:endParaRPr lang="fr-BE" sz="1800">
              <a:cs typeface="Arial"/>
            </a:endParaRPr>
          </a:p>
        </p:txBody>
      </p:sp>
      <p:sp>
        <p:nvSpPr>
          <p:cNvPr id="3" name="Text Placeholder 2">
            <a:extLst>
              <a:ext uri="{FF2B5EF4-FFF2-40B4-BE49-F238E27FC236}">
                <a16:creationId xmlns:a16="http://schemas.microsoft.com/office/drawing/2014/main" id="{1FA2D01C-1B8C-0778-5D38-24E04F00ED94}"/>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Renonciation et relance</a:t>
            </a:r>
          </a:p>
          <a:p>
            <a:pPr marL="285750" indent="-285750" algn="just">
              <a:buFont typeface="Arial"/>
              <a:buChar char="•"/>
            </a:pPr>
            <a:endParaRPr lang="fr-BE" sz="1200">
              <a:latin typeface="Times New Roman"/>
              <a:ea typeface="Cambria"/>
              <a:cs typeface="Times New Roman"/>
            </a:endParaRPr>
          </a:p>
          <a:p>
            <a:pPr algn="just"/>
            <a:endParaRPr lang="fr-BE" sz="2000">
              <a:latin typeface="Cambria"/>
              <a:ea typeface="Cambria"/>
            </a:endParaRPr>
          </a:p>
        </p:txBody>
      </p:sp>
      <p:sp>
        <p:nvSpPr>
          <p:cNvPr id="4" name="Slide Number Placeholder 3">
            <a:extLst>
              <a:ext uri="{FF2B5EF4-FFF2-40B4-BE49-F238E27FC236}">
                <a16:creationId xmlns:a16="http://schemas.microsoft.com/office/drawing/2014/main" id="{DA1BC507-C837-78DF-B251-89EF0D048A0C}"/>
              </a:ext>
            </a:extLst>
          </p:cNvPr>
          <p:cNvSpPr>
            <a:spLocks noGrp="1"/>
          </p:cNvSpPr>
          <p:nvPr>
            <p:ph type="sldNum" sz="quarter" idx="12"/>
          </p:nvPr>
        </p:nvSpPr>
        <p:spPr/>
        <p:txBody>
          <a:bodyPr/>
          <a:lstStyle/>
          <a:p>
            <a:fld id="{F9591D4C-BB8F-AE46-BE73-C616F30BBC5B}" type="slidenum">
              <a:rPr lang="en-US" dirty="0" smtClean="0"/>
              <a:pPr/>
              <a:t>112</a:t>
            </a:fld>
            <a:endParaRPr lang="en-US"/>
          </a:p>
        </p:txBody>
      </p:sp>
      <p:sp>
        <p:nvSpPr>
          <p:cNvPr id="7" name="Footer Placeholder 6">
            <a:extLst>
              <a:ext uri="{FF2B5EF4-FFF2-40B4-BE49-F238E27FC236}">
                <a16:creationId xmlns:a16="http://schemas.microsoft.com/office/drawing/2014/main" id="{75CB597C-F726-0326-3787-BB3E6E5B7725}"/>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988E030-D039-A6EC-80F7-79392B801342}"/>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rgbClr val="0073CF"/>
                </a:solidFill>
                <a:latin typeface="Cambria"/>
                <a:ea typeface="Cambria"/>
              </a:rPr>
              <a:t>C.E</a:t>
            </a:r>
            <a:r>
              <a:rPr lang="fr-BE" sz="2400">
                <a:solidFill>
                  <a:srgbClr val="0073CF"/>
                </a:solidFill>
                <a:latin typeface="Cambria"/>
                <a:ea typeface="Cambria"/>
              </a:rPr>
              <a:t>., arrêt n° 262.719 du 24 mars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THEIS</a:t>
            </a:r>
            <a:r>
              <a:rPr lang="fr-BE" sz="2400" i="1">
                <a:solidFill>
                  <a:srgbClr val="0073CF"/>
                </a:solidFill>
                <a:latin typeface="Cambria"/>
                <a:ea typeface="Cambria"/>
              </a:rPr>
              <a:t> MARCEL </a:t>
            </a:r>
            <a:r>
              <a:rPr lang="fr-BE" sz="2400">
                <a:solidFill>
                  <a:srgbClr val="0073CF"/>
                </a:solidFill>
                <a:latin typeface="Cambria"/>
                <a:ea typeface="Cambria"/>
              </a:rPr>
              <a:t>(extrême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FCD4EFA9-F091-4A6B-52C5-1B9243EB6225}"/>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0256346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5DDC5-CBFB-5E88-EFD5-7DAC3BB07E2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922262-17F1-9B76-3D03-7113CA7506D5}"/>
              </a:ext>
            </a:extLst>
          </p:cNvPr>
          <p:cNvSpPr>
            <a:spLocks noGrp="1"/>
          </p:cNvSpPr>
          <p:nvPr>
            <p:ph sz="quarter" idx="18"/>
          </p:nvPr>
        </p:nvSpPr>
        <p:spPr>
          <a:xfrm>
            <a:off x="537204" y="1846789"/>
            <a:ext cx="11230713" cy="4516386"/>
          </a:xfrm>
        </p:spPr>
        <p:txBody>
          <a:bodyPr vert="horz" lIns="0" tIns="0" rIns="0" bIns="0" spcCol="137160" rtlCol="0" anchor="t">
            <a:noAutofit/>
          </a:bodyPr>
          <a:lstStyle/>
          <a:p>
            <a:pPr marL="229870" indent="-229870" algn="just">
              <a:buClr>
                <a:srgbClr val="6F6F6F"/>
              </a:buClr>
            </a:pPr>
            <a:r>
              <a:rPr lang="fr-BE" sz="1600">
                <a:cs typeface="Times New Roman"/>
              </a:rPr>
              <a:t>Le Conseil d’État rejette tous les moyens de la requérante.</a:t>
            </a:r>
            <a:endParaRPr lang="en-US" sz="1600">
              <a:cs typeface="Times New Roman"/>
            </a:endParaRPr>
          </a:p>
          <a:p>
            <a:pPr marL="229870" indent="-229870" algn="just"/>
            <a:r>
              <a:rPr lang="fr-BE" sz="1600">
                <a:cs typeface="Times New Roman"/>
              </a:rPr>
              <a:t>Sur la théorie de l’acte clair : il admet que l’annexe 2 était à interprétation littérale, mais rappelle que la </a:t>
            </a:r>
            <a:r>
              <a:rPr lang="fr-BE" sz="1600" err="1">
                <a:cs typeface="Times New Roman"/>
              </a:rPr>
              <a:t>SOFICO</a:t>
            </a:r>
            <a:r>
              <a:rPr lang="fr-BE" sz="1600">
                <a:cs typeface="Times New Roman"/>
              </a:rPr>
              <a:t> n’a pas réinterprété le texte ; elle a plutôt considéré que cette annexe, appliquée strictement, pouvait nuire à la concurrence et a choisi de relancer une procédure « La décision […] est justifiée par les effets potentiellement négatifs d’une application littérale de cette annexe sur la concurrence »</a:t>
            </a:r>
            <a:endParaRPr lang="fr-BE" sz="1600">
              <a:cs typeface="Arial"/>
            </a:endParaRPr>
          </a:p>
          <a:p>
            <a:pPr marL="229870" indent="-229870" algn="just"/>
            <a:r>
              <a:rPr lang="fr-BE" sz="1600">
                <a:cs typeface="Times New Roman"/>
              </a:rPr>
              <a:t>Sur la motivation et la légalité de la renonciation : l’article 85 de la loi du 17 juin 2016 permet au pouvoir adjudicateur de renoncer à un marché, même sans irrégularité préalable. Le Conseil juge que la référence aux principes de concurrence et de transparence constitue une motivation suffisante             </a:t>
            </a:r>
            <a:endParaRPr lang="fr-BE" sz="1600">
              <a:cs typeface="Arial"/>
            </a:endParaRPr>
          </a:p>
          <a:p>
            <a:pPr marL="0" indent="0" algn="just">
              <a:buNone/>
            </a:pPr>
            <a:r>
              <a:rPr lang="fr-BE" sz="1600">
                <a:cs typeface="Times New Roman"/>
              </a:rPr>
              <a:t>« L’objectif de préservation des principes de concurrence et de transparence invoqués […] paraît, au vu de l’ensemble des données du dossier, admissible ».</a:t>
            </a:r>
            <a:endParaRPr lang="fr-BE" sz="1600">
              <a:cs typeface="Arial"/>
            </a:endParaRPr>
          </a:p>
          <a:p>
            <a:pPr marL="229870" indent="-229870" algn="just"/>
            <a:r>
              <a:rPr lang="fr-BE" sz="1600">
                <a:cs typeface="Times New Roman"/>
              </a:rPr>
              <a:t>Sur l’égalité entre soumissionnaires : même si la nouvelle procédure permettait à </a:t>
            </a:r>
            <a:r>
              <a:rPr lang="fr-BE" sz="1600" err="1">
                <a:cs typeface="Times New Roman"/>
              </a:rPr>
              <a:t>Eurogreen</a:t>
            </a:r>
            <a:r>
              <a:rPr lang="fr-BE" sz="1600">
                <a:cs typeface="Times New Roman"/>
              </a:rPr>
              <a:t> de revenir en concurrence, cela n’entachait pas la légalité de la décision.</a:t>
            </a:r>
            <a:endParaRPr lang="fr-BE" sz="1600">
              <a:cs typeface="Arial"/>
            </a:endParaRPr>
          </a:p>
          <a:p>
            <a:pPr marL="229870" indent="-229870" algn="just"/>
            <a:r>
              <a:rPr lang="fr-BE" sz="1600">
                <a:cs typeface="Times New Roman"/>
              </a:rPr>
              <a:t>En conclusion, le Conseil d’État estime que la </a:t>
            </a:r>
            <a:r>
              <a:rPr lang="fr-BE" sz="1600" err="1">
                <a:cs typeface="Times New Roman"/>
              </a:rPr>
              <a:t>SOFICO</a:t>
            </a:r>
            <a:r>
              <a:rPr lang="fr-BE" sz="1600">
                <a:cs typeface="Times New Roman"/>
              </a:rPr>
              <a:t> n’a pas commis d’erreur manifeste d’appréciation, que sa motivation est suffisante et que la décision de relancer la procédure est conforme au droit.</a:t>
            </a:r>
            <a:endParaRPr lang="fr-BE" sz="1600">
              <a:cs typeface="Arial"/>
            </a:endParaRPr>
          </a:p>
          <a:p>
            <a:pPr marL="0" indent="0" algn="just">
              <a:buNone/>
            </a:pPr>
            <a:r>
              <a:rPr lang="en-US" sz="1600"/>
              <a:t/>
            </a:r>
            <a:br>
              <a:rPr lang="en-US" sz="1600"/>
            </a:br>
            <a:r>
              <a:rPr lang="fr-BE" sz="1600">
                <a:cs typeface="Times New Roman"/>
              </a:rPr>
              <a:t>La requête en annulation est donc </a:t>
            </a:r>
            <a:r>
              <a:rPr lang="fr-BE" sz="1600" b="1">
                <a:cs typeface="Times New Roman"/>
              </a:rPr>
              <a:t>rejetée</a:t>
            </a:r>
            <a:r>
              <a:rPr lang="fr-BE" sz="1600">
                <a:cs typeface="Times New Roman"/>
              </a:rPr>
              <a:t> et les dépens mis à charge de la requérante.</a:t>
            </a:r>
            <a:endParaRPr lang="fr-BE" sz="1600">
              <a:cs typeface="Arial"/>
            </a:endParaRPr>
          </a:p>
        </p:txBody>
      </p:sp>
      <p:sp>
        <p:nvSpPr>
          <p:cNvPr id="3" name="Text Placeholder 2">
            <a:extLst>
              <a:ext uri="{FF2B5EF4-FFF2-40B4-BE49-F238E27FC236}">
                <a16:creationId xmlns:a16="http://schemas.microsoft.com/office/drawing/2014/main" id="{0FE34034-CDAF-2AB6-EE12-067127822AAE}"/>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Renonciation et relance</a:t>
            </a:r>
          </a:p>
          <a:p>
            <a:pPr marL="285750" indent="-285750" algn="just">
              <a:buFont typeface="Arial"/>
              <a:buChar char="•"/>
            </a:pPr>
            <a:endParaRPr lang="fr-BE" sz="1200">
              <a:latin typeface="Times New Roman"/>
              <a:ea typeface="Cambria"/>
              <a:cs typeface="Times New Roman"/>
            </a:endParaRPr>
          </a:p>
          <a:p>
            <a:pPr algn="just"/>
            <a:endParaRPr lang="fr-BE" sz="2000">
              <a:latin typeface="Cambria"/>
              <a:ea typeface="Cambria"/>
            </a:endParaRPr>
          </a:p>
        </p:txBody>
      </p:sp>
      <p:sp>
        <p:nvSpPr>
          <p:cNvPr id="4" name="Slide Number Placeholder 3">
            <a:extLst>
              <a:ext uri="{FF2B5EF4-FFF2-40B4-BE49-F238E27FC236}">
                <a16:creationId xmlns:a16="http://schemas.microsoft.com/office/drawing/2014/main" id="{A18B55D9-9736-1927-31F3-FFC44C494856}"/>
              </a:ext>
            </a:extLst>
          </p:cNvPr>
          <p:cNvSpPr>
            <a:spLocks noGrp="1"/>
          </p:cNvSpPr>
          <p:nvPr>
            <p:ph type="sldNum" sz="quarter" idx="12"/>
          </p:nvPr>
        </p:nvSpPr>
        <p:spPr/>
        <p:txBody>
          <a:bodyPr/>
          <a:lstStyle/>
          <a:p>
            <a:fld id="{F9591D4C-BB8F-AE46-BE73-C616F30BBC5B}" type="slidenum">
              <a:rPr lang="en-US" dirty="0" smtClean="0"/>
              <a:pPr/>
              <a:t>113</a:t>
            </a:fld>
            <a:endParaRPr lang="en-US"/>
          </a:p>
        </p:txBody>
      </p:sp>
      <p:sp>
        <p:nvSpPr>
          <p:cNvPr id="7" name="Footer Placeholder 6">
            <a:extLst>
              <a:ext uri="{FF2B5EF4-FFF2-40B4-BE49-F238E27FC236}">
                <a16:creationId xmlns:a16="http://schemas.microsoft.com/office/drawing/2014/main" id="{EFC3024D-0CF6-BEE6-3724-C47E6824951D}"/>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514DE1D1-7693-0BB9-EE19-1D26662340E9}"/>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a:solidFill>
                  <a:srgbClr val="0073CF"/>
                </a:solidFill>
                <a:latin typeface="Cambria"/>
                <a:ea typeface="Cambria"/>
              </a:rPr>
              <a:t>C.E., arrêt n° 262.719 du 24 mars 2025, </a:t>
            </a:r>
            <a:r>
              <a:rPr lang="fr-BE" sz="2400" i="1">
                <a:solidFill>
                  <a:srgbClr val="0073CF"/>
                </a:solidFill>
                <a:latin typeface="Cambria"/>
                <a:ea typeface="Cambria"/>
              </a:rPr>
              <a:t>S.R.L. THEIS MARCEL </a:t>
            </a:r>
            <a:r>
              <a:rPr lang="fr-BE" sz="2400">
                <a:solidFill>
                  <a:srgbClr val="0073CF"/>
                </a:solidFill>
                <a:latin typeface="Cambria"/>
                <a:ea typeface="Cambria"/>
              </a:rPr>
              <a:t>(annulation)</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8DA5C37E-0EA8-5153-9ECD-810816706CE6}"/>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9052851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8EBF03-0F19-4223-809D-A7832C1D7373}"/>
              </a:ext>
            </a:extLst>
          </p:cNvPr>
          <p:cNvSpPr>
            <a:spLocks noGrp="1"/>
          </p:cNvSpPr>
          <p:nvPr>
            <p:ph type="sldNum" sz="quarter" idx="12"/>
          </p:nvPr>
        </p:nvSpPr>
        <p:spPr/>
        <p:txBody>
          <a:bodyPr/>
          <a:lstStyle/>
          <a:p>
            <a:fld id="{F9591D4C-BB8F-AE46-BE73-C616F30BBC5B}" type="slidenum">
              <a:rPr lang="en-US" smtClean="0"/>
              <a:pPr/>
              <a:t>114</a:t>
            </a:fld>
            <a:endParaRPr lang="en-US"/>
          </a:p>
        </p:txBody>
      </p:sp>
      <p:sp>
        <p:nvSpPr>
          <p:cNvPr id="7" name="Footer Placeholder 6">
            <a:extLst>
              <a:ext uri="{FF2B5EF4-FFF2-40B4-BE49-F238E27FC236}">
                <a16:creationId xmlns:a16="http://schemas.microsoft.com/office/drawing/2014/main" id="{F70754EA-0659-4F0F-9906-8CC6BD37CD73}"/>
              </a:ext>
            </a:extLst>
          </p:cNvPr>
          <p:cNvSpPr>
            <a:spLocks noGrp="1"/>
          </p:cNvSpPr>
          <p:nvPr>
            <p:ph type="ftr" sz="quarter" idx="17"/>
          </p:nvPr>
        </p:nvSpPr>
        <p:spPr/>
        <p:txBody>
          <a:bodyPr/>
          <a:lstStyle/>
          <a:p>
            <a:r>
              <a:rPr lang="pt-BR" dirty="0"/>
              <a:t>GTI MP Bruxellois – 18 novembre 2025</a:t>
            </a:r>
          </a:p>
        </p:txBody>
      </p:sp>
      <p:pic>
        <p:nvPicPr>
          <p:cNvPr id="12" name="Picture Placeholder 11">
            <a:extLst>
              <a:ext uri="{FF2B5EF4-FFF2-40B4-BE49-F238E27FC236}">
                <a16:creationId xmlns:a16="http://schemas.microsoft.com/office/drawing/2014/main" id="{7B1E24DE-32D6-4907-9708-767B7B9032CD}"/>
              </a:ext>
            </a:extLst>
          </p:cNvPr>
          <p:cNvPicPr>
            <a:picLocks noGrp="1" noChangeAspect="1"/>
          </p:cNvPicPr>
          <p:nvPr>
            <p:ph type="pic" sz="quarter" idx="18"/>
          </p:nvPr>
        </p:nvPicPr>
        <p:blipFill>
          <a:blip r:embed="rId2"/>
          <a:srcRect l="34316" r="34316"/>
          <a:stretch>
            <a:fillRect/>
          </a:stretch>
        </p:blipFill>
        <p:spPr/>
      </p:pic>
      <p:sp>
        <p:nvSpPr>
          <p:cNvPr id="2" name="Content Placeholder 1">
            <a:extLst>
              <a:ext uri="{FF2B5EF4-FFF2-40B4-BE49-F238E27FC236}">
                <a16:creationId xmlns:a16="http://schemas.microsoft.com/office/drawing/2014/main" id="{E8DF125A-F9A7-4529-B083-D1B4AE57244F}"/>
              </a:ext>
            </a:extLst>
          </p:cNvPr>
          <p:cNvSpPr>
            <a:spLocks noGrp="1"/>
          </p:cNvSpPr>
          <p:nvPr>
            <p:ph sz="quarter" idx="19"/>
          </p:nvPr>
        </p:nvSpPr>
        <p:spPr>
          <a:xfrm>
            <a:off x="537204" y="1666454"/>
            <a:ext cx="7485062" cy="4337301"/>
          </a:xfrm>
        </p:spPr>
        <p:txBody>
          <a:bodyPr vert="horz" lIns="0" tIns="0" rIns="0" bIns="0" spcCol="137160" rtlCol="0" anchor="t">
            <a:noAutofit/>
          </a:bodyPr>
          <a:lstStyle/>
          <a:p>
            <a:pPr marL="229870" indent="-229870" algn="just">
              <a:tabLst>
                <a:tab pos="457200" algn="l"/>
              </a:tabLst>
            </a:pPr>
            <a:r>
              <a:rPr lang="fr-BE" sz="1800" err="1"/>
              <a:t>C.E</a:t>
            </a:r>
            <a:r>
              <a:rPr lang="fr-BE" sz="1800"/>
              <a:t>., arrêt n° 262.473 du 24 février 2025, </a:t>
            </a:r>
            <a:r>
              <a:rPr lang="fr-BE" sz="1800" i="1"/>
              <a:t>S.A. VENTURIS </a:t>
            </a:r>
            <a:r>
              <a:rPr lang="fr-BE" sz="1800"/>
              <a:t>(annulation)</a:t>
            </a:r>
            <a:endParaRPr lang="en-US" sz="1800"/>
          </a:p>
          <a:p>
            <a:pPr marL="229870" indent="-229870" algn="just">
              <a:tabLst>
                <a:tab pos="457200" algn="l"/>
              </a:tabLst>
            </a:pPr>
            <a:r>
              <a:rPr lang="fr-BE" sz="1800" err="1"/>
              <a:t>C.E</a:t>
            </a:r>
            <a:r>
              <a:rPr lang="fr-BE" sz="1800"/>
              <a:t>., arrêt n° 264.228 du 19 septembre 2025, </a:t>
            </a:r>
            <a:r>
              <a:rPr lang="fr-BE" sz="1800" i="1"/>
              <a:t>S.A. IN ADVANCE </a:t>
            </a:r>
            <a:r>
              <a:rPr lang="fr-BE" sz="1800"/>
              <a:t>(extrême urgence)</a:t>
            </a:r>
            <a:endParaRPr lang="fr-BE" sz="1800" i="1">
              <a:cs typeface="Arial"/>
            </a:endParaRPr>
          </a:p>
          <a:p>
            <a:pPr marL="229870" indent="-229870" algn="just">
              <a:tabLst>
                <a:tab pos="457200" algn="l"/>
              </a:tabLst>
            </a:pPr>
            <a:r>
              <a:rPr lang="fr-BE" sz="1800" err="1">
                <a:cs typeface="Arial"/>
              </a:rPr>
              <a:t>C.E</a:t>
            </a:r>
            <a:r>
              <a:rPr lang="fr-BE" sz="1800">
                <a:cs typeface="Arial"/>
              </a:rPr>
              <a:t>., arrêt n° 262.721 du 24 mars 2025, </a:t>
            </a:r>
            <a:r>
              <a:rPr lang="fr-BE" sz="1800" i="1" err="1">
                <a:cs typeface="Arial"/>
              </a:rPr>
              <a:t>S.R.L</a:t>
            </a:r>
            <a:r>
              <a:rPr lang="fr-BE" sz="1800" i="1">
                <a:cs typeface="Arial"/>
              </a:rPr>
              <a:t>. </a:t>
            </a:r>
            <a:r>
              <a:rPr lang="fr-BE" sz="1800" i="1" err="1">
                <a:cs typeface="Arial"/>
              </a:rPr>
              <a:t>THEIS</a:t>
            </a:r>
            <a:r>
              <a:rPr lang="fr-BE" sz="1800" i="1">
                <a:cs typeface="Arial"/>
              </a:rPr>
              <a:t> MARCEL</a:t>
            </a:r>
            <a:r>
              <a:rPr lang="fr-BE" sz="1800">
                <a:cs typeface="Arial"/>
              </a:rPr>
              <a:t> (annulation)</a:t>
            </a:r>
          </a:p>
          <a:p>
            <a:pPr marL="229870" indent="-229870" algn="just">
              <a:tabLst>
                <a:tab pos="457200" algn="l"/>
              </a:tabLst>
            </a:pPr>
            <a:r>
              <a:rPr lang="fr-BE" sz="1800" err="1">
                <a:cs typeface="Arial"/>
              </a:rPr>
              <a:t>C.E</a:t>
            </a:r>
            <a:r>
              <a:rPr lang="fr-BE" sz="1800">
                <a:cs typeface="Arial"/>
              </a:rPr>
              <a:t>., arrêt </a:t>
            </a:r>
            <a:r>
              <a:rPr lang="fr-BE" sz="1800" err="1">
                <a:cs typeface="Arial"/>
              </a:rPr>
              <a:t>n°262.831</a:t>
            </a:r>
            <a:r>
              <a:rPr lang="fr-BE" sz="1800">
                <a:cs typeface="Arial"/>
              </a:rPr>
              <a:t> du 31 mars 2025, </a:t>
            </a:r>
            <a:r>
              <a:rPr lang="fr-BE" sz="1800" i="1" err="1">
                <a:cs typeface="Arial"/>
              </a:rPr>
              <a:t>S.R.L</a:t>
            </a:r>
            <a:r>
              <a:rPr lang="fr-BE" sz="1800" i="1">
                <a:cs typeface="Arial"/>
              </a:rPr>
              <a:t>. </a:t>
            </a:r>
            <a:r>
              <a:rPr lang="fr-BE" sz="1800" i="1" err="1">
                <a:cs typeface="Arial"/>
              </a:rPr>
              <a:t>ARCADUS</a:t>
            </a:r>
            <a:r>
              <a:rPr lang="fr-BE" sz="1800" i="1">
                <a:cs typeface="Arial"/>
              </a:rPr>
              <a:t> ARCHITECTE et S.A. ARCADIS BELGIUM </a:t>
            </a:r>
            <a:r>
              <a:rPr lang="fr-BE" sz="1800">
                <a:cs typeface="Arial"/>
              </a:rPr>
              <a:t>(extrême urgence)</a:t>
            </a:r>
          </a:p>
          <a:p>
            <a:pPr marL="229870" indent="-229870" algn="just">
              <a:tabLst>
                <a:tab pos="457200" algn="l"/>
              </a:tabLst>
            </a:pPr>
            <a:r>
              <a:rPr lang="fr-BE" sz="1800" err="1">
                <a:cs typeface="Arial"/>
              </a:rPr>
              <a:t>C.E</a:t>
            </a:r>
            <a:r>
              <a:rPr lang="fr-BE" sz="1800">
                <a:cs typeface="Arial"/>
              </a:rPr>
              <a:t>., arrêt n° 263.456 du 27 mai 2025, </a:t>
            </a:r>
            <a:r>
              <a:rPr lang="fr-BE" sz="1800" i="1" err="1">
                <a:cs typeface="Arial"/>
              </a:rPr>
              <a:t>S.R.L</a:t>
            </a:r>
            <a:r>
              <a:rPr lang="fr-BE" sz="1800" i="1">
                <a:cs typeface="Arial"/>
              </a:rPr>
              <a:t>. CALLENS, </a:t>
            </a:r>
            <a:r>
              <a:rPr lang="fr-BE" sz="1800" i="1" err="1">
                <a:cs typeface="Arial"/>
              </a:rPr>
              <a:t>VANDELANOTTE</a:t>
            </a:r>
            <a:r>
              <a:rPr lang="fr-BE" sz="1800" i="1">
                <a:cs typeface="Arial"/>
              </a:rPr>
              <a:t> &amp; </a:t>
            </a:r>
            <a:r>
              <a:rPr lang="fr-BE" sz="1800" i="1" err="1">
                <a:cs typeface="Arial"/>
              </a:rPr>
              <a:t>THEUNISSEN</a:t>
            </a:r>
            <a:r>
              <a:rPr lang="fr-BE" sz="1800">
                <a:cs typeface="Arial"/>
              </a:rPr>
              <a:t> (annulation)</a:t>
            </a:r>
          </a:p>
          <a:p>
            <a:pPr marL="229870" indent="-229870" algn="just">
              <a:tabLst>
                <a:tab pos="457200" algn="l"/>
              </a:tabLst>
            </a:pPr>
            <a:r>
              <a:rPr lang="fr-BE" sz="1800" err="1">
                <a:cs typeface="Arial"/>
              </a:rPr>
              <a:t>C.E</a:t>
            </a:r>
            <a:r>
              <a:rPr lang="fr-BE" sz="1800">
                <a:cs typeface="Arial"/>
              </a:rPr>
              <a:t>., arrêt n° 263.546 du 10 juin 2025, </a:t>
            </a:r>
            <a:r>
              <a:rPr lang="fr-BE" sz="1800" i="1" err="1">
                <a:cs typeface="Arial"/>
              </a:rPr>
              <a:t>S.R.L</a:t>
            </a:r>
            <a:r>
              <a:rPr lang="fr-BE" sz="1800" i="1">
                <a:cs typeface="Arial"/>
              </a:rPr>
              <a:t>. REAL REALITY</a:t>
            </a:r>
            <a:r>
              <a:rPr lang="fr-BE" sz="1800">
                <a:cs typeface="Arial"/>
              </a:rPr>
              <a:t> (extrême urgence)</a:t>
            </a:r>
          </a:p>
          <a:p>
            <a:pPr marL="229870" indent="-229870" algn="just">
              <a:tabLst>
                <a:tab pos="457200" algn="l"/>
              </a:tabLst>
            </a:pPr>
            <a:r>
              <a:rPr lang="fr-BE" sz="1800" err="1">
                <a:cs typeface="Arial"/>
              </a:rPr>
              <a:t>C.E</a:t>
            </a:r>
            <a:r>
              <a:rPr lang="fr-BE" sz="1800">
                <a:cs typeface="Arial"/>
              </a:rPr>
              <a:t>., arrêt n° 263.712 du 24 juin 2025, </a:t>
            </a:r>
            <a:r>
              <a:rPr lang="fr-BE" sz="1800" i="1" err="1">
                <a:cs typeface="Arial"/>
              </a:rPr>
              <a:t>SRL</a:t>
            </a:r>
            <a:r>
              <a:rPr lang="fr-BE" sz="1800" i="1">
                <a:cs typeface="Arial"/>
              </a:rPr>
              <a:t> </a:t>
            </a:r>
            <a:r>
              <a:rPr lang="fr-BE" sz="1800" i="1" err="1">
                <a:cs typeface="Arial"/>
              </a:rPr>
              <a:t>O2O</a:t>
            </a:r>
            <a:r>
              <a:rPr lang="fr-BE" sz="1800" i="1">
                <a:cs typeface="Arial"/>
              </a:rPr>
              <a:t> </a:t>
            </a:r>
            <a:r>
              <a:rPr lang="fr-BE" sz="1800">
                <a:cs typeface="Arial"/>
              </a:rPr>
              <a:t>(extrême urgence)</a:t>
            </a:r>
          </a:p>
          <a:p>
            <a:pPr marL="229870" indent="-229870" algn="just">
              <a:tabLst>
                <a:tab pos="457200" algn="l"/>
              </a:tabLst>
            </a:pPr>
            <a:r>
              <a:rPr lang="fr-BE" sz="1800" err="1">
                <a:cs typeface="Arial"/>
              </a:rPr>
              <a:t>C.E</a:t>
            </a:r>
            <a:r>
              <a:rPr lang="fr-BE" sz="1800">
                <a:cs typeface="Arial"/>
              </a:rPr>
              <a:t>., arrêt n° 263.954 du 14 juillet 2025, </a:t>
            </a:r>
            <a:r>
              <a:rPr lang="fr-BE" sz="1800" i="1">
                <a:cs typeface="Arial"/>
              </a:rPr>
              <a:t>S.A. Taxi Radio Bruxellois</a:t>
            </a:r>
            <a:r>
              <a:rPr lang="fr-BE" sz="1800">
                <a:cs typeface="Arial"/>
              </a:rPr>
              <a:t> (extrême urgence)</a:t>
            </a:r>
          </a:p>
        </p:txBody>
      </p:sp>
      <p:sp>
        <p:nvSpPr>
          <p:cNvPr id="3" name="Title 5">
            <a:extLst>
              <a:ext uri="{FF2B5EF4-FFF2-40B4-BE49-F238E27FC236}">
                <a16:creationId xmlns:a16="http://schemas.microsoft.com/office/drawing/2014/main" id="{10D3D78B-FB45-401E-DE44-0257A5D9B2C1}"/>
              </a:ext>
            </a:extLst>
          </p:cNvPr>
          <p:cNvSpPr txBox="1">
            <a:spLocks/>
          </p:cNvSpPr>
          <p:nvPr/>
        </p:nvSpPr>
        <p:spPr>
          <a:xfrm>
            <a:off x="167551" y="993618"/>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FR" sz="2400">
                <a:solidFill>
                  <a:srgbClr val="0073CF"/>
                </a:solidFill>
                <a:latin typeface="Cambria"/>
                <a:ea typeface="Cambria"/>
              </a:rPr>
              <a:t>Pour d’autres arrêts sur l'attribution du marché / renonciation /</a:t>
            </a:r>
            <a:endParaRPr lang="en-US" sz="2400">
              <a:solidFill>
                <a:srgbClr val="0073CF"/>
              </a:solidFill>
              <a:ea typeface="Cambria" panose="02040503050406030204" pitchFamily="18" charset="0"/>
            </a:endParaRPr>
          </a:p>
          <a:p>
            <a:pPr>
              <a:defRPr/>
            </a:pPr>
            <a:r>
              <a:rPr lang="fr-FR" sz="2400">
                <a:solidFill>
                  <a:srgbClr val="0073CF"/>
                </a:solidFill>
                <a:latin typeface="Cambria"/>
                <a:ea typeface="Cambria"/>
              </a:rPr>
              <a:t>relance:</a:t>
            </a:r>
            <a:endParaRPr lang="en-US" sz="2400" b="0" i="0" u="none" strike="noStrike" kern="1200" cap="none" spc="0" normalizeH="0" baseline="0" noProof="0">
              <a:ln>
                <a:noFill/>
              </a:ln>
              <a:solidFill>
                <a:srgbClr val="0073CF"/>
              </a:solidFill>
              <a:effectLst/>
              <a:uLnTx/>
              <a:uFillTx/>
              <a:latin typeface="Cambria" panose="02040503050406030204" pitchFamily="18" charset="0"/>
              <a:ea typeface="Cambria"/>
            </a:endParaRPr>
          </a:p>
        </p:txBody>
      </p:sp>
      <p:sp>
        <p:nvSpPr>
          <p:cNvPr id="5" name="Text Placeholder 1">
            <a:extLst>
              <a:ext uri="{FF2B5EF4-FFF2-40B4-BE49-F238E27FC236}">
                <a16:creationId xmlns:a16="http://schemas.microsoft.com/office/drawing/2014/main" id="{66ED9A1D-135B-D596-F4F8-11D2E3C54AD4}"/>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430259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45439-DAAD-D8A1-E9FC-FB419AA8CB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70DF48-239D-2E9B-0CB2-647ADBDFBD98}"/>
              </a:ext>
            </a:extLst>
          </p:cNvPr>
          <p:cNvSpPr>
            <a:spLocks noGrp="1"/>
          </p:cNvSpPr>
          <p:nvPr>
            <p:ph type="title"/>
          </p:nvPr>
        </p:nvSpPr>
        <p:spPr/>
        <p:txBody>
          <a:bodyPr/>
          <a:lstStyle/>
          <a:p>
            <a:pPr algn="just"/>
            <a:r>
              <a:rPr lang="fr-BE" noProof="0"/>
              <a:t>V. L’exécution</a:t>
            </a:r>
          </a:p>
        </p:txBody>
      </p:sp>
      <p:sp>
        <p:nvSpPr>
          <p:cNvPr id="5" name="Slide Number Placeholder 4">
            <a:extLst>
              <a:ext uri="{FF2B5EF4-FFF2-40B4-BE49-F238E27FC236}">
                <a16:creationId xmlns:a16="http://schemas.microsoft.com/office/drawing/2014/main" id="{091CA93C-E212-886E-3131-D4B0CC3B14EA}"/>
              </a:ext>
            </a:extLst>
          </p:cNvPr>
          <p:cNvSpPr>
            <a:spLocks noGrp="1"/>
          </p:cNvSpPr>
          <p:nvPr>
            <p:ph type="sldNum" sz="quarter" idx="4"/>
          </p:nvPr>
        </p:nvSpPr>
        <p:spPr/>
        <p:txBody>
          <a:bodyPr/>
          <a:lstStyle/>
          <a:p>
            <a:fld id="{F9591D4C-BB8F-AE46-BE73-C616F30BBC5B}" type="slidenum">
              <a:rPr lang="en-US" smtClean="0"/>
              <a:pPr/>
              <a:t>115</a:t>
            </a:fld>
            <a:endParaRPr lang="en-US"/>
          </a:p>
        </p:txBody>
      </p:sp>
      <p:pic>
        <p:nvPicPr>
          <p:cNvPr id="9" name="Picture Placeholder 8">
            <a:extLst>
              <a:ext uri="{FF2B5EF4-FFF2-40B4-BE49-F238E27FC236}">
                <a16:creationId xmlns:a16="http://schemas.microsoft.com/office/drawing/2014/main" id="{765B4801-A7EC-AD2D-5115-7A333056D599}"/>
              </a:ext>
            </a:extLst>
          </p:cNvPr>
          <p:cNvPicPr>
            <a:picLocks noGrp="1" noChangeAspect="1"/>
          </p:cNvPicPr>
          <p:nvPr>
            <p:ph type="pic" sz="quarter" idx="18"/>
          </p:nvPr>
        </p:nvPicPr>
        <p:blipFill>
          <a:blip r:embed="rId2"/>
          <a:srcRect t="27060" b="27060"/>
          <a:stretch>
            <a:fillRect/>
          </a:stretch>
        </p:blipFill>
        <p:spPr/>
      </p:pic>
      <p:sp>
        <p:nvSpPr>
          <p:cNvPr id="3" name="Footer Placeholder 9">
            <a:extLst>
              <a:ext uri="{FF2B5EF4-FFF2-40B4-BE49-F238E27FC236}">
                <a16:creationId xmlns:a16="http://schemas.microsoft.com/office/drawing/2014/main" id="{EC963A28-0115-34B6-4348-54279DC1EF14}"/>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220117778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AC9ED-F5CB-9DC1-03BC-7ED58752004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86ACDB-7014-EF1C-446F-6E5C19F48232}"/>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511175" indent="-285750" algn="just">
              <a:buClr>
                <a:srgbClr val="6F6F6F"/>
              </a:buClr>
            </a:pPr>
            <a:r>
              <a:rPr lang="fr-BE" sz="1800"/>
              <a:t>La requérante prétendait que ce n’était pas le sous-traitant à la capacité duquel il avait été fait appel dans l’offre d’un des adjudicataires qui avait exécuté le marché et qu’il y avait, de ce fait, eu une modification substantielle du marché.</a:t>
            </a:r>
          </a:p>
          <a:p>
            <a:pPr marL="511175" indent="-285750" algn="just">
              <a:buClr>
                <a:srgbClr val="6F6F6F"/>
              </a:buClr>
            </a:pPr>
            <a:r>
              <a:rPr lang="fr-BE" sz="1800"/>
              <a:t>Outre le fait que le moyen manquait en fait à cet égard, le Conseil d’État a relevé que :</a:t>
            </a:r>
          </a:p>
          <a:p>
            <a:pPr marL="679450" lvl="2" indent="0" algn="just">
              <a:buClr>
                <a:srgbClr val="6F6F6F"/>
              </a:buClr>
              <a:buNone/>
            </a:pPr>
            <a:r>
              <a:rPr lang="fr-BE" sz="1800"/>
              <a:t>« </a:t>
            </a:r>
            <a:r>
              <a:rPr lang="fr-BE" sz="1800" i="1"/>
              <a:t>La</a:t>
            </a:r>
            <a:r>
              <a:rPr lang="fr-BE" sz="1800"/>
              <a:t> [</a:t>
            </a:r>
            <a:r>
              <a:rPr lang="fr-BE" sz="1800" err="1"/>
              <a:t>CJUE</a:t>
            </a:r>
            <a:r>
              <a:rPr lang="fr-BE" sz="1800"/>
              <a:t>] </a:t>
            </a:r>
            <a:r>
              <a:rPr lang="fr-BE" sz="1800" i="1"/>
              <a:t>a donc jugé que c’est </a:t>
            </a:r>
            <a:r>
              <a:rPr lang="fr-BE" sz="1800" b="1" i="1"/>
              <a:t>exceptionnellement qu’un changement de sous-traitant peut constituer une modification substantielle </a:t>
            </a:r>
            <a:r>
              <a:rPr lang="fr-BE" sz="1800" i="1"/>
              <a:t>du contrat, </a:t>
            </a:r>
            <a:r>
              <a:rPr lang="fr-BE" sz="1800" b="1" i="1"/>
              <a:t>à savoir lorsque </a:t>
            </a:r>
            <a:r>
              <a:rPr lang="fr-BE" sz="1800" i="1"/>
              <a:t>l’identité ou les caractéristiques de ce sous-traitant a été l’un des </a:t>
            </a:r>
            <a:r>
              <a:rPr lang="fr-BE" sz="1800" b="1" i="1"/>
              <a:t>éléments essentiels </a:t>
            </a:r>
            <a:r>
              <a:rPr lang="fr-BE" sz="1800" i="1"/>
              <a:t>de la conclusion du contrat. </a:t>
            </a:r>
          </a:p>
          <a:p>
            <a:pPr marL="679450" lvl="2" indent="0" algn="just">
              <a:buClr>
                <a:srgbClr val="6F6F6F"/>
              </a:buClr>
              <a:buNone/>
            </a:pPr>
            <a:r>
              <a:rPr lang="fr-BE" sz="1800" b="1" i="1"/>
              <a:t>En l’occurrence</a:t>
            </a:r>
            <a:r>
              <a:rPr lang="fr-BE" sz="1800" i="1"/>
              <a:t>, compte tenu du libellé du critère de sélection qualitative concerné, et du contexte dans lequel le marché a été passé, pour lequel les autorités belges éprouvaient des difficultés à fournir des masques buccaux en suffisance au personnel de soins et à la population, la partie adverse n’a </a:t>
            </a:r>
            <a:r>
              <a:rPr lang="fr-BE" sz="1800" b="1" i="1"/>
              <a:t>pas</a:t>
            </a:r>
            <a:r>
              <a:rPr lang="fr-BE" sz="1800" i="1"/>
              <a:t> fait de l’identité des éventuels sous-traitants des soumissionnaires un </a:t>
            </a:r>
            <a:r>
              <a:rPr lang="fr-BE" sz="1800" b="1" i="1"/>
              <a:t>élément déterminant </a:t>
            </a:r>
            <a:r>
              <a:rPr lang="fr-BE" sz="1800" i="1"/>
              <a:t>de leur désignation, et ce </a:t>
            </a:r>
            <a:r>
              <a:rPr lang="fr-BE" sz="1800" b="1" i="1"/>
              <a:t>même si la capacité du sous-traitant </a:t>
            </a:r>
            <a:r>
              <a:rPr lang="fr-BE" sz="1800" i="1"/>
              <a:t>était invoquée dans le cadre de la sélection qualitative. La partie adverse a entendu s’assurer que l’adjudicataire aurait une capacité de fourniture suffisante pour satisfaire aux exigences du marché, mais elle n’a pas exclu le recours, lors de l’exécution de l’accord-cadre, à d’autres sous-traitants que ceux dont la capacité a été invoquée</a:t>
            </a:r>
            <a:r>
              <a:rPr lang="fr-BE" sz="1800"/>
              <a:t>. »</a:t>
            </a:r>
          </a:p>
        </p:txBody>
      </p:sp>
      <p:sp>
        <p:nvSpPr>
          <p:cNvPr id="3" name="Text Placeholder 2">
            <a:extLst>
              <a:ext uri="{FF2B5EF4-FFF2-40B4-BE49-F238E27FC236}">
                <a16:creationId xmlns:a16="http://schemas.microsoft.com/office/drawing/2014/main" id="{CD327251-B657-9F3C-0B77-8259FB6D6083}"/>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Saga des masques - modification substantielle (art. 38/5 et 38/6 RGE)</a:t>
            </a:r>
          </a:p>
        </p:txBody>
      </p:sp>
      <p:sp>
        <p:nvSpPr>
          <p:cNvPr id="4" name="Slide Number Placeholder 3">
            <a:extLst>
              <a:ext uri="{FF2B5EF4-FFF2-40B4-BE49-F238E27FC236}">
                <a16:creationId xmlns:a16="http://schemas.microsoft.com/office/drawing/2014/main" id="{F01185BE-F85E-D6E6-10DE-77A7E49B012E}"/>
              </a:ext>
            </a:extLst>
          </p:cNvPr>
          <p:cNvSpPr>
            <a:spLocks noGrp="1"/>
          </p:cNvSpPr>
          <p:nvPr>
            <p:ph type="sldNum" sz="quarter" idx="12"/>
          </p:nvPr>
        </p:nvSpPr>
        <p:spPr/>
        <p:txBody>
          <a:bodyPr/>
          <a:lstStyle/>
          <a:p>
            <a:fld id="{F9591D4C-BB8F-AE46-BE73-C616F30BBC5B}" type="slidenum">
              <a:rPr lang="en-US" dirty="0" smtClean="0"/>
              <a:pPr/>
              <a:t>116</a:t>
            </a:fld>
            <a:endParaRPr lang="en-US"/>
          </a:p>
        </p:txBody>
      </p:sp>
      <p:sp>
        <p:nvSpPr>
          <p:cNvPr id="7" name="Footer Placeholder 6">
            <a:extLst>
              <a:ext uri="{FF2B5EF4-FFF2-40B4-BE49-F238E27FC236}">
                <a16:creationId xmlns:a16="http://schemas.microsoft.com/office/drawing/2014/main" id="{16C5425B-2C40-E4E3-8EB8-87931BA37689}"/>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F55F9274-920F-F0AA-2B18-82D6D159565E}"/>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262.000 du 16 janvier 2025, </a:t>
            </a:r>
            <a:r>
              <a:rPr lang="fr-BE" sz="2400" i="1">
                <a:solidFill>
                  <a:srgbClr val="0073CF"/>
                </a:solidFill>
                <a:latin typeface="Cambria"/>
                <a:ea typeface="Cambria"/>
              </a:rPr>
              <a:t>S.A. </a:t>
            </a:r>
            <a:r>
              <a:rPr lang="fr-BE" sz="2400" i="1" err="1">
                <a:solidFill>
                  <a:srgbClr val="0073CF"/>
                </a:solidFill>
                <a:latin typeface="Cambria"/>
                <a:ea typeface="Cambria"/>
              </a:rPr>
              <a:t>I'LL</a:t>
            </a:r>
            <a:r>
              <a:rPr lang="fr-BE" sz="2400" i="1">
                <a:solidFill>
                  <a:srgbClr val="0073CF"/>
                </a:solidFill>
                <a:latin typeface="Cambria"/>
                <a:ea typeface="Cambria"/>
              </a:rPr>
              <a:t> BE BAG </a:t>
            </a:r>
            <a:r>
              <a:rPr lang="fr-BE" sz="2400">
                <a:solidFill>
                  <a:srgbClr val="0073CF"/>
                </a:solidFill>
                <a:latin typeface="Cambria"/>
                <a:ea typeface="Cambria"/>
              </a:rPr>
              <a:t>(annulation)</a:t>
            </a:r>
            <a:endParaRPr lang="en-US" sz="2400" i="1">
              <a:solidFill>
                <a:srgbClr val="0073CF"/>
              </a:solidFill>
            </a:endParaRPr>
          </a:p>
        </p:txBody>
      </p:sp>
      <p:sp>
        <p:nvSpPr>
          <p:cNvPr id="9" name="Text Placeholder 1">
            <a:extLst>
              <a:ext uri="{FF2B5EF4-FFF2-40B4-BE49-F238E27FC236}">
                <a16:creationId xmlns:a16="http://schemas.microsoft.com/office/drawing/2014/main" id="{5CE2215E-924E-A98B-5606-D6910F42A060}"/>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 </a:t>
            </a:r>
            <a:r>
              <a:rPr lang="en-GB" b="1" err="1">
                <a:solidFill>
                  <a:srgbClr val="182440"/>
                </a:solidFill>
                <a:latin typeface="Arial" panose="020B0604020202020204"/>
              </a:rPr>
              <a:t>L’EXÉCUTION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3489312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8C686-F7A6-C7F5-690F-1B89D44EC60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71BDDDF-B1D7-B4BA-8BCC-141A48992201}"/>
              </a:ext>
            </a:extLst>
          </p:cNvPr>
          <p:cNvSpPr>
            <a:spLocks noGrp="1"/>
          </p:cNvSpPr>
          <p:nvPr>
            <p:ph type="body" idx="1"/>
          </p:nvPr>
        </p:nvSpPr>
        <p:spPr/>
        <p:txBody>
          <a:bodyPr>
            <a:noAutofit/>
          </a:bodyPr>
          <a:lstStyle/>
          <a:p>
            <a:pPr algn="just"/>
            <a:r>
              <a:rPr lang="fr-BE" sz="2000">
                <a:latin typeface="Cambria"/>
                <a:ea typeface="Cambria"/>
              </a:rPr>
              <a:t>Saga des masques - journalistes</a:t>
            </a:r>
          </a:p>
        </p:txBody>
      </p:sp>
      <p:sp>
        <p:nvSpPr>
          <p:cNvPr id="4" name="Slide Number Placeholder 3">
            <a:extLst>
              <a:ext uri="{FF2B5EF4-FFF2-40B4-BE49-F238E27FC236}">
                <a16:creationId xmlns:a16="http://schemas.microsoft.com/office/drawing/2014/main" id="{B8BAC57D-1AD2-3094-B168-CACEE8FA9937}"/>
              </a:ext>
            </a:extLst>
          </p:cNvPr>
          <p:cNvSpPr>
            <a:spLocks noGrp="1"/>
          </p:cNvSpPr>
          <p:nvPr>
            <p:ph type="sldNum" sz="quarter" idx="12"/>
          </p:nvPr>
        </p:nvSpPr>
        <p:spPr/>
        <p:txBody>
          <a:bodyPr/>
          <a:lstStyle/>
          <a:p>
            <a:fld id="{F9591D4C-BB8F-AE46-BE73-C616F30BBC5B}" type="slidenum">
              <a:rPr lang="en-US" dirty="0" smtClean="0"/>
              <a:pPr/>
              <a:t>117</a:t>
            </a:fld>
            <a:endParaRPr lang="en-US"/>
          </a:p>
        </p:txBody>
      </p:sp>
      <p:sp>
        <p:nvSpPr>
          <p:cNvPr id="7" name="Footer Placeholder 6">
            <a:extLst>
              <a:ext uri="{FF2B5EF4-FFF2-40B4-BE49-F238E27FC236}">
                <a16:creationId xmlns:a16="http://schemas.microsoft.com/office/drawing/2014/main" id="{93214FCD-7548-502E-B721-E0CFE77DB49D}"/>
              </a:ext>
            </a:extLst>
          </p:cNvPr>
          <p:cNvSpPr>
            <a:spLocks noGrp="1"/>
          </p:cNvSpPr>
          <p:nvPr>
            <p:ph type="ftr" sz="quarter" idx="17"/>
          </p:nvPr>
        </p:nvSpPr>
        <p:spPr/>
        <p:txBody>
          <a:bodyPr/>
          <a:lstStyle/>
          <a:p>
            <a:r>
              <a:rPr lang="pt-BR" dirty="0"/>
              <a:t>GTI MP Bruxellois – 18 novembre 2025</a:t>
            </a:r>
          </a:p>
        </p:txBody>
      </p:sp>
      <p:pic>
        <p:nvPicPr>
          <p:cNvPr id="18" name="Picture Placeholder 17" descr="Close-up of a newspaper&#10;&#10;AI-generated content may be incorrect.">
            <a:extLst>
              <a:ext uri="{FF2B5EF4-FFF2-40B4-BE49-F238E27FC236}">
                <a16:creationId xmlns:a16="http://schemas.microsoft.com/office/drawing/2014/main" id="{09D6695E-3546-2DF1-07B7-FCC346AA7C35}"/>
              </a:ext>
            </a:extLst>
          </p:cNvPr>
          <p:cNvPicPr>
            <a:picLocks noGrp="1" noChangeAspect="1"/>
          </p:cNvPicPr>
          <p:nvPr>
            <p:ph type="pic" sz="quarter" idx="18"/>
          </p:nvPr>
        </p:nvPicPr>
        <p:blipFill>
          <a:blip r:embed="rId2"/>
          <a:srcRect l="34316" r="34316"/>
          <a:stretch>
            <a:fillRect/>
          </a:stretch>
        </p:blipFill>
        <p:spPr/>
      </p:pic>
      <p:sp>
        <p:nvSpPr>
          <p:cNvPr id="2" name="Content Placeholder 1">
            <a:extLst>
              <a:ext uri="{FF2B5EF4-FFF2-40B4-BE49-F238E27FC236}">
                <a16:creationId xmlns:a16="http://schemas.microsoft.com/office/drawing/2014/main" id="{035D73D8-A175-910A-57A5-78D5E42F53EB}"/>
              </a:ext>
            </a:extLst>
          </p:cNvPr>
          <p:cNvSpPr>
            <a:spLocks noGrp="1"/>
          </p:cNvSpPr>
          <p:nvPr>
            <p:ph sz="quarter" idx="19"/>
          </p:nvPr>
        </p:nvSpPr>
        <p:spPr/>
        <p:txBody>
          <a:bodyPr vert="horz" lIns="0" tIns="0" rIns="0" bIns="0" spcCol="137160" rtlCol="0" anchor="t">
            <a:noAutofit/>
          </a:bodyPr>
          <a:lstStyle/>
          <a:p>
            <a:pPr marL="511175" indent="-285750" algn="just">
              <a:buClr>
                <a:srgbClr val="6F6F6F"/>
              </a:buClr>
            </a:pPr>
            <a:r>
              <a:rPr lang="fr-BE" sz="1800"/>
              <a:t>Des journalistes du journal Le Soir souhaitent avoir accès à des documents concernant le marché public dont question dans la saga des masques. Cet accès leur a été refusé et ils attaquent cette décision devant le Conseil d’État. </a:t>
            </a:r>
          </a:p>
          <a:p>
            <a:pPr marL="511175" indent="-285750" algn="just">
              <a:buClr>
                <a:srgbClr val="6F6F6F"/>
              </a:buClr>
            </a:pPr>
            <a:r>
              <a:rPr lang="fr-BE" sz="1800"/>
              <a:t>Le Conseil d’État a, dans ce contexte, souligné que : </a:t>
            </a:r>
          </a:p>
          <a:p>
            <a:pPr marL="457200" lvl="1" indent="0" algn="just">
              <a:buClr>
                <a:srgbClr val="6F6F6F"/>
              </a:buClr>
              <a:buNone/>
            </a:pPr>
            <a:r>
              <a:rPr lang="fr-BE" sz="1800"/>
              <a:t>«  </a:t>
            </a:r>
            <a:r>
              <a:rPr lang="fr-BE" sz="1800" i="1"/>
              <a:t>Le fait que les </a:t>
            </a:r>
            <a:r>
              <a:rPr lang="fr-BE" sz="1800" b="1" i="1"/>
              <a:t>parties requérantes n’aient pas été candidates à l’attribution </a:t>
            </a:r>
            <a:r>
              <a:rPr lang="fr-BE" sz="1800" i="1"/>
              <a:t>du marché public au sujet duquel elles ont sollicité des informations n’a par ailleurs </a:t>
            </a:r>
            <a:r>
              <a:rPr lang="fr-BE" sz="1800" b="1" i="1"/>
              <a:t>aucune incidence sur leur intérêt à agir</a:t>
            </a:r>
            <a:r>
              <a:rPr lang="fr-BE" sz="1800" i="1"/>
              <a:t>, celui-ci étant </a:t>
            </a:r>
            <a:r>
              <a:rPr lang="fr-BE" sz="1800" b="1" i="1"/>
              <a:t>exclusivement lié </a:t>
            </a:r>
            <a:r>
              <a:rPr lang="fr-BE" sz="1800" i="1"/>
              <a:t>à l’exercice du droit fondamental d’</a:t>
            </a:r>
            <a:r>
              <a:rPr lang="fr-BE" sz="1800" b="1" i="1"/>
              <a:t>accès aux documents administratifs</a:t>
            </a:r>
            <a:r>
              <a:rPr lang="fr-BE" sz="1800" b="1"/>
              <a:t>. »</a:t>
            </a:r>
          </a:p>
          <a:p>
            <a:pPr marL="511175" indent="-285750" algn="just">
              <a:buClr>
                <a:srgbClr val="6F6F6F"/>
              </a:buClr>
            </a:pPr>
            <a:r>
              <a:rPr lang="fr-BE" sz="1800"/>
              <a:t>Le Conseil d’État a rouvert les débats afin d’examiner le fond de l’affaire.</a:t>
            </a:r>
          </a:p>
        </p:txBody>
      </p:sp>
      <p:sp>
        <p:nvSpPr>
          <p:cNvPr id="8" name="Title 5">
            <a:extLst>
              <a:ext uri="{FF2B5EF4-FFF2-40B4-BE49-F238E27FC236}">
                <a16:creationId xmlns:a16="http://schemas.microsoft.com/office/drawing/2014/main" id="{CB86C16A-A1EA-C9A7-AA8E-000DD11B5393}"/>
              </a:ext>
            </a:extLst>
          </p:cNvPr>
          <p:cNvSpPr txBox="1">
            <a:spLocks/>
          </p:cNvSpPr>
          <p:nvPr/>
        </p:nvSpPr>
        <p:spPr>
          <a:xfrm>
            <a:off x="515938" y="763941"/>
            <a:ext cx="7593191"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262.001 du 16 janvier 2025, </a:t>
            </a:r>
            <a:r>
              <a:rPr lang="fr-BE" sz="2400" i="1" err="1">
                <a:solidFill>
                  <a:srgbClr val="0073CF"/>
                </a:solidFill>
                <a:latin typeface="Cambria"/>
                <a:ea typeface="Cambria"/>
              </a:rPr>
              <a:t>J.M</a:t>
            </a:r>
            <a:r>
              <a:rPr lang="fr-BE" sz="2400" i="1">
                <a:solidFill>
                  <a:srgbClr val="0073CF"/>
                </a:solidFill>
                <a:latin typeface="Cambria"/>
                <a:ea typeface="Cambria"/>
              </a:rPr>
              <a:t>., </a:t>
            </a:r>
            <a:r>
              <a:rPr lang="fr-BE" sz="2400" i="1" err="1">
                <a:solidFill>
                  <a:srgbClr val="0073CF"/>
                </a:solidFill>
                <a:latin typeface="Cambria"/>
                <a:ea typeface="Cambria"/>
              </a:rPr>
              <a:t>X.C</a:t>
            </a:r>
            <a:r>
              <a:rPr lang="fr-BE" sz="2400" i="1">
                <a:solidFill>
                  <a:srgbClr val="0073CF"/>
                </a:solidFill>
                <a:latin typeface="Cambria"/>
                <a:ea typeface="Cambria"/>
              </a:rPr>
              <a:t>. et la S.A. ROSSEL </a:t>
            </a:r>
            <a:r>
              <a:rPr lang="fr-BE" sz="2400">
                <a:solidFill>
                  <a:srgbClr val="0073CF"/>
                </a:solidFill>
                <a:latin typeface="Cambria"/>
                <a:ea typeface="Cambria"/>
              </a:rPr>
              <a:t>(annulation)</a:t>
            </a:r>
            <a:endParaRPr lang="en-US" sz="2400" i="1">
              <a:solidFill>
                <a:srgbClr val="0073CF"/>
              </a:solidFill>
            </a:endParaRPr>
          </a:p>
        </p:txBody>
      </p:sp>
      <p:sp>
        <p:nvSpPr>
          <p:cNvPr id="9" name="Text Placeholder 1">
            <a:extLst>
              <a:ext uri="{FF2B5EF4-FFF2-40B4-BE49-F238E27FC236}">
                <a16:creationId xmlns:a16="http://schemas.microsoft.com/office/drawing/2014/main" id="{D0CC5E5C-601A-E0A8-2970-951F8685B970}"/>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 </a:t>
            </a:r>
            <a:r>
              <a:rPr lang="en-GB" b="1" err="1">
                <a:solidFill>
                  <a:srgbClr val="182440"/>
                </a:solidFill>
                <a:latin typeface="Arial" panose="020B0604020202020204"/>
              </a:rPr>
              <a:t>L’EXÉCUTION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450759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8FF7943-155B-B9AF-2719-631A8FC419EC}"/>
              </a:ext>
            </a:extLst>
          </p:cNvPr>
          <p:cNvPicPr>
            <a:picLocks noChangeAspect="1"/>
          </p:cNvPicPr>
          <p:nvPr/>
        </p:nvPicPr>
        <p:blipFill>
          <a:blip r:embed="rId2"/>
          <a:stretch>
            <a:fillRect/>
          </a:stretch>
        </p:blipFill>
        <p:spPr>
          <a:xfrm>
            <a:off x="1176467" y="335012"/>
            <a:ext cx="9297206" cy="6187976"/>
          </a:xfrm>
          <a:prstGeom prst="rect">
            <a:avLst/>
          </a:prstGeom>
        </p:spPr>
      </p:pic>
      <p:sp>
        <p:nvSpPr>
          <p:cNvPr id="14" name="Title 13">
            <a:extLst>
              <a:ext uri="{FF2B5EF4-FFF2-40B4-BE49-F238E27FC236}">
                <a16:creationId xmlns:a16="http://schemas.microsoft.com/office/drawing/2014/main" id="{02640513-1AA4-BBE5-DA13-21729DCE0E64}"/>
              </a:ext>
            </a:extLst>
          </p:cNvPr>
          <p:cNvSpPr>
            <a:spLocks noGrp="1"/>
          </p:cNvSpPr>
          <p:nvPr>
            <p:ph type="title"/>
          </p:nvPr>
        </p:nvSpPr>
        <p:spPr/>
        <p:txBody>
          <a:bodyPr/>
          <a:lstStyle/>
          <a:p>
            <a:endParaRPr lang="fr-BE"/>
          </a:p>
        </p:txBody>
      </p:sp>
      <p:pic>
        <p:nvPicPr>
          <p:cNvPr id="7" name="Picture 6">
            <a:extLst>
              <a:ext uri="{FF2B5EF4-FFF2-40B4-BE49-F238E27FC236}">
                <a16:creationId xmlns:a16="http://schemas.microsoft.com/office/drawing/2014/main" id="{F8A531E6-5E53-FBB2-AFCE-343E93670AA9}"/>
              </a:ext>
            </a:extLst>
          </p:cNvPr>
          <p:cNvPicPr>
            <a:picLocks noChangeAspect="1"/>
          </p:cNvPicPr>
          <p:nvPr/>
        </p:nvPicPr>
        <p:blipFill>
          <a:blip r:embed="rId3"/>
          <a:stretch>
            <a:fillRect/>
          </a:stretch>
        </p:blipFill>
        <p:spPr>
          <a:xfrm rot="20267280">
            <a:off x="1113839" y="1920989"/>
            <a:ext cx="6721422" cy="3696020"/>
          </a:xfrm>
          <a:prstGeom prst="rect">
            <a:avLst/>
          </a:prstGeom>
        </p:spPr>
      </p:pic>
      <p:pic>
        <p:nvPicPr>
          <p:cNvPr id="5" name="Picture 4">
            <a:extLst>
              <a:ext uri="{FF2B5EF4-FFF2-40B4-BE49-F238E27FC236}">
                <a16:creationId xmlns:a16="http://schemas.microsoft.com/office/drawing/2014/main" id="{3EEB2C3B-FC36-D1D5-5A4D-B94D22DD13B4}"/>
              </a:ext>
            </a:extLst>
          </p:cNvPr>
          <p:cNvPicPr>
            <a:picLocks noChangeAspect="1"/>
          </p:cNvPicPr>
          <p:nvPr/>
        </p:nvPicPr>
        <p:blipFill>
          <a:blip r:embed="rId4"/>
          <a:stretch>
            <a:fillRect/>
          </a:stretch>
        </p:blipFill>
        <p:spPr>
          <a:xfrm rot="1547379">
            <a:off x="5035531" y="2225587"/>
            <a:ext cx="7521592" cy="2324301"/>
          </a:xfrm>
          <a:prstGeom prst="rect">
            <a:avLst/>
          </a:prstGeom>
        </p:spPr>
      </p:pic>
      <p:pic>
        <p:nvPicPr>
          <p:cNvPr id="11" name="Picture 10">
            <a:extLst>
              <a:ext uri="{FF2B5EF4-FFF2-40B4-BE49-F238E27FC236}">
                <a16:creationId xmlns:a16="http://schemas.microsoft.com/office/drawing/2014/main" id="{21D2B95A-840C-83BE-DC05-F8F0DCD507B6}"/>
              </a:ext>
            </a:extLst>
          </p:cNvPr>
          <p:cNvPicPr>
            <a:picLocks noChangeAspect="1"/>
          </p:cNvPicPr>
          <p:nvPr/>
        </p:nvPicPr>
        <p:blipFill>
          <a:blip r:embed="rId5"/>
          <a:stretch>
            <a:fillRect/>
          </a:stretch>
        </p:blipFill>
        <p:spPr>
          <a:xfrm>
            <a:off x="2704806" y="2221071"/>
            <a:ext cx="6782388" cy="3665538"/>
          </a:xfrm>
          <a:prstGeom prst="rect">
            <a:avLst/>
          </a:prstGeom>
        </p:spPr>
      </p:pic>
    </p:spTree>
    <p:extLst>
      <p:ext uri="{BB962C8B-B14F-4D97-AF65-F5344CB8AC3E}">
        <p14:creationId xmlns:p14="http://schemas.microsoft.com/office/powerpoint/2010/main" val="99008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fltVal val="0"/>
                                          </p:val>
                                        </p:tav>
                                        <p:tav tm="100000">
                                          <p:val>
                                            <p:strVal val="#ppt_w"/>
                                          </p:val>
                                        </p:tav>
                                      </p:tavLst>
                                    </p:anim>
                                    <p:anim calcmode="lin" valueType="num">
                                      <p:cBhvr>
                                        <p:cTn id="25" dur="1000" fill="hold"/>
                                        <p:tgtEl>
                                          <p:spTgt spid="11"/>
                                        </p:tgtEl>
                                        <p:attrNameLst>
                                          <p:attrName>ppt_h</p:attrName>
                                        </p:attrNameLst>
                                      </p:cBhvr>
                                      <p:tavLst>
                                        <p:tav tm="0">
                                          <p:val>
                                            <p:fltVal val="0"/>
                                          </p:val>
                                        </p:tav>
                                        <p:tav tm="100000">
                                          <p:val>
                                            <p:strVal val="#ppt_h"/>
                                          </p:val>
                                        </p:tav>
                                      </p:tavLst>
                                    </p:anim>
                                    <p:anim calcmode="lin" valueType="num">
                                      <p:cBhvr>
                                        <p:cTn id="26" dur="1000" fill="hold"/>
                                        <p:tgtEl>
                                          <p:spTgt spid="11"/>
                                        </p:tgtEl>
                                        <p:attrNameLst>
                                          <p:attrName>style.rotation</p:attrName>
                                        </p:attrNameLst>
                                      </p:cBhvr>
                                      <p:tavLst>
                                        <p:tav tm="0">
                                          <p:val>
                                            <p:fltVal val="90"/>
                                          </p:val>
                                        </p:tav>
                                        <p:tav tm="100000">
                                          <p:val>
                                            <p:fltVal val="0"/>
                                          </p:val>
                                        </p:tav>
                                      </p:tavLst>
                                    </p:anim>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11BD5-C72F-1BCD-A10B-831CEE1F653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3B8E93-7E7F-03CA-788B-A97A1D9FE12D}"/>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511175" indent="-285750" algn="just">
              <a:buClr>
                <a:srgbClr val="6F6F6F"/>
              </a:buClr>
            </a:pPr>
            <a:r>
              <a:rPr lang="fr-BE" sz="1800" u="sng"/>
              <a:t>Antécédents jurisprudentiels </a:t>
            </a:r>
            <a:r>
              <a:rPr lang="fr-BE" sz="1800" i="1" u="sng" err="1"/>
              <a:t>anno</a:t>
            </a:r>
            <a:r>
              <a:rPr lang="fr-BE" sz="1800" i="1" u="sng"/>
              <a:t> </a:t>
            </a:r>
            <a:r>
              <a:rPr lang="fr-BE" sz="1800" u="sng"/>
              <a:t>2025</a:t>
            </a:r>
            <a:r>
              <a:rPr lang="fr-BE" sz="1800"/>
              <a:t>  : </a:t>
            </a:r>
          </a:p>
          <a:p>
            <a:pPr marL="742950" lvl="1" indent="-285750" algn="just">
              <a:buClr>
                <a:srgbClr val="6F6F6F"/>
              </a:buClr>
            </a:pPr>
            <a:r>
              <a:rPr lang="fr-BE" sz="1800"/>
              <a:t>La décision du 29 août 2024 du Gouvernement wallon d’arrêter le projet des extensions du tram de Liège et de donner injonction à l’</a:t>
            </a:r>
            <a:r>
              <a:rPr lang="fr-BE" sz="1800" err="1"/>
              <a:t>OTW</a:t>
            </a:r>
            <a:r>
              <a:rPr lang="fr-BE" sz="1800"/>
              <a:t> de développer en lieu et place des lignes prioritaires de bus a fait l’objet de deux recours, tous deux rejetés pour défaut d’urgence :</a:t>
            </a:r>
          </a:p>
          <a:p>
            <a:pPr marL="965200" lvl="2" indent="-285750" algn="just">
              <a:buClr>
                <a:srgbClr val="6F6F6F"/>
              </a:buClr>
            </a:pPr>
            <a:r>
              <a:rPr lang="fr-BE" sz="1800" err="1"/>
              <a:t>C.E</a:t>
            </a:r>
            <a:r>
              <a:rPr lang="fr-BE" sz="1800"/>
              <a:t>., arrêt n° 262.696 du 21 mars 2025, </a:t>
            </a:r>
            <a:r>
              <a:rPr lang="fr-BE" sz="1800" i="1"/>
              <a:t>VILLE DE HERSTAL </a:t>
            </a:r>
            <a:r>
              <a:rPr lang="fr-BE" sz="1800"/>
              <a:t>(suspension)</a:t>
            </a:r>
          </a:p>
          <a:p>
            <a:pPr marL="965200" lvl="2" indent="-285750" algn="just">
              <a:buClr>
                <a:srgbClr val="6F6F6F"/>
              </a:buClr>
            </a:pPr>
            <a:r>
              <a:rPr lang="fr-BE" sz="1800" err="1"/>
              <a:t>C.E</a:t>
            </a:r>
            <a:r>
              <a:rPr lang="fr-BE" sz="1800"/>
              <a:t>., arrêt n° 262.698 du 21 mars 2025, </a:t>
            </a:r>
            <a:r>
              <a:rPr lang="fr-BE" sz="1800" i="1"/>
              <a:t>VILLE DE SERAING </a:t>
            </a:r>
            <a:r>
              <a:rPr lang="fr-BE" sz="1800"/>
              <a:t>(suspension)</a:t>
            </a:r>
            <a:endParaRPr lang="fr-BE" sz="1800" i="1"/>
          </a:p>
          <a:p>
            <a:pPr marL="742950" lvl="1" indent="-285750" algn="just">
              <a:buClr>
                <a:srgbClr val="6F6F6F"/>
              </a:buClr>
            </a:pPr>
            <a:r>
              <a:rPr lang="fr-BE" sz="1800"/>
              <a:t>La délibération du 11 septembre 2024 du conseil d’administration de l’</a:t>
            </a:r>
            <a:r>
              <a:rPr lang="fr-BE" sz="1800" err="1"/>
              <a:t>OTW</a:t>
            </a:r>
            <a:r>
              <a:rPr lang="fr-BE" sz="1800"/>
              <a:t> concernant la résiliation unilatérale du marché relatif à l’extension du tram a fait l’objet de trois recours :</a:t>
            </a:r>
          </a:p>
          <a:p>
            <a:pPr marL="965200" lvl="2" indent="-285750" algn="just">
              <a:buClr>
                <a:srgbClr val="6F6F6F"/>
              </a:buClr>
            </a:pPr>
            <a:r>
              <a:rPr lang="fr-BE" sz="1800" err="1"/>
              <a:t>C.E</a:t>
            </a:r>
            <a:r>
              <a:rPr lang="fr-BE" sz="1800"/>
              <a:t>., arrêt n° 262.697 du 21 mars 2025, </a:t>
            </a:r>
            <a:r>
              <a:rPr lang="fr-BE" sz="1800" i="1"/>
              <a:t>VILLE DE HERSTAL </a:t>
            </a:r>
            <a:r>
              <a:rPr lang="fr-BE" sz="1800"/>
              <a:t>(suspension) – l’acte visé par le recours n’est pas le bon</a:t>
            </a:r>
          </a:p>
          <a:p>
            <a:pPr marL="965200" lvl="2" indent="-285750" algn="just">
              <a:buClr>
                <a:srgbClr val="6F6F6F"/>
              </a:buClr>
            </a:pPr>
            <a:r>
              <a:rPr lang="fr-BE" sz="1800" err="1"/>
              <a:t>C.E</a:t>
            </a:r>
            <a:r>
              <a:rPr lang="fr-BE" sz="1800"/>
              <a:t>., arrêt n° 262.699 du 21 mars 2025, </a:t>
            </a:r>
            <a:r>
              <a:rPr lang="fr-BE" sz="1800" i="1"/>
              <a:t>VILLE DE SERAING </a:t>
            </a:r>
            <a:r>
              <a:rPr lang="fr-BE" sz="1800"/>
              <a:t>(suspension) – </a:t>
            </a:r>
            <a:r>
              <a:rPr lang="fr-BE" sz="1800" i="1"/>
              <a:t>cf. infra</a:t>
            </a:r>
          </a:p>
          <a:p>
            <a:pPr marL="965200" lvl="2" indent="-285750" algn="just">
              <a:buClr>
                <a:srgbClr val="6F6F6F"/>
              </a:buClr>
            </a:pPr>
            <a:r>
              <a:rPr lang="fr-BE" sz="1800" err="1"/>
              <a:t>C.E</a:t>
            </a:r>
            <a:r>
              <a:rPr lang="fr-BE" sz="1800"/>
              <a:t>., arrêt n° 262.700 du 21 mars 2025, </a:t>
            </a:r>
            <a:r>
              <a:rPr lang="fr-BE" sz="1800" i="1"/>
              <a:t>COMMUNE DE SAINT-NICOLAS </a:t>
            </a:r>
            <a:r>
              <a:rPr lang="fr-BE" sz="1800"/>
              <a:t>(suspension) – </a:t>
            </a:r>
            <a:r>
              <a:rPr lang="fr-BE" sz="1800" i="1"/>
              <a:t>cf. infra</a:t>
            </a:r>
          </a:p>
          <a:p>
            <a:pPr marL="511175" indent="-285750" algn="just">
              <a:buClr>
                <a:srgbClr val="6F6F6F"/>
              </a:buClr>
            </a:pPr>
            <a:r>
              <a:rPr lang="fr-BE" sz="1800" u="sng"/>
              <a:t>Acte attaqué dans la présente affaire </a:t>
            </a:r>
            <a:r>
              <a:rPr lang="fr-BE" sz="1800"/>
              <a:t>: décision de l’</a:t>
            </a:r>
            <a:r>
              <a:rPr lang="fr-BE" sz="1800" err="1"/>
              <a:t>OTW</a:t>
            </a:r>
            <a:r>
              <a:rPr lang="fr-BE" sz="1800"/>
              <a:t> du 20 décembre 2024 de résilier le marché des extensions de la ligne du tram à Herstal.</a:t>
            </a:r>
          </a:p>
          <a:p>
            <a:pPr marL="225425" indent="0" algn="just">
              <a:buClr>
                <a:srgbClr val="6F6F6F"/>
              </a:buClr>
              <a:buNone/>
            </a:pPr>
            <a:endParaRPr lang="fr-BE" sz="1800"/>
          </a:p>
        </p:txBody>
      </p:sp>
      <p:sp>
        <p:nvSpPr>
          <p:cNvPr id="3" name="Text Placeholder 2">
            <a:extLst>
              <a:ext uri="{FF2B5EF4-FFF2-40B4-BE49-F238E27FC236}">
                <a16:creationId xmlns:a16="http://schemas.microsoft.com/office/drawing/2014/main" id="{340119CD-AC3F-F6EE-568E-2A0A711521C1}"/>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Résiliation sur la base du droit commun (art. 1794 C. civ.)</a:t>
            </a:r>
          </a:p>
        </p:txBody>
      </p:sp>
      <p:sp>
        <p:nvSpPr>
          <p:cNvPr id="4" name="Slide Number Placeholder 3">
            <a:extLst>
              <a:ext uri="{FF2B5EF4-FFF2-40B4-BE49-F238E27FC236}">
                <a16:creationId xmlns:a16="http://schemas.microsoft.com/office/drawing/2014/main" id="{78F0EC4F-9E54-0C43-36E1-5361E5BE5324}"/>
              </a:ext>
            </a:extLst>
          </p:cNvPr>
          <p:cNvSpPr>
            <a:spLocks noGrp="1"/>
          </p:cNvSpPr>
          <p:nvPr>
            <p:ph type="sldNum" sz="quarter" idx="12"/>
          </p:nvPr>
        </p:nvSpPr>
        <p:spPr/>
        <p:txBody>
          <a:bodyPr/>
          <a:lstStyle/>
          <a:p>
            <a:fld id="{F9591D4C-BB8F-AE46-BE73-C616F30BBC5B}" type="slidenum">
              <a:rPr lang="en-US" dirty="0" smtClean="0"/>
              <a:pPr/>
              <a:t>119</a:t>
            </a:fld>
            <a:endParaRPr lang="en-US"/>
          </a:p>
        </p:txBody>
      </p:sp>
      <p:sp>
        <p:nvSpPr>
          <p:cNvPr id="7" name="Footer Placeholder 6">
            <a:extLst>
              <a:ext uri="{FF2B5EF4-FFF2-40B4-BE49-F238E27FC236}">
                <a16:creationId xmlns:a16="http://schemas.microsoft.com/office/drawing/2014/main" id="{610EBB20-F9BC-FFB4-29B8-939D200FE530}"/>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B88E200B-A6F8-C8B5-9F4B-3463C9AB4306}"/>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263.367 du 21 mai 2025, </a:t>
            </a:r>
            <a:r>
              <a:rPr lang="fr-BE" sz="2400" i="1">
                <a:solidFill>
                  <a:srgbClr val="0073CF"/>
                </a:solidFill>
                <a:latin typeface="Cambria"/>
                <a:ea typeface="Cambria"/>
              </a:rPr>
              <a:t>VILLE DE HERSTAL </a:t>
            </a:r>
            <a:r>
              <a:rPr lang="fr-BE" sz="2400">
                <a:solidFill>
                  <a:srgbClr val="0073CF"/>
                </a:solidFill>
                <a:latin typeface="Cambria"/>
                <a:ea typeface="Cambria"/>
              </a:rPr>
              <a:t>(suspension)</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B08D4D09-EAC0-B041-DE5D-91E497568DD6}"/>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 </a:t>
            </a:r>
            <a:r>
              <a:rPr lang="en-GB" b="1" err="1">
                <a:solidFill>
                  <a:srgbClr val="182440"/>
                </a:solidFill>
                <a:latin typeface="Arial" panose="020B0604020202020204"/>
              </a:rPr>
              <a:t>L’EXÉCUTION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10495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77AED-546F-29CF-FA32-0031FBD0A13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09710F-9241-0EE4-6E03-07B9F79EA2B2}"/>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5425" indent="0" algn="just">
              <a:buClr>
                <a:srgbClr val="6F6F6F"/>
              </a:buClr>
              <a:buNone/>
            </a:pPr>
            <a:r>
              <a:rPr lang="fr-BE" sz="1800"/>
              <a:t>Le marché a été passé par « </a:t>
            </a:r>
            <a:r>
              <a:rPr lang="fr-BE" sz="1800" b="1" i="1"/>
              <a:t>procédure négociée sans publication préalable </a:t>
            </a:r>
            <a:r>
              <a:rPr lang="fr-BE" sz="1800" i="1"/>
              <a:t>en application de l’article 42, § 1er, 1°, b), de la loi 17 juin 2016</a:t>
            </a:r>
            <a:r>
              <a:rPr lang="fr-BE" sz="1800"/>
              <a:t>[, ce qui suppose la réunion de] </a:t>
            </a:r>
            <a:r>
              <a:rPr lang="fr-BE" sz="1800" b="1" i="1"/>
              <a:t>trois conditions cumulatives</a:t>
            </a:r>
            <a:r>
              <a:rPr lang="fr-BE" sz="1800" i="1"/>
              <a:t>, à savoir l’existence d’un évènement imprévisible, d’une urgence impérieuse incompatible avec les délais exigés par d’autres procédures et d’un lien de causalité entre l’évènement imprévisible et l’urgence impérieuse qui en résulte.</a:t>
            </a:r>
            <a:r>
              <a:rPr lang="fr-BE" sz="1800"/>
              <a:t> </a:t>
            </a:r>
          </a:p>
          <a:p>
            <a:pPr marL="225425" indent="0" algn="just">
              <a:buClr>
                <a:srgbClr val="6F6F6F"/>
              </a:buClr>
              <a:buNone/>
            </a:pPr>
            <a:r>
              <a:rPr lang="fr-BE" sz="1800" i="1"/>
              <a:t>L’apparition soudaine du </a:t>
            </a:r>
            <a:r>
              <a:rPr lang="fr-BE" sz="1800" b="1" i="1"/>
              <a:t>coronavirus</a:t>
            </a:r>
            <a:r>
              <a:rPr lang="fr-BE" sz="1800" i="1"/>
              <a:t> covid-19, la crise sanitaire engendrée par sa propagation rapide dans la population et l’évolution progressive et hésitante des connaissances quant à la meilleure manière d’y remédier constituaient, dans leur ensemble, un « </a:t>
            </a:r>
            <a:r>
              <a:rPr lang="fr-BE" sz="1800" b="1" i="1"/>
              <a:t>évènement imprévisible </a:t>
            </a:r>
            <a:r>
              <a:rPr lang="fr-BE" sz="1800" i="1"/>
              <a:t>» </a:t>
            </a:r>
            <a:r>
              <a:rPr lang="fr-BE" sz="1800"/>
              <a:t>(…). </a:t>
            </a:r>
          </a:p>
          <a:p>
            <a:pPr marL="225425" indent="0" algn="just">
              <a:buClr>
                <a:srgbClr val="6F6F6F"/>
              </a:buClr>
              <a:buNone/>
            </a:pPr>
            <a:r>
              <a:rPr lang="fr-BE" sz="1800" i="1"/>
              <a:t>L’existence d’une </a:t>
            </a:r>
            <a:r>
              <a:rPr lang="fr-BE" sz="1800" b="1" i="1"/>
              <a:t>urgence impérieuse</a:t>
            </a:r>
            <a:r>
              <a:rPr lang="fr-BE" sz="1800" i="1"/>
              <a:t>, c’est-à-dire celle de procurer des masques buccaux réutilisables au bénéfice de la population, n’est </a:t>
            </a:r>
            <a:r>
              <a:rPr lang="fr-BE" sz="1800" b="1" i="1"/>
              <a:t>pas sérieusement contestée</a:t>
            </a:r>
            <a:r>
              <a:rPr lang="fr-BE" sz="1800" i="1"/>
              <a:t>. </a:t>
            </a:r>
            <a:r>
              <a:rPr lang="fr-BE" sz="1800"/>
              <a:t>(…)</a:t>
            </a:r>
            <a:endParaRPr lang="fr-BE" sz="1800" i="1"/>
          </a:p>
          <a:p>
            <a:pPr marL="225425" indent="0" algn="just">
              <a:buClr>
                <a:srgbClr val="6F6F6F"/>
              </a:buClr>
              <a:buNone/>
            </a:pPr>
            <a:r>
              <a:rPr lang="fr-BE" sz="1800" i="1"/>
              <a:t>Par ailleurs, contrairement à ce qu’affirme la requérante, l’urgence impérieuse </a:t>
            </a:r>
            <a:r>
              <a:rPr lang="fr-BE" sz="1800" b="1" i="1"/>
              <a:t>ne</a:t>
            </a:r>
            <a:r>
              <a:rPr lang="fr-BE" sz="1800" i="1"/>
              <a:t> peut être sérieusement présentée comme étant la </a:t>
            </a:r>
            <a:r>
              <a:rPr lang="fr-BE" sz="1800" b="1" i="1"/>
              <a:t>conséquence d’une négligence </a:t>
            </a:r>
            <a:r>
              <a:rPr lang="fr-BE" sz="1800" i="1"/>
              <a:t>de la partie adverse, qui aurait eu pour effet de rompre le lien de causalité existant entre cette urgence et l’évènement imprévisible.</a:t>
            </a:r>
          </a:p>
        </p:txBody>
      </p:sp>
      <p:sp>
        <p:nvSpPr>
          <p:cNvPr id="3" name="Text Placeholder 2">
            <a:extLst>
              <a:ext uri="{FF2B5EF4-FFF2-40B4-BE49-F238E27FC236}">
                <a16:creationId xmlns:a16="http://schemas.microsoft.com/office/drawing/2014/main" id="{045BB557-4EAE-0C3A-4393-043E4DA85082}"/>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Saga des masques - choix de la procédure</a:t>
            </a:r>
          </a:p>
        </p:txBody>
      </p:sp>
      <p:sp>
        <p:nvSpPr>
          <p:cNvPr id="4" name="Slide Number Placeholder 3">
            <a:extLst>
              <a:ext uri="{FF2B5EF4-FFF2-40B4-BE49-F238E27FC236}">
                <a16:creationId xmlns:a16="http://schemas.microsoft.com/office/drawing/2014/main" id="{9F908142-46A7-42EA-6B05-2A05E1920CB9}"/>
              </a:ext>
            </a:extLst>
          </p:cNvPr>
          <p:cNvSpPr>
            <a:spLocks noGrp="1"/>
          </p:cNvSpPr>
          <p:nvPr>
            <p:ph type="sldNum" sz="quarter" idx="12"/>
          </p:nvPr>
        </p:nvSpPr>
        <p:spPr/>
        <p:txBody>
          <a:bodyPr/>
          <a:lstStyle/>
          <a:p>
            <a:fld id="{F9591D4C-BB8F-AE46-BE73-C616F30BBC5B}" type="slidenum">
              <a:rPr lang="en-US" dirty="0" smtClean="0"/>
              <a:pPr/>
              <a:t>12</a:t>
            </a:fld>
            <a:endParaRPr lang="en-US"/>
          </a:p>
        </p:txBody>
      </p:sp>
      <p:sp>
        <p:nvSpPr>
          <p:cNvPr id="7" name="Footer Placeholder 6">
            <a:extLst>
              <a:ext uri="{FF2B5EF4-FFF2-40B4-BE49-F238E27FC236}">
                <a16:creationId xmlns:a16="http://schemas.microsoft.com/office/drawing/2014/main" id="{F944BA0F-D76F-5D2B-0D6A-03C5D6056D1D}"/>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C9523946-6A5D-5DE1-1A03-E4DBFB27F9A9}"/>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262.000 du 16 janvier 2025, </a:t>
            </a:r>
            <a:r>
              <a:rPr lang="fr-BE" sz="2400" i="1">
                <a:solidFill>
                  <a:srgbClr val="0073CF"/>
                </a:solidFill>
                <a:latin typeface="Cambria"/>
                <a:ea typeface="Cambria"/>
              </a:rPr>
              <a:t>S.A. </a:t>
            </a:r>
            <a:r>
              <a:rPr lang="fr-BE" sz="2400" i="1" err="1">
                <a:solidFill>
                  <a:srgbClr val="0073CF"/>
                </a:solidFill>
                <a:latin typeface="Cambria"/>
                <a:ea typeface="Cambria"/>
              </a:rPr>
              <a:t>I'LL</a:t>
            </a:r>
            <a:r>
              <a:rPr lang="fr-BE" sz="2400" i="1">
                <a:solidFill>
                  <a:srgbClr val="0073CF"/>
                </a:solidFill>
                <a:latin typeface="Cambria"/>
                <a:ea typeface="Cambria"/>
              </a:rPr>
              <a:t> BE BAG </a:t>
            </a:r>
            <a:r>
              <a:rPr lang="fr-BE" sz="2400">
                <a:solidFill>
                  <a:srgbClr val="0073CF"/>
                </a:solidFill>
                <a:latin typeface="Cambria"/>
                <a:ea typeface="Cambria"/>
              </a:rPr>
              <a:t>(annulation)</a:t>
            </a:r>
            <a:endParaRPr lang="en-US" sz="2400" i="1">
              <a:solidFill>
                <a:srgbClr val="0073CF"/>
              </a:solidFill>
            </a:endParaRPr>
          </a:p>
        </p:txBody>
      </p:sp>
      <p:sp>
        <p:nvSpPr>
          <p:cNvPr id="9" name="Text Placeholder 1">
            <a:extLst>
              <a:ext uri="{FF2B5EF4-FFF2-40B4-BE49-F238E27FC236}">
                <a16:creationId xmlns:a16="http://schemas.microsoft.com/office/drawing/2014/main" id="{17DB216A-B82A-6A9C-81CD-C328A22EA94D}"/>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US">
              <a:ea typeface="+mn-ea"/>
              <a:cs typeface="+mn-cs"/>
            </a:endParaRPr>
          </a:p>
        </p:txBody>
      </p:sp>
    </p:spTree>
    <p:extLst>
      <p:ext uri="{BB962C8B-B14F-4D97-AF65-F5344CB8AC3E}">
        <p14:creationId xmlns:p14="http://schemas.microsoft.com/office/powerpoint/2010/main" val="284362142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12E18-A352-C780-CEEE-BC35495831B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6F8988-3745-4CEE-AE90-B9301E979D4B}"/>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5425" indent="0" algn="just">
              <a:buClr>
                <a:srgbClr val="6F6F6F"/>
              </a:buClr>
              <a:buNone/>
            </a:pPr>
            <a:r>
              <a:rPr lang="fr-BE" sz="1800"/>
              <a:t>« </a:t>
            </a:r>
            <a:r>
              <a:rPr lang="fr-BE" sz="1800" i="1"/>
              <a:t>Le Conseil d’État est, en règle, sans compétence pour censurer l’acte par lequel une autorité administrative met fin à un contrat lorsque cet acte procède de l’exécution du contrat ou est adopté en vertu d’un droit contractuel ou d’un droit né de la relation contractuelle. </a:t>
            </a:r>
            <a:r>
              <a:rPr lang="fr-BE" sz="1800" i="1" u="sng"/>
              <a:t>Il ne peut</a:t>
            </a:r>
            <a:r>
              <a:rPr lang="fr-BE" sz="1800" i="1"/>
              <a:t>, certes, </a:t>
            </a:r>
            <a:r>
              <a:rPr lang="fr-BE" sz="1800" i="1" u="sng"/>
              <a:t>être exclu que</a:t>
            </a:r>
            <a:r>
              <a:rPr lang="fr-BE" sz="1800" i="1"/>
              <a:t>, lorsque le principe de mutabilité permet à l’autorité d’adapter son action aux exigences fluctuantes de l’intérêt général et que – pour rencontrer ces exigences – elle décide </a:t>
            </a:r>
            <a:r>
              <a:rPr lang="fr-BE" sz="1800" i="1" u="sng"/>
              <a:t>de modifier ou de résilier unilatéralement le contrat en question, le Conseil d’État soit bien compétent </a:t>
            </a:r>
            <a:r>
              <a:rPr lang="fr-BE" sz="1800" i="1"/>
              <a:t>pour connaître d’un recours dirigé contre une telle décision. Cette hypothèse particulière </a:t>
            </a:r>
            <a:r>
              <a:rPr lang="fr-BE" sz="1800" i="1" u="sng"/>
              <a:t>ne peut toutefois être confondue </a:t>
            </a:r>
            <a:r>
              <a:rPr lang="fr-BE" sz="1800" i="1"/>
              <a:t>avec celle dans laquelle </a:t>
            </a:r>
            <a:r>
              <a:rPr lang="fr-BE" sz="1800" i="1" u="sng"/>
              <a:t>le recours introduit devant le Conseil d’État contre un </a:t>
            </a:r>
            <a:r>
              <a:rPr lang="fr-BE" sz="1800" b="1" i="1" u="sng"/>
              <a:t>acte – certes unilatéral – de résiliation </a:t>
            </a:r>
            <a:r>
              <a:rPr lang="fr-BE" sz="1800" i="1" u="sng"/>
              <a:t>s’identifie, </a:t>
            </a:r>
            <a:r>
              <a:rPr lang="fr-BE" sz="1800" b="1" i="1" u="sng"/>
              <a:t>en réalité</a:t>
            </a:r>
            <a:r>
              <a:rPr lang="fr-BE" sz="1800" i="1" u="sng"/>
              <a:t>, dans une contestation portant sur </a:t>
            </a:r>
            <a:r>
              <a:rPr lang="fr-BE" sz="1800" b="1" i="1" u="sng"/>
              <a:t>l’exécution</a:t>
            </a:r>
            <a:r>
              <a:rPr lang="fr-BE" sz="1800" i="1" u="sng"/>
              <a:t> du contrat litigieux</a:t>
            </a:r>
            <a:r>
              <a:rPr lang="fr-BE" sz="1800" i="1"/>
              <a:t> ou la mise en œuvre d’un droit contractuel ou d’un droit né de la relation contractuelle. </a:t>
            </a:r>
          </a:p>
          <a:p>
            <a:pPr marL="225425" indent="0" algn="just">
              <a:buClr>
                <a:srgbClr val="6F6F6F"/>
              </a:buClr>
              <a:buNone/>
            </a:pPr>
            <a:r>
              <a:rPr lang="fr-BE" sz="1800" i="1"/>
              <a:t>En l’occurrence, l’acte attaqué est la notification de la résiliation unilatérale du marché public « CSC </a:t>
            </a:r>
            <a:r>
              <a:rPr lang="fr-BE" sz="1800" i="1" err="1"/>
              <a:t>n_DG</a:t>
            </a:r>
            <a:r>
              <a:rPr lang="fr-BE" sz="1800" i="1"/>
              <a:t>-TECH-2022-26 – Construction des extensions de la ligne de tram de Liège – Extension 1 – Herstal », opérée le 20 décembre 2024, par l’</a:t>
            </a:r>
            <a:r>
              <a:rPr lang="fr-BE" sz="1800" i="1" err="1"/>
              <a:t>OTW</a:t>
            </a:r>
            <a:r>
              <a:rPr lang="fr-BE" sz="1800" i="1"/>
              <a:t> à son cocontractant </a:t>
            </a:r>
            <a:r>
              <a:rPr lang="fr-BE" sz="1800" i="1" err="1"/>
              <a:t>Mov’Urba</a:t>
            </a:r>
            <a:r>
              <a:rPr lang="fr-BE" sz="1800" i="1"/>
              <a:t>. </a:t>
            </a:r>
            <a:r>
              <a:rPr lang="fr-BE" sz="1800"/>
              <a:t>(…)</a:t>
            </a:r>
          </a:p>
          <a:p>
            <a:pPr marL="225425" indent="0" algn="just">
              <a:buClr>
                <a:srgbClr val="6F6F6F"/>
              </a:buClr>
              <a:buNone/>
            </a:pPr>
            <a:r>
              <a:rPr lang="fr-BE" sz="1800" i="1"/>
              <a:t>La résiliation du marché est fondée sur l’article 1794 de l’ancien Code civil </a:t>
            </a:r>
            <a:r>
              <a:rPr lang="fr-BE" sz="1800"/>
              <a:t>(…).</a:t>
            </a:r>
          </a:p>
          <a:p>
            <a:pPr marL="225425" indent="0" algn="just">
              <a:buClr>
                <a:srgbClr val="6F6F6F"/>
              </a:buClr>
              <a:buNone/>
            </a:pPr>
            <a:endParaRPr lang="fr-BE" sz="1800"/>
          </a:p>
        </p:txBody>
      </p:sp>
      <p:sp>
        <p:nvSpPr>
          <p:cNvPr id="3" name="Text Placeholder 2">
            <a:extLst>
              <a:ext uri="{FF2B5EF4-FFF2-40B4-BE49-F238E27FC236}">
                <a16:creationId xmlns:a16="http://schemas.microsoft.com/office/drawing/2014/main" id="{2481C3A4-28C8-2F31-02D8-465FFAD374E8}"/>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Résiliation sur la base du droit commun (art. 1794 C. civ.)</a:t>
            </a:r>
          </a:p>
        </p:txBody>
      </p:sp>
      <p:sp>
        <p:nvSpPr>
          <p:cNvPr id="4" name="Slide Number Placeholder 3">
            <a:extLst>
              <a:ext uri="{FF2B5EF4-FFF2-40B4-BE49-F238E27FC236}">
                <a16:creationId xmlns:a16="http://schemas.microsoft.com/office/drawing/2014/main" id="{D3FDD1FD-36C0-1FBC-1A8D-C15C63045E33}"/>
              </a:ext>
            </a:extLst>
          </p:cNvPr>
          <p:cNvSpPr>
            <a:spLocks noGrp="1"/>
          </p:cNvSpPr>
          <p:nvPr>
            <p:ph type="sldNum" sz="quarter" idx="12"/>
          </p:nvPr>
        </p:nvSpPr>
        <p:spPr/>
        <p:txBody>
          <a:bodyPr/>
          <a:lstStyle/>
          <a:p>
            <a:fld id="{F9591D4C-BB8F-AE46-BE73-C616F30BBC5B}" type="slidenum">
              <a:rPr lang="en-US" dirty="0" smtClean="0"/>
              <a:pPr/>
              <a:t>120</a:t>
            </a:fld>
            <a:endParaRPr lang="en-US"/>
          </a:p>
        </p:txBody>
      </p:sp>
      <p:sp>
        <p:nvSpPr>
          <p:cNvPr id="7" name="Footer Placeholder 6">
            <a:extLst>
              <a:ext uri="{FF2B5EF4-FFF2-40B4-BE49-F238E27FC236}">
                <a16:creationId xmlns:a16="http://schemas.microsoft.com/office/drawing/2014/main" id="{40955F97-D23B-3532-C465-3824A8F80557}"/>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28C978AB-70F4-5BE0-DFC3-71D13BE41BD3}"/>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263.367 du 21 mai 2025, </a:t>
            </a:r>
            <a:r>
              <a:rPr lang="fr-BE" sz="2400" i="1">
                <a:solidFill>
                  <a:srgbClr val="0073CF"/>
                </a:solidFill>
                <a:latin typeface="Cambria"/>
                <a:ea typeface="Cambria"/>
              </a:rPr>
              <a:t>VILLE DE HERSTAL </a:t>
            </a:r>
            <a:r>
              <a:rPr lang="fr-BE" sz="2400">
                <a:solidFill>
                  <a:srgbClr val="0073CF"/>
                </a:solidFill>
                <a:latin typeface="Cambria"/>
                <a:ea typeface="Cambria"/>
              </a:rPr>
              <a:t>(suspension)</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24A90017-729E-6E0F-CE86-995A2C5AECFA}"/>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 </a:t>
            </a:r>
            <a:r>
              <a:rPr lang="en-GB" b="1" err="1">
                <a:solidFill>
                  <a:srgbClr val="182440"/>
                </a:solidFill>
                <a:latin typeface="Arial" panose="020B0604020202020204"/>
              </a:rPr>
              <a:t>L’EXÉCUTION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9768693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2681E-B56A-4284-21E2-B410B1CFC42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6DB9F2-AE71-D5AA-C98F-0BCEA0FE2CE1}"/>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5425" indent="0" algn="just">
              <a:buClr>
                <a:srgbClr val="6F6F6F"/>
              </a:buClr>
              <a:buNone/>
            </a:pPr>
            <a:r>
              <a:rPr lang="fr-BE" sz="1800" i="1"/>
              <a:t>L’article 1794 de l’ancien Code civil </a:t>
            </a:r>
            <a:r>
              <a:rPr lang="fr-BE" sz="1800" b="1" i="1" u="sng"/>
              <a:t>s’applique, par défaut, à tout contrat d’entreprise</a:t>
            </a:r>
            <a:r>
              <a:rPr lang="fr-BE" sz="1800" i="1"/>
              <a:t>. Il n’est pas nécessaire que la convention conclue entre les parties y fasse expressément référence : le maître de l’ouvrage dispose, sur la base de l’article 1794 de l’ancien Code civil, du droit de rompre unilatéralement – même sans raison – la convention qu’il a conclue avec son cocontractant « quoique l’ouvrage soit déjà commencé ». Il importe peu que la résiliation soit indépendante de la bonne exécution du contrat ou des conditions de sa validité. </a:t>
            </a:r>
            <a:r>
              <a:rPr lang="fr-BE" sz="1800" i="1" u="sng"/>
              <a:t>Aucune motivation n’est nécessaire et aucune appréciation des motifs à l’origine de la résiliation ne doit être opérée. Ce pouvoir discrétionnaire de résiliation trouve sa </a:t>
            </a:r>
            <a:r>
              <a:rPr lang="fr-BE" sz="1800" b="1" i="1" u="sng"/>
              <a:t>raison d’être </a:t>
            </a:r>
            <a:r>
              <a:rPr lang="fr-BE" sz="1800" i="1" u="sng"/>
              <a:t>dans la </a:t>
            </a:r>
            <a:r>
              <a:rPr lang="fr-BE" sz="1800" b="1" i="1" u="sng"/>
              <a:t>nature du contrat d’entreprise</a:t>
            </a:r>
            <a:r>
              <a:rPr lang="fr-BE" sz="1800" i="1" u="sng"/>
              <a:t> </a:t>
            </a:r>
            <a:r>
              <a:rPr lang="fr-BE" sz="1800" b="1" i="1" u="sng"/>
              <a:t>et le principe même de la maîtrise de l’ouvrage</a:t>
            </a:r>
            <a:r>
              <a:rPr lang="fr-BE" sz="1800" i="1"/>
              <a:t>. </a:t>
            </a:r>
          </a:p>
          <a:p>
            <a:pPr marL="225425" indent="0" algn="just">
              <a:buClr>
                <a:srgbClr val="6F6F6F"/>
              </a:buClr>
              <a:buNone/>
            </a:pPr>
            <a:r>
              <a:rPr lang="fr-BE" sz="1800" i="1"/>
              <a:t>Par ailleurs, </a:t>
            </a:r>
            <a:r>
              <a:rPr lang="fr-BE" sz="1800" i="1" u="sng"/>
              <a:t>l’article 1794 de l’ancien Code civil – qui fait partie du droit commun des contrats – </a:t>
            </a:r>
            <a:r>
              <a:rPr lang="fr-BE" sz="1800" b="1" i="1" u="sng"/>
              <a:t>ne déroge pas aux règles générales d’exécution des marchés publics </a:t>
            </a:r>
            <a:r>
              <a:rPr lang="fr-BE" sz="1800" i="1" u="sng"/>
              <a:t>prévues par l’arrêté royal du 14 janvier 2013, lequel prévoit d’autres hypothèses de résiliation des marchés. L’article 1794 s’applique, dès lors, de </a:t>
            </a:r>
            <a:r>
              <a:rPr lang="fr-BE" sz="1800" b="1" i="1" u="sng"/>
              <a:t>manière supplétive</a:t>
            </a:r>
            <a:r>
              <a:rPr lang="fr-BE" sz="1800" i="1" u="sng"/>
              <a:t> aux contrats de marchés publics,</a:t>
            </a:r>
            <a:r>
              <a:rPr lang="fr-BE" sz="1800" i="1"/>
              <a:t> étant entendu que le cahier spécial des charges peut organiser un régime différent, par exemple, en aménageant les conséquences de la mise en œuvre du droit de résiliation unilatérale prévu par la disposition légale précitée. </a:t>
            </a:r>
          </a:p>
        </p:txBody>
      </p:sp>
      <p:sp>
        <p:nvSpPr>
          <p:cNvPr id="3" name="Text Placeholder 2">
            <a:extLst>
              <a:ext uri="{FF2B5EF4-FFF2-40B4-BE49-F238E27FC236}">
                <a16:creationId xmlns:a16="http://schemas.microsoft.com/office/drawing/2014/main" id="{DAE113A5-300F-B30E-C60A-2F076049FD45}"/>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Résiliation sur la base du droit commun (art. 1794 C. civ.)</a:t>
            </a:r>
          </a:p>
        </p:txBody>
      </p:sp>
      <p:sp>
        <p:nvSpPr>
          <p:cNvPr id="4" name="Slide Number Placeholder 3">
            <a:extLst>
              <a:ext uri="{FF2B5EF4-FFF2-40B4-BE49-F238E27FC236}">
                <a16:creationId xmlns:a16="http://schemas.microsoft.com/office/drawing/2014/main" id="{1F363AEE-2520-693B-EFBE-A100E08CB78A}"/>
              </a:ext>
            </a:extLst>
          </p:cNvPr>
          <p:cNvSpPr>
            <a:spLocks noGrp="1"/>
          </p:cNvSpPr>
          <p:nvPr>
            <p:ph type="sldNum" sz="quarter" idx="12"/>
          </p:nvPr>
        </p:nvSpPr>
        <p:spPr/>
        <p:txBody>
          <a:bodyPr/>
          <a:lstStyle/>
          <a:p>
            <a:fld id="{F9591D4C-BB8F-AE46-BE73-C616F30BBC5B}" type="slidenum">
              <a:rPr lang="en-US" dirty="0" smtClean="0"/>
              <a:pPr/>
              <a:t>121</a:t>
            </a:fld>
            <a:endParaRPr lang="en-US"/>
          </a:p>
        </p:txBody>
      </p:sp>
      <p:sp>
        <p:nvSpPr>
          <p:cNvPr id="7" name="Footer Placeholder 6">
            <a:extLst>
              <a:ext uri="{FF2B5EF4-FFF2-40B4-BE49-F238E27FC236}">
                <a16:creationId xmlns:a16="http://schemas.microsoft.com/office/drawing/2014/main" id="{74B80EEC-B8FA-145D-3A58-E1B13C095C55}"/>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50135FFA-241F-AED8-234B-2D84557B959A}"/>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263.367 du 21 mai 2025, </a:t>
            </a:r>
            <a:r>
              <a:rPr lang="fr-BE" sz="2400" i="1">
                <a:solidFill>
                  <a:srgbClr val="0073CF"/>
                </a:solidFill>
                <a:latin typeface="Cambria"/>
                <a:ea typeface="Cambria"/>
              </a:rPr>
              <a:t>VILLE DE HERSTAL </a:t>
            </a:r>
            <a:r>
              <a:rPr lang="fr-BE" sz="2400">
                <a:solidFill>
                  <a:srgbClr val="0073CF"/>
                </a:solidFill>
                <a:latin typeface="Cambria"/>
                <a:ea typeface="Cambria"/>
              </a:rPr>
              <a:t>(suspension)</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4161B03D-E831-D283-C8DB-0D63246DCA82}"/>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 </a:t>
            </a:r>
            <a:r>
              <a:rPr lang="en-GB" b="1" err="1">
                <a:solidFill>
                  <a:srgbClr val="182440"/>
                </a:solidFill>
                <a:latin typeface="Arial" panose="020B0604020202020204"/>
              </a:rPr>
              <a:t>L’EXÉCUTION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2947007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CE391-5EC6-1EBB-E1B4-D2FE00E17E8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A38947-B4E1-C7E8-D971-C08BB21482C6}"/>
              </a:ext>
            </a:extLst>
          </p:cNvPr>
          <p:cNvSpPr>
            <a:spLocks noGrp="1"/>
          </p:cNvSpPr>
          <p:nvPr>
            <p:ph sz="quarter" idx="18"/>
          </p:nvPr>
        </p:nvSpPr>
        <p:spPr>
          <a:xfrm>
            <a:off x="537204" y="1893701"/>
            <a:ext cx="11230713" cy="4516386"/>
          </a:xfrm>
        </p:spPr>
        <p:txBody>
          <a:bodyPr vert="horz" lIns="0" tIns="0" rIns="0" bIns="0" spcCol="137160" rtlCol="0" anchor="t">
            <a:noAutofit/>
          </a:bodyPr>
          <a:lstStyle/>
          <a:p>
            <a:pPr marL="225425" indent="0" algn="just">
              <a:buClr>
                <a:srgbClr val="6F6F6F"/>
              </a:buClr>
              <a:buNone/>
            </a:pPr>
            <a:r>
              <a:rPr lang="fr-BE" sz="1600" i="1"/>
              <a:t>Le droit de résiliation unilatérale offert par l’article 1794 de l’ancien Code civil </a:t>
            </a:r>
            <a:r>
              <a:rPr lang="fr-BE" sz="1600" i="1" u="sng"/>
              <a:t>naît de l’existence du contrat </a:t>
            </a:r>
            <a:r>
              <a:rPr lang="fr-BE" sz="1600" i="1"/>
              <a:t>de marché public de travaux, </a:t>
            </a:r>
            <a:r>
              <a:rPr lang="fr-BE" sz="1600" i="1" u="sng"/>
              <a:t>même s’il n’est pas expressément prévu par ce dernier</a:t>
            </a:r>
            <a:r>
              <a:rPr lang="fr-BE" sz="1600" i="1"/>
              <a:t>. Comme le relève la partie adverse, la résiliation fondée sur cette disposition relève d’une </a:t>
            </a:r>
            <a:r>
              <a:rPr lang="fr-BE" sz="1600" b="1" i="1" u="sng"/>
              <a:t>prérogative contractuelle</a:t>
            </a:r>
            <a:r>
              <a:rPr lang="fr-BE" sz="1600" i="1"/>
              <a:t>. Ce contentieux échappe, partant, à la compétence du Conseil d’État. </a:t>
            </a:r>
          </a:p>
          <a:p>
            <a:pPr marL="225425" indent="0" algn="just">
              <a:buClr>
                <a:srgbClr val="6F6F6F"/>
              </a:buClr>
              <a:buNone/>
            </a:pPr>
            <a:r>
              <a:rPr lang="fr-BE" sz="1600" i="1" u="sng"/>
              <a:t>Certes</a:t>
            </a:r>
            <a:r>
              <a:rPr lang="fr-BE" sz="1600" i="1"/>
              <a:t>, l’acte unilatéral de résiliation attaqué est </a:t>
            </a:r>
            <a:r>
              <a:rPr lang="fr-BE" sz="1600" i="1" u="sng"/>
              <a:t>motivé par la décision </a:t>
            </a:r>
            <a:r>
              <a:rPr lang="fr-BE" sz="1600" i="1"/>
              <a:t>du 29 août 2024 du Gouvernement wallon </a:t>
            </a:r>
            <a:r>
              <a:rPr lang="fr-BE" sz="1600" i="1" u="sng"/>
              <a:t>de renoncer </a:t>
            </a:r>
            <a:r>
              <a:rPr lang="fr-BE" sz="1600" i="1"/>
              <a:t>au projet des extensions du tram de Liège. </a:t>
            </a:r>
          </a:p>
          <a:p>
            <a:pPr marL="225425" indent="0" algn="just">
              <a:buClr>
                <a:srgbClr val="6F6F6F"/>
              </a:buClr>
              <a:buNone/>
            </a:pPr>
            <a:r>
              <a:rPr lang="fr-BE" sz="1600" i="1"/>
              <a:t>Ce constat ne suffit toutefois pas à établir la compétence du Conseil d’État pour connaître de la présente demande. </a:t>
            </a:r>
          </a:p>
          <a:p>
            <a:pPr marL="225425" indent="0" algn="just">
              <a:buClr>
                <a:srgbClr val="6F6F6F"/>
              </a:buClr>
              <a:buNone/>
            </a:pPr>
            <a:r>
              <a:rPr lang="fr-BE" sz="1600" i="1"/>
              <a:t>Quels que soient les motifs qui justifient la résiliation du marché, celle-ci est fondée sur l’article 1794 de l’ancien Code civil. Comme il vient d’être exposé, cette disposition autorise le maître de l’ouvrage à résilier, par sa seule volonté, le marché, moyennant le « dédommagement de l’entrepreneur de toutes ses dépenses, de tous ses travaux, et de tout ce qu’il aurait pu gagner dans cette entreprise ». En reconnaissant au maître de l’ouvrage un pouvoir de résilier unilatéralement le marché, quelle qu’en soit la raison, </a:t>
            </a:r>
            <a:r>
              <a:rPr lang="fr-BE" sz="1600" i="1" u="sng"/>
              <a:t>l’article 1794 de l’ancien Code civil fait entrer, dans le champ contractuel </a:t>
            </a:r>
            <a:r>
              <a:rPr lang="fr-BE" sz="1600" i="1"/>
              <a:t>– plus précisément, dans celui des hypothèses de résiliation contractuelle – </a:t>
            </a:r>
            <a:r>
              <a:rPr lang="fr-BE" sz="1600" i="1" u="sng"/>
              <a:t>la </a:t>
            </a:r>
            <a:r>
              <a:rPr lang="fr-BE" sz="1600" b="1" i="1" u="sng"/>
              <a:t>possibilité d’une résiliation pour des motifs d’intérêt général étrangers à la bonne exécution du contrat ou aux conditions de sa validité</a:t>
            </a:r>
            <a:r>
              <a:rPr lang="fr-BE" sz="1600" i="1"/>
              <a:t>, excluant, même dans ce cas, la compétence du Conseil d’État. </a:t>
            </a:r>
          </a:p>
        </p:txBody>
      </p:sp>
      <p:sp>
        <p:nvSpPr>
          <p:cNvPr id="3" name="Text Placeholder 2">
            <a:extLst>
              <a:ext uri="{FF2B5EF4-FFF2-40B4-BE49-F238E27FC236}">
                <a16:creationId xmlns:a16="http://schemas.microsoft.com/office/drawing/2014/main" id="{8C2E9BD5-39B6-1DD2-FF64-1E1E9F1A61C8}"/>
              </a:ext>
            </a:extLst>
          </p:cNvPr>
          <p:cNvSpPr>
            <a:spLocks noGrp="1"/>
          </p:cNvSpPr>
          <p:nvPr>
            <p:ph type="body" idx="1"/>
          </p:nvPr>
        </p:nvSpPr>
        <p:spPr>
          <a:xfrm>
            <a:off x="537204" y="1308889"/>
            <a:ext cx="11160124" cy="435600"/>
          </a:xfrm>
        </p:spPr>
        <p:txBody>
          <a:bodyPr>
            <a:noAutofit/>
          </a:bodyPr>
          <a:lstStyle/>
          <a:p>
            <a:pPr algn="just"/>
            <a:r>
              <a:rPr lang="fr-BE" sz="2000">
                <a:latin typeface="Cambria"/>
                <a:ea typeface="Cambria"/>
              </a:rPr>
              <a:t>Résiliation sur la base du droit commun (art. 1794 C. civ.)</a:t>
            </a:r>
          </a:p>
        </p:txBody>
      </p:sp>
      <p:sp>
        <p:nvSpPr>
          <p:cNvPr id="4" name="Slide Number Placeholder 3">
            <a:extLst>
              <a:ext uri="{FF2B5EF4-FFF2-40B4-BE49-F238E27FC236}">
                <a16:creationId xmlns:a16="http://schemas.microsoft.com/office/drawing/2014/main" id="{76B10C81-0F9E-DA33-233B-C4A214ABF91A}"/>
              </a:ext>
            </a:extLst>
          </p:cNvPr>
          <p:cNvSpPr>
            <a:spLocks noGrp="1"/>
          </p:cNvSpPr>
          <p:nvPr>
            <p:ph type="sldNum" sz="quarter" idx="12"/>
          </p:nvPr>
        </p:nvSpPr>
        <p:spPr/>
        <p:txBody>
          <a:bodyPr/>
          <a:lstStyle/>
          <a:p>
            <a:fld id="{F9591D4C-BB8F-AE46-BE73-C616F30BBC5B}" type="slidenum">
              <a:rPr lang="en-US" dirty="0" smtClean="0"/>
              <a:pPr/>
              <a:t>122</a:t>
            </a:fld>
            <a:endParaRPr lang="en-US"/>
          </a:p>
        </p:txBody>
      </p:sp>
      <p:sp>
        <p:nvSpPr>
          <p:cNvPr id="7" name="Footer Placeholder 6">
            <a:extLst>
              <a:ext uri="{FF2B5EF4-FFF2-40B4-BE49-F238E27FC236}">
                <a16:creationId xmlns:a16="http://schemas.microsoft.com/office/drawing/2014/main" id="{B64127CB-41F8-C6AB-BC96-75AE3CA02EEC}"/>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923E8677-D247-8F24-BB3F-61EA6B678F4E}"/>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263.367 du 21 mai 2025, </a:t>
            </a:r>
            <a:r>
              <a:rPr lang="fr-BE" sz="2400" i="1">
                <a:solidFill>
                  <a:srgbClr val="0073CF"/>
                </a:solidFill>
                <a:latin typeface="Cambria"/>
                <a:ea typeface="Cambria"/>
              </a:rPr>
              <a:t>VILLE DE HERSTAL </a:t>
            </a:r>
            <a:r>
              <a:rPr lang="fr-BE" sz="2400">
                <a:solidFill>
                  <a:srgbClr val="0073CF"/>
                </a:solidFill>
                <a:latin typeface="Cambria"/>
                <a:ea typeface="Cambria"/>
              </a:rPr>
              <a:t>(suspension)</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BBB49C66-4DA7-DDC8-7339-FC31D87C6285}"/>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 </a:t>
            </a:r>
            <a:r>
              <a:rPr lang="en-GB" b="1" err="1">
                <a:solidFill>
                  <a:srgbClr val="182440"/>
                </a:solidFill>
                <a:latin typeface="Arial" panose="020B0604020202020204"/>
              </a:rPr>
              <a:t>L’exécution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215583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27736-FAC0-AF3F-73C2-7B3441E8F0D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DE2542-BA5C-2DD7-6934-F2B7CD3630BD}"/>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5425" indent="0" algn="just">
              <a:buClr>
                <a:srgbClr val="6F6F6F"/>
              </a:buClr>
              <a:buNone/>
            </a:pPr>
            <a:r>
              <a:rPr lang="fr-BE" sz="1800" i="1"/>
              <a:t>L’acte attaqué </a:t>
            </a:r>
            <a:r>
              <a:rPr lang="fr-BE" sz="1800"/>
              <a:t>(</a:t>
            </a:r>
            <a:r>
              <a:rPr lang="fr-BE" sz="1800" i="1"/>
              <a:t>i.e. </a:t>
            </a:r>
            <a:r>
              <a:rPr lang="fr-BE" sz="1800"/>
              <a:t>la décision de résilier le marché) </a:t>
            </a:r>
            <a:r>
              <a:rPr lang="fr-BE" sz="1800" i="1" u="sng"/>
              <a:t>ne constitue pas un acte administratif unilatéral détachable </a:t>
            </a:r>
            <a:r>
              <a:rPr lang="fr-BE" sz="1800" i="1"/>
              <a:t>du contrat qui relève de la compétence du Conseil d’État sur la base de l’article 14, § 1er, des lois coordonnées sur le Conseil d’État. La circonstance que le </a:t>
            </a:r>
            <a:r>
              <a:rPr lang="fr-BE" sz="1800" i="1" u="sng"/>
              <a:t>recours est </a:t>
            </a:r>
            <a:r>
              <a:rPr lang="fr-BE" sz="1800" b="1" i="1" u="sng"/>
              <a:t>introduit par un tiers au contrat modifie pas cette conclusion</a:t>
            </a:r>
            <a:r>
              <a:rPr lang="fr-BE" sz="1800" i="1"/>
              <a:t>,</a:t>
            </a:r>
            <a:r>
              <a:rPr lang="fr-BE" sz="1800" b="1" i="1"/>
              <a:t> </a:t>
            </a:r>
            <a:r>
              <a:rPr lang="fr-BE" sz="1800" i="1"/>
              <a:t>dès lors que le recours conteste la décision mettant en œuvre le </a:t>
            </a:r>
            <a:r>
              <a:rPr lang="fr-BE" sz="1800" i="1" u="sng"/>
              <a:t>droit – né de la relation contractuelle – </a:t>
            </a:r>
            <a:r>
              <a:rPr lang="fr-BE" sz="1800" i="1"/>
              <a:t>de la partie adverse de résilier unilatéralement la convention dans les conditions prescrites par l’article 1794 de l’ancien Code civil. </a:t>
            </a:r>
          </a:p>
          <a:p>
            <a:pPr marL="225425" indent="0" algn="just">
              <a:buClr>
                <a:srgbClr val="6F6F6F"/>
              </a:buClr>
              <a:buNone/>
            </a:pPr>
            <a:r>
              <a:rPr lang="fr-BE" sz="1800"/>
              <a:t>Prima facie</a:t>
            </a:r>
            <a:r>
              <a:rPr lang="fr-BE" sz="1800" i="1"/>
              <a:t>, le Conseil d’État est sans compétence pour connaître de la demande en suspension. </a:t>
            </a:r>
            <a:r>
              <a:rPr lang="fr-BE" sz="1800"/>
              <a:t>»</a:t>
            </a:r>
          </a:p>
          <a:p>
            <a:pPr marL="225425" indent="0" algn="just">
              <a:buClr>
                <a:srgbClr val="6F6F6F"/>
              </a:buClr>
              <a:buNone/>
            </a:pPr>
            <a:endParaRPr lang="fr-BE" sz="1800"/>
          </a:p>
          <a:p>
            <a:pPr marL="225425" indent="0" algn="just">
              <a:buClr>
                <a:srgbClr val="6F6F6F"/>
              </a:buClr>
              <a:buNone/>
            </a:pPr>
            <a:r>
              <a:rPr lang="fr-BE" sz="1800"/>
              <a:t>Pour la ville de Seraing et la commune de Saint-Nicolas, le Conseil d’État avait rédigé un arrêt similaire pour leurs recours à l’encontre de la délibération du 11 septembre 2024, </a:t>
            </a:r>
            <a:r>
              <a:rPr lang="fr-BE" sz="1800" err="1"/>
              <a:t>voy</a:t>
            </a:r>
            <a:r>
              <a:rPr lang="fr-BE" sz="1800"/>
              <a:t>.</a:t>
            </a:r>
          </a:p>
          <a:p>
            <a:pPr marL="511175" indent="-285750" algn="just">
              <a:buClr>
                <a:srgbClr val="6F6F6F"/>
              </a:buClr>
            </a:pPr>
            <a:r>
              <a:rPr lang="fr-BE" sz="1800" err="1"/>
              <a:t>C.E</a:t>
            </a:r>
            <a:r>
              <a:rPr lang="fr-BE" sz="1800"/>
              <a:t>., arrêt n° 262.699 du 21 mars 2025, </a:t>
            </a:r>
            <a:r>
              <a:rPr lang="fr-BE" sz="1800" i="1"/>
              <a:t>VILLE DE SERAING </a:t>
            </a:r>
            <a:r>
              <a:rPr lang="fr-BE" sz="1800"/>
              <a:t>(suspension)</a:t>
            </a:r>
          </a:p>
          <a:p>
            <a:pPr marL="511175" indent="-285750" algn="just">
              <a:buClr>
                <a:srgbClr val="6F6F6F"/>
              </a:buClr>
            </a:pPr>
            <a:r>
              <a:rPr lang="fr-BE" sz="1800" err="1"/>
              <a:t>C.E</a:t>
            </a:r>
            <a:r>
              <a:rPr lang="fr-BE" sz="1800"/>
              <a:t>., arrêt n° 262.700 du 21 mars 2025, </a:t>
            </a:r>
            <a:r>
              <a:rPr lang="fr-BE" sz="1800" i="1"/>
              <a:t>COMMUNE DE SAINT-NICOLAS </a:t>
            </a:r>
            <a:r>
              <a:rPr lang="fr-BE" sz="1800"/>
              <a:t>(suspension)</a:t>
            </a:r>
            <a:endParaRPr lang="fr-BE" sz="1800" i="1"/>
          </a:p>
          <a:p>
            <a:pPr marL="511175" indent="-285750" algn="just">
              <a:buClr>
                <a:srgbClr val="6F6F6F"/>
              </a:buClr>
            </a:pPr>
            <a:endParaRPr lang="fr-BE" sz="1800"/>
          </a:p>
        </p:txBody>
      </p:sp>
      <p:sp>
        <p:nvSpPr>
          <p:cNvPr id="3" name="Text Placeholder 2">
            <a:extLst>
              <a:ext uri="{FF2B5EF4-FFF2-40B4-BE49-F238E27FC236}">
                <a16:creationId xmlns:a16="http://schemas.microsoft.com/office/drawing/2014/main" id="{C2844786-8E27-1D38-AD7B-1306077E7360}"/>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Résiliation sur la base du droit commun (art. 1794 C. civ.)</a:t>
            </a:r>
          </a:p>
        </p:txBody>
      </p:sp>
      <p:sp>
        <p:nvSpPr>
          <p:cNvPr id="4" name="Slide Number Placeholder 3">
            <a:extLst>
              <a:ext uri="{FF2B5EF4-FFF2-40B4-BE49-F238E27FC236}">
                <a16:creationId xmlns:a16="http://schemas.microsoft.com/office/drawing/2014/main" id="{FB8AE61C-8E73-7E47-D404-D40D62813159}"/>
              </a:ext>
            </a:extLst>
          </p:cNvPr>
          <p:cNvSpPr>
            <a:spLocks noGrp="1"/>
          </p:cNvSpPr>
          <p:nvPr>
            <p:ph type="sldNum" sz="quarter" idx="12"/>
          </p:nvPr>
        </p:nvSpPr>
        <p:spPr/>
        <p:txBody>
          <a:bodyPr/>
          <a:lstStyle/>
          <a:p>
            <a:fld id="{F9591D4C-BB8F-AE46-BE73-C616F30BBC5B}" type="slidenum">
              <a:rPr lang="en-US" dirty="0" smtClean="0"/>
              <a:pPr/>
              <a:t>123</a:t>
            </a:fld>
            <a:endParaRPr lang="en-US"/>
          </a:p>
        </p:txBody>
      </p:sp>
      <p:sp>
        <p:nvSpPr>
          <p:cNvPr id="7" name="Footer Placeholder 6">
            <a:extLst>
              <a:ext uri="{FF2B5EF4-FFF2-40B4-BE49-F238E27FC236}">
                <a16:creationId xmlns:a16="http://schemas.microsoft.com/office/drawing/2014/main" id="{0A357EA9-7AD4-FB58-A906-2054DD926551}"/>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664002C6-498D-F439-2D4F-2373C81888B0}"/>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C.E</a:t>
            </a:r>
            <a:r>
              <a:rPr lang="fr-BE" sz="2400">
                <a:solidFill>
                  <a:srgbClr val="0073CF"/>
                </a:solidFill>
                <a:latin typeface="Cambria"/>
                <a:ea typeface="Cambria"/>
              </a:rPr>
              <a:t>., arrêt n° 263.367 du 21 mai 2025, </a:t>
            </a:r>
            <a:r>
              <a:rPr lang="fr-BE" sz="2400" i="1">
                <a:solidFill>
                  <a:srgbClr val="0073CF"/>
                </a:solidFill>
                <a:latin typeface="Cambria"/>
                <a:ea typeface="Cambria"/>
              </a:rPr>
              <a:t>VILLE DE HERSTAL </a:t>
            </a:r>
            <a:r>
              <a:rPr lang="fr-BE" sz="2400">
                <a:solidFill>
                  <a:srgbClr val="0073CF"/>
                </a:solidFill>
                <a:latin typeface="Cambria"/>
                <a:ea typeface="Cambria"/>
              </a:rPr>
              <a:t>(suspension)</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9DBB0F34-AD82-42E9-6269-78BA06789411}"/>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 </a:t>
            </a:r>
            <a:r>
              <a:rPr lang="en-GB" b="1" err="1">
                <a:solidFill>
                  <a:srgbClr val="182440"/>
                </a:solidFill>
                <a:latin typeface="Arial" panose="020B0604020202020204"/>
              </a:rPr>
              <a:t>L’exécution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9578171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80D04-7423-695C-906D-115FDF50AC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5ADB3F-6B02-DBCC-F4AF-D3549CB44162}"/>
              </a:ext>
            </a:extLst>
          </p:cNvPr>
          <p:cNvSpPr>
            <a:spLocks noGrp="1"/>
          </p:cNvSpPr>
          <p:nvPr>
            <p:ph type="title"/>
          </p:nvPr>
        </p:nvSpPr>
        <p:spPr/>
        <p:txBody>
          <a:bodyPr/>
          <a:lstStyle/>
          <a:p>
            <a:pPr algn="just"/>
            <a:r>
              <a:rPr lang="fr-BE" noProof="0"/>
              <a:t>V</a:t>
            </a:r>
            <a:r>
              <a:rPr lang="fr-BE"/>
              <a:t>I. Divers</a:t>
            </a:r>
            <a:endParaRPr lang="fr-BE" noProof="0"/>
          </a:p>
        </p:txBody>
      </p:sp>
      <p:sp>
        <p:nvSpPr>
          <p:cNvPr id="5" name="Slide Number Placeholder 4">
            <a:extLst>
              <a:ext uri="{FF2B5EF4-FFF2-40B4-BE49-F238E27FC236}">
                <a16:creationId xmlns:a16="http://schemas.microsoft.com/office/drawing/2014/main" id="{08D32AC7-429C-805A-F65B-B87217E22F27}"/>
              </a:ext>
            </a:extLst>
          </p:cNvPr>
          <p:cNvSpPr>
            <a:spLocks noGrp="1"/>
          </p:cNvSpPr>
          <p:nvPr>
            <p:ph type="sldNum" sz="quarter" idx="4"/>
          </p:nvPr>
        </p:nvSpPr>
        <p:spPr/>
        <p:txBody>
          <a:bodyPr/>
          <a:lstStyle/>
          <a:p>
            <a:fld id="{F9591D4C-BB8F-AE46-BE73-C616F30BBC5B}" type="slidenum">
              <a:rPr lang="en-US" smtClean="0"/>
              <a:pPr/>
              <a:t>124</a:t>
            </a:fld>
            <a:endParaRPr lang="en-US"/>
          </a:p>
        </p:txBody>
      </p:sp>
      <p:pic>
        <p:nvPicPr>
          <p:cNvPr id="9" name="Picture Placeholder 8">
            <a:extLst>
              <a:ext uri="{FF2B5EF4-FFF2-40B4-BE49-F238E27FC236}">
                <a16:creationId xmlns:a16="http://schemas.microsoft.com/office/drawing/2014/main" id="{1E4AC330-6D20-0A36-1FEC-39D24BFB0AA2}"/>
              </a:ext>
            </a:extLst>
          </p:cNvPr>
          <p:cNvPicPr>
            <a:picLocks noGrp="1" noChangeAspect="1"/>
          </p:cNvPicPr>
          <p:nvPr>
            <p:ph type="pic" sz="quarter" idx="18"/>
          </p:nvPr>
        </p:nvPicPr>
        <p:blipFill>
          <a:blip r:embed="rId2"/>
          <a:srcRect t="27060" b="27060"/>
          <a:stretch>
            <a:fillRect/>
          </a:stretch>
        </p:blipFill>
        <p:spPr/>
      </p:pic>
      <p:sp>
        <p:nvSpPr>
          <p:cNvPr id="3" name="Footer Placeholder 9">
            <a:extLst>
              <a:ext uri="{FF2B5EF4-FFF2-40B4-BE49-F238E27FC236}">
                <a16:creationId xmlns:a16="http://schemas.microsoft.com/office/drawing/2014/main" id="{8A44A259-1FEC-1789-F759-8A768310EACD}"/>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20141733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FE2AF-7E03-B0F5-D52C-4366C12B3DB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48A5F5-0ED3-4928-D686-5A74644E42E2}"/>
              </a:ext>
            </a:extLst>
          </p:cNvPr>
          <p:cNvSpPr>
            <a:spLocks noGrp="1"/>
          </p:cNvSpPr>
          <p:nvPr>
            <p:ph sz="quarter" idx="18"/>
          </p:nvPr>
        </p:nvSpPr>
        <p:spPr>
          <a:xfrm>
            <a:off x="537204" y="1822843"/>
            <a:ext cx="11230713" cy="4516386"/>
          </a:xfrm>
        </p:spPr>
        <p:txBody>
          <a:bodyPr vert="horz" lIns="0" tIns="0" rIns="0" bIns="0" spcCol="137160" rtlCol="0" anchor="t">
            <a:noAutofit/>
          </a:bodyPr>
          <a:lstStyle/>
          <a:p>
            <a:pPr algn="just"/>
            <a:r>
              <a:rPr lang="x-none" sz="1600"/>
              <a:t>L'acte attaqué est la décision de la SRL Sambrienne de renoncer à l'attribution du lot n°1 du marché public de travaux ayant pour objet "Rénovation énergétique d'un ensemble de 189 maisons unifamiliales".</a:t>
            </a:r>
            <a:endParaRPr lang="fr-BE" sz="1600"/>
          </a:p>
          <a:p>
            <a:pPr algn="just"/>
            <a:r>
              <a:rPr lang="x-none" sz="1600" u="dotted"/>
              <a:t>Faits pertinents</a:t>
            </a:r>
            <a:r>
              <a:rPr lang="x-none" sz="1600"/>
              <a:t>: </a:t>
            </a:r>
            <a:endParaRPr lang="fr-BE" sz="1600"/>
          </a:p>
          <a:p>
            <a:pPr lvl="3" algn="just"/>
            <a:r>
              <a:rPr lang="x-none" sz="1600"/>
              <a:t>Le marché était divisé en deux lots et prévoyait que les deux lots ne pouvaient pas être attribués au même soumissionnaire. En effet, il était prévu que "l'opérateur économique qui dépose offres pour les deux lots ne peut, en principe, en obtenir qu'un seul, sauf "s'il n'est pas possible de faire autrement à défaut d'offres ou d'offres régulières". </a:t>
            </a:r>
            <a:endParaRPr lang="fr-BE" sz="1600"/>
          </a:p>
          <a:p>
            <a:pPr lvl="3" algn="just"/>
            <a:r>
              <a:rPr lang="x-none" sz="1600"/>
              <a:t>Objectif d'une telle clause = "encourager la participation la plus large possible de soumissionnaires à l’appel d’offres, en particulier celle d’entreprises de moins grande taille qui voient augmenter leur chance d’obtenir un des deux lots du marché".</a:t>
            </a:r>
            <a:endParaRPr lang="fr-BE" sz="1600"/>
          </a:p>
          <a:p>
            <a:pPr lvl="3" algn="just"/>
            <a:r>
              <a:rPr lang="x-none" sz="1600"/>
              <a:t>La SA Entreprises Gilles Moury a déposé une offre pour le lot 1 et la SA Bemat pour le lot 2.</a:t>
            </a:r>
            <a:endParaRPr lang="fr-BE" sz="1600"/>
          </a:p>
          <a:p>
            <a:pPr lvl="3" algn="just"/>
            <a:r>
              <a:rPr lang="x-none" sz="1600"/>
              <a:t>"Lors de l’examen des offres pour les lots nos 1 et 2, la SRL LA SAMBRIENNE a considéré que la SA ENTREPRISES GILLES MOURY a formé une entente illégale avec la SA BÉTONS ET MATÉRIAUX sur la base de l’article 5, § 2, alinéa 1er , de la loi du 17 juin 2016 relative aux marchés publics.</a:t>
            </a:r>
            <a:endParaRPr lang="fr-BE" sz="1600"/>
          </a:p>
          <a:p>
            <a:pPr marL="0" indent="-6350" algn="just">
              <a:buNone/>
            </a:pPr>
            <a:r>
              <a:rPr lang="fr-BE" sz="1600"/>
              <a:t>	</a:t>
            </a:r>
            <a:r>
              <a:rPr lang="x-none" sz="1600"/>
              <a:t>Aux termes de sa décision du 11 février 2025, la SRL LA SAMBRIENNE a dès lors décidé d’écarter l’offre de la SA </a:t>
            </a:r>
            <a:r>
              <a:rPr lang="fr-BE" sz="1600"/>
              <a:t>	</a:t>
            </a:r>
            <a:r>
              <a:rPr lang="x-none" sz="1600"/>
              <a:t>ENTREPRISES MOURY pour le lot n° 1. Elle a également décidé de renoncer à l’attribution du marché pour ce lot </a:t>
            </a:r>
            <a:r>
              <a:rPr lang="fr-BE" sz="1600"/>
              <a:t>	</a:t>
            </a:r>
            <a:r>
              <a:rPr lang="x-none" sz="1600"/>
              <a:t>n° 1 dans la mesure où toutes les offres ont été soit non-sélectionnées, soit déclarées irrégulières."</a:t>
            </a:r>
            <a:endParaRPr lang="fr-BE" sz="1600"/>
          </a:p>
          <a:p>
            <a:pPr marL="225425" indent="0" algn="just">
              <a:buClr>
                <a:srgbClr val="6F6F6F"/>
              </a:buClr>
              <a:buNone/>
            </a:pPr>
            <a:endParaRPr lang="fr-BE" sz="1800"/>
          </a:p>
        </p:txBody>
      </p:sp>
      <p:sp>
        <p:nvSpPr>
          <p:cNvPr id="3" name="Text Placeholder 2">
            <a:extLst>
              <a:ext uri="{FF2B5EF4-FFF2-40B4-BE49-F238E27FC236}">
                <a16:creationId xmlns:a16="http://schemas.microsoft.com/office/drawing/2014/main" id="{04FDEDA6-48D7-7AE1-E3BF-0215434D46F5}"/>
              </a:ext>
            </a:extLst>
          </p:cNvPr>
          <p:cNvSpPr>
            <a:spLocks noGrp="1"/>
          </p:cNvSpPr>
          <p:nvPr>
            <p:ph type="body" idx="1"/>
          </p:nvPr>
        </p:nvSpPr>
        <p:spPr>
          <a:xfrm>
            <a:off x="537204" y="1387243"/>
            <a:ext cx="11160124" cy="435600"/>
          </a:xfrm>
        </p:spPr>
        <p:txBody>
          <a:bodyPr>
            <a:noAutofit/>
          </a:bodyPr>
          <a:lstStyle/>
          <a:p>
            <a:pPr algn="just"/>
            <a:r>
              <a:rPr lang="fr-BE" sz="2000">
                <a:latin typeface="Cambria"/>
                <a:ea typeface="Cambria"/>
              </a:rPr>
              <a:t>Entente, distorsion de concurrence (art. 5 loi relative aux marchés publics)</a:t>
            </a:r>
          </a:p>
        </p:txBody>
      </p:sp>
      <p:sp>
        <p:nvSpPr>
          <p:cNvPr id="4" name="Slide Number Placeholder 3">
            <a:extLst>
              <a:ext uri="{FF2B5EF4-FFF2-40B4-BE49-F238E27FC236}">
                <a16:creationId xmlns:a16="http://schemas.microsoft.com/office/drawing/2014/main" id="{BFD18DBF-18CA-3995-ACD2-286E579D8214}"/>
              </a:ext>
            </a:extLst>
          </p:cNvPr>
          <p:cNvSpPr>
            <a:spLocks noGrp="1"/>
          </p:cNvSpPr>
          <p:nvPr>
            <p:ph type="sldNum" sz="quarter" idx="12"/>
          </p:nvPr>
        </p:nvSpPr>
        <p:spPr/>
        <p:txBody>
          <a:bodyPr/>
          <a:lstStyle/>
          <a:p>
            <a:fld id="{F9591D4C-BB8F-AE46-BE73-C616F30BBC5B}" type="slidenum">
              <a:rPr lang="en-US" dirty="0" smtClean="0"/>
              <a:pPr/>
              <a:t>125</a:t>
            </a:fld>
            <a:endParaRPr lang="en-US"/>
          </a:p>
        </p:txBody>
      </p:sp>
      <p:sp>
        <p:nvSpPr>
          <p:cNvPr id="7" name="Footer Placeholder 6">
            <a:extLst>
              <a:ext uri="{FF2B5EF4-FFF2-40B4-BE49-F238E27FC236}">
                <a16:creationId xmlns:a16="http://schemas.microsoft.com/office/drawing/2014/main" id="{3DB5D42A-F0BA-FA75-11E5-69A3437C4041}"/>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08EDA502-D982-3CB5-E9B6-FEFC29FB6762}"/>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a:solidFill>
                  <a:srgbClr val="0073CF"/>
                </a:solidFill>
                <a:latin typeface="Cambria"/>
                <a:ea typeface="Cambria"/>
              </a:rPr>
              <a:t>C.E., arrêt n° 262.874 du 2 avril 2025, </a:t>
            </a:r>
            <a:r>
              <a:rPr lang="fr-BE" sz="2400" i="1">
                <a:solidFill>
                  <a:srgbClr val="0073CF"/>
                </a:solidFill>
                <a:latin typeface="Cambria"/>
                <a:ea typeface="Cambria"/>
              </a:rPr>
              <a:t>SA Entreprises Gilles </a:t>
            </a:r>
            <a:r>
              <a:rPr lang="fr-BE" sz="2400" i="1" err="1">
                <a:solidFill>
                  <a:srgbClr val="0073CF"/>
                </a:solidFill>
                <a:latin typeface="Cambria"/>
                <a:ea typeface="Cambria"/>
              </a:rPr>
              <a:t>Moury</a:t>
            </a:r>
            <a:r>
              <a:rPr lang="fr-BE" sz="2400" i="1">
                <a:solidFill>
                  <a:srgbClr val="0073CF"/>
                </a:solidFill>
                <a:latin typeface="Cambria"/>
                <a:ea typeface="Cambria"/>
              </a:rPr>
              <a:t> </a:t>
            </a:r>
            <a:r>
              <a:rPr lang="fr-BE" sz="2400">
                <a:solidFill>
                  <a:srgbClr val="0073CF"/>
                </a:solidFill>
                <a:latin typeface="Cambria"/>
                <a:ea typeface="Cambria"/>
              </a:rPr>
              <a:t>(+ C.E., arrêt n° 262.873 du 2 avril 2025, </a:t>
            </a:r>
            <a:r>
              <a:rPr lang="fr-BE" sz="2400" i="1">
                <a:solidFill>
                  <a:srgbClr val="0073CF"/>
                </a:solidFill>
                <a:latin typeface="Cambria"/>
                <a:ea typeface="Cambria"/>
              </a:rPr>
              <a:t>S.A. Bétons et Matériaux</a:t>
            </a:r>
            <a:r>
              <a:rPr lang="fr-BE" sz="2400">
                <a:solidFill>
                  <a:srgbClr val="0073CF"/>
                </a:solidFill>
                <a:latin typeface="Cambria"/>
                <a:ea typeface="Cambria"/>
              </a:rPr>
              <a:t>) (extrême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E9942C0C-2517-5DA4-76C9-82424D05612A}"/>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VI. DIVERS</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061215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DECD5-345A-80CF-FC2C-494DE29B142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5615CE-27D3-73DB-9427-9C452F3DD79E}"/>
              </a:ext>
            </a:extLst>
          </p:cNvPr>
          <p:cNvSpPr>
            <a:spLocks noGrp="1"/>
          </p:cNvSpPr>
          <p:nvPr>
            <p:ph sz="quarter" idx="18"/>
          </p:nvPr>
        </p:nvSpPr>
        <p:spPr>
          <a:xfrm>
            <a:off x="537204" y="1668778"/>
            <a:ext cx="11230713" cy="4516386"/>
          </a:xfrm>
        </p:spPr>
        <p:txBody>
          <a:bodyPr vert="horz" lIns="0" tIns="0" rIns="0" bIns="0" spcCol="137160" rtlCol="0" anchor="t">
            <a:noAutofit/>
          </a:bodyPr>
          <a:lstStyle/>
          <a:p>
            <a:pPr algn="just"/>
            <a:r>
              <a:rPr lang="x-none" sz="1800" u="dotted"/>
              <a:t>Rappel de la règle</a:t>
            </a:r>
            <a:r>
              <a:rPr lang="x-none" sz="1800"/>
              <a:t>: </a:t>
            </a:r>
            <a:endParaRPr lang="fr-BE" sz="1800"/>
          </a:p>
          <a:p>
            <a:pPr lvl="1" algn="just"/>
            <a:r>
              <a:rPr lang="x-none" sz="1800"/>
              <a:t>Le C.E. rappelle que "Il se déduit de l’article 5, § 2, 1°, précité, que l’adjudicateur doit écarter les offres déposées par des soumissionnaires lorsqu’il apparaît que ceux-ci ont posé un acte ou conclu une convention ou une entente de nature à fausser les conditions normales de la concurrence."</a:t>
            </a:r>
            <a:endParaRPr lang="fr-BE" sz="1800"/>
          </a:p>
          <a:p>
            <a:pPr algn="just"/>
            <a:r>
              <a:rPr lang="x-none" sz="1800" u="dotted"/>
              <a:t>Position du </a:t>
            </a:r>
            <a:r>
              <a:rPr lang="nl-BE" sz="1800" u="dotted" err="1"/>
              <a:t>Conseil</a:t>
            </a:r>
            <a:r>
              <a:rPr lang="nl-BE" sz="1800" u="dotted"/>
              <a:t> </a:t>
            </a:r>
            <a:r>
              <a:rPr lang="nl-BE" sz="1800" u="dotted" err="1"/>
              <a:t>d'État</a:t>
            </a:r>
            <a:r>
              <a:rPr lang="x-none" sz="1800" u="dotted"/>
              <a:t>:</a:t>
            </a:r>
            <a:endParaRPr lang="fr-BE" sz="1800"/>
          </a:p>
          <a:p>
            <a:pPr lvl="1" algn="just"/>
            <a:r>
              <a:rPr lang="fr-BE" sz="1800"/>
              <a:t>La première branche du moyen soulevait que la décision d’écarter l’offre de la société requérante (Entreprises Gilles </a:t>
            </a:r>
            <a:r>
              <a:rPr lang="fr-BE" sz="1800" err="1"/>
              <a:t>Moury</a:t>
            </a:r>
            <a:r>
              <a:rPr lang="fr-BE" sz="1800"/>
              <a:t>) pour entente illicite avec la SA Bétons et Matériaux (</a:t>
            </a:r>
            <a:r>
              <a:rPr lang="fr-BE" sz="1800" err="1"/>
              <a:t>Bemat</a:t>
            </a:r>
            <a:r>
              <a:rPr lang="fr-BE" sz="1800"/>
              <a:t>) reposait sur des éléments jugés non pertinents ou insuffisants pour démontrer une entente de nature à fausser la concurrence.</a:t>
            </a:r>
          </a:p>
          <a:p>
            <a:pPr lvl="1" algn="just"/>
            <a:r>
              <a:rPr lang="fr-BE" sz="1800"/>
              <a:t>Le Conseil d’État rappelle que selon la législation et la jurisprudence européenne, il appartient au pouvoir adjudicateur d’examiner si des liens entre soumissionnaires ont exercé une influence concrète sur le contenu de leurs offres. L’exclusion automatique d'entreprises liées entre elles qui participent à une même procédure de passation d'un marché public (comme c'est le cas de la requérante et de la SA </a:t>
            </a:r>
            <a:r>
              <a:rPr lang="fr-BE" sz="1800" err="1"/>
              <a:t>Bemat</a:t>
            </a:r>
            <a:r>
              <a:rPr lang="fr-BE" sz="1800"/>
              <a:t>) n’est pas permise, mais il faut vérifier l’indépendance réelle des offres: </a:t>
            </a:r>
          </a:p>
          <a:p>
            <a:pPr marL="225425" indent="0" algn="just">
              <a:buClr>
                <a:srgbClr val="6F6F6F"/>
              </a:buClr>
              <a:buNone/>
            </a:pPr>
            <a:endParaRPr lang="fr-BE" sz="1800"/>
          </a:p>
        </p:txBody>
      </p:sp>
      <p:sp>
        <p:nvSpPr>
          <p:cNvPr id="3" name="Text Placeholder 2">
            <a:extLst>
              <a:ext uri="{FF2B5EF4-FFF2-40B4-BE49-F238E27FC236}">
                <a16:creationId xmlns:a16="http://schemas.microsoft.com/office/drawing/2014/main" id="{A55A8155-CBB0-1A71-5286-521AEBF6C9A4}"/>
              </a:ext>
            </a:extLst>
          </p:cNvPr>
          <p:cNvSpPr>
            <a:spLocks noGrp="1"/>
          </p:cNvSpPr>
          <p:nvPr>
            <p:ph type="body" idx="1"/>
          </p:nvPr>
        </p:nvSpPr>
        <p:spPr>
          <a:xfrm>
            <a:off x="537204" y="1096449"/>
            <a:ext cx="11160124" cy="435600"/>
          </a:xfrm>
        </p:spPr>
        <p:txBody>
          <a:bodyPr>
            <a:noAutofit/>
          </a:bodyPr>
          <a:lstStyle/>
          <a:p>
            <a:pPr algn="just"/>
            <a:r>
              <a:rPr lang="fr-BE" sz="2000">
                <a:latin typeface="Cambria"/>
                <a:ea typeface="Cambria"/>
              </a:rPr>
              <a:t>Entente, distorsion de concurrence (art. 5 loi relative aux marchés publics)</a:t>
            </a:r>
          </a:p>
        </p:txBody>
      </p:sp>
      <p:sp>
        <p:nvSpPr>
          <p:cNvPr id="4" name="Slide Number Placeholder 3">
            <a:extLst>
              <a:ext uri="{FF2B5EF4-FFF2-40B4-BE49-F238E27FC236}">
                <a16:creationId xmlns:a16="http://schemas.microsoft.com/office/drawing/2014/main" id="{810DC26A-6AEB-C64A-3D4D-65D13876F012}"/>
              </a:ext>
            </a:extLst>
          </p:cNvPr>
          <p:cNvSpPr>
            <a:spLocks noGrp="1"/>
          </p:cNvSpPr>
          <p:nvPr>
            <p:ph type="sldNum" sz="quarter" idx="12"/>
          </p:nvPr>
        </p:nvSpPr>
        <p:spPr/>
        <p:txBody>
          <a:bodyPr/>
          <a:lstStyle/>
          <a:p>
            <a:fld id="{F9591D4C-BB8F-AE46-BE73-C616F30BBC5B}" type="slidenum">
              <a:rPr lang="en-US" dirty="0" smtClean="0"/>
              <a:pPr/>
              <a:t>126</a:t>
            </a:fld>
            <a:endParaRPr lang="en-US"/>
          </a:p>
        </p:txBody>
      </p:sp>
      <p:sp>
        <p:nvSpPr>
          <p:cNvPr id="7" name="Footer Placeholder 6">
            <a:extLst>
              <a:ext uri="{FF2B5EF4-FFF2-40B4-BE49-F238E27FC236}">
                <a16:creationId xmlns:a16="http://schemas.microsoft.com/office/drawing/2014/main" id="{D0A50A8B-5C48-4C0F-84F2-C663680CC73C}"/>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750FE87E-FA04-2DCF-609A-6F6CA7B7DDD0}"/>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a:solidFill>
                  <a:srgbClr val="0073CF"/>
                </a:solidFill>
                <a:latin typeface="Cambria"/>
                <a:ea typeface="Cambria"/>
              </a:rPr>
              <a:t>C.E., arrêt n° 262.874 du 2 avril 2025, </a:t>
            </a:r>
            <a:r>
              <a:rPr lang="fr-BE" sz="2400" i="1">
                <a:solidFill>
                  <a:srgbClr val="0073CF"/>
                </a:solidFill>
                <a:latin typeface="Cambria"/>
                <a:ea typeface="Cambria"/>
              </a:rPr>
              <a:t>SA Entreprises Gilles </a:t>
            </a:r>
            <a:r>
              <a:rPr lang="fr-BE" sz="2400" i="1" err="1">
                <a:solidFill>
                  <a:srgbClr val="0073CF"/>
                </a:solidFill>
                <a:latin typeface="Cambria"/>
                <a:ea typeface="Cambria"/>
              </a:rPr>
              <a:t>Moury</a:t>
            </a:r>
            <a:r>
              <a:rPr lang="fr-BE" sz="2400" i="1">
                <a:solidFill>
                  <a:srgbClr val="0073CF"/>
                </a:solidFill>
                <a:latin typeface="Cambria"/>
                <a:ea typeface="Cambria"/>
              </a:rPr>
              <a:t> (extrême urgence)</a:t>
            </a:r>
            <a:endParaRPr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ED0ABC9D-C65E-F85A-08DE-30EA19ACDB6C}"/>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VI. DIVERS</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70370459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7B8C8-35BD-CF6B-152E-8913D63E7E0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144F41-6E86-43D1-45FA-3270A40259EE}"/>
              </a:ext>
            </a:extLst>
          </p:cNvPr>
          <p:cNvSpPr>
            <a:spLocks noGrp="1"/>
          </p:cNvSpPr>
          <p:nvPr>
            <p:ph sz="quarter" idx="18"/>
          </p:nvPr>
        </p:nvSpPr>
        <p:spPr>
          <a:xfrm>
            <a:off x="537204" y="1668778"/>
            <a:ext cx="11230713" cy="4516386"/>
          </a:xfrm>
        </p:spPr>
        <p:txBody>
          <a:bodyPr vert="horz" lIns="0" tIns="0" rIns="0" bIns="0" spcCol="137160" rtlCol="0" anchor="t">
            <a:noAutofit/>
          </a:bodyPr>
          <a:lstStyle/>
          <a:p>
            <a:pPr algn="just"/>
            <a:r>
              <a:rPr lang="fr-BE" sz="1600"/>
              <a:t>"</a:t>
            </a:r>
            <a:r>
              <a:rPr lang="x-none" sz="1600" i="1"/>
              <a:t>Certes, rien n’empêchait a priori la requérante de déposer offre pour le lot 1 et, la SA Bemat, pour le lot 2. Mais les deux entreprises devaient alors agir en toute indépendance et leurs offres devaient être formulées de manière autonome. Il leur était ainsi interdit de se concerter (1) pour se répartir les deux lots du marché afin d’éviter de se concurrencer tout en maximisant leur chance d’obtenir les deux lots (en application du point F des « clauses administratives – première partie » du cahier spécial des charges précité) et (2) pour élaborer leurs offres déposées respectivement pour les lots 1 et 2 du marché, notamment en alignant leurs prix ou d’autres éléments de leurs offres</a:t>
            </a:r>
            <a:r>
              <a:rPr lang="x-none" sz="1600"/>
              <a:t>.</a:t>
            </a:r>
            <a:r>
              <a:rPr lang="fr-BE" sz="1600"/>
              <a:t>"</a:t>
            </a:r>
          </a:p>
          <a:p>
            <a:pPr algn="just"/>
            <a:r>
              <a:rPr lang="x-none" sz="1600"/>
              <a:t>"</a:t>
            </a:r>
            <a:r>
              <a:rPr lang="x-none" sz="1600" i="1"/>
              <a:t>Contrairement à ce que soutient la requérante, il importe peu que les sociétés en cause n’aient, en l’occurrence, jamais eu l’intention de fausser la concurrence</a:t>
            </a:r>
            <a:r>
              <a:rPr lang="fr-BE" sz="1600" i="1"/>
              <a:t>.</a:t>
            </a:r>
            <a:r>
              <a:rPr lang="fr-BE" sz="1600"/>
              <a:t>"</a:t>
            </a:r>
          </a:p>
          <a:p>
            <a:r>
              <a:rPr lang="fr-BE" sz="1600"/>
              <a:t>En l’espèce, le pouvoir adjudicateur avait constaté que de nombreux éléments objectifs et concordants démontrent une coordination entre les deux sociétés :</a:t>
            </a:r>
          </a:p>
          <a:p>
            <a:pPr lvl="2"/>
            <a:r>
              <a:rPr lang="fr-BE" sz="1600"/>
              <a:t>Offres déposées le même jour,</a:t>
            </a:r>
          </a:p>
          <a:p>
            <a:pPr lvl="2"/>
            <a:r>
              <a:rPr lang="fr-BE" sz="1600"/>
              <a:t>Personnes de contact et adresses e-mail identiques,</a:t>
            </a:r>
          </a:p>
          <a:p>
            <a:pPr lvl="2"/>
            <a:r>
              <a:rPr lang="fr-BE" sz="1600"/>
              <a:t>Présentation et contenu des offres strictement identiques,</a:t>
            </a:r>
          </a:p>
          <a:p>
            <a:pPr lvl="2"/>
            <a:r>
              <a:rPr lang="fr-BE" sz="1600"/>
              <a:t>Nombreux prix unitaires identiques,</a:t>
            </a:r>
          </a:p>
          <a:p>
            <a:pPr lvl="2"/>
            <a:r>
              <a:rPr lang="fr-BE" sz="1600"/>
              <a:t>Erreurs de calcul similaires,</a:t>
            </a:r>
          </a:p>
          <a:p>
            <a:pPr lvl="2"/>
            <a:r>
              <a:rPr lang="fr-BE" sz="1600"/>
              <a:t>Recours aux mêmes sous-traitants et à la même entreprise tierce,</a:t>
            </a:r>
          </a:p>
          <a:p>
            <a:pPr lvl="2"/>
            <a:r>
              <a:rPr lang="fr-BE" sz="1600"/>
              <a:t>Visite de chantier réalisée par la même personne, etc.</a:t>
            </a:r>
          </a:p>
        </p:txBody>
      </p:sp>
      <p:sp>
        <p:nvSpPr>
          <p:cNvPr id="3" name="Text Placeholder 2">
            <a:extLst>
              <a:ext uri="{FF2B5EF4-FFF2-40B4-BE49-F238E27FC236}">
                <a16:creationId xmlns:a16="http://schemas.microsoft.com/office/drawing/2014/main" id="{8C51BD35-9DB7-7167-F668-65F5AF4A48D1}"/>
              </a:ext>
            </a:extLst>
          </p:cNvPr>
          <p:cNvSpPr>
            <a:spLocks noGrp="1"/>
          </p:cNvSpPr>
          <p:nvPr>
            <p:ph type="body" idx="1"/>
          </p:nvPr>
        </p:nvSpPr>
        <p:spPr>
          <a:xfrm>
            <a:off x="537204" y="1096449"/>
            <a:ext cx="11160124" cy="435600"/>
          </a:xfrm>
        </p:spPr>
        <p:txBody>
          <a:bodyPr>
            <a:noAutofit/>
          </a:bodyPr>
          <a:lstStyle/>
          <a:p>
            <a:pPr algn="just"/>
            <a:r>
              <a:rPr lang="fr-BE" sz="2000">
                <a:latin typeface="Cambria"/>
                <a:ea typeface="Cambria"/>
              </a:rPr>
              <a:t>Entente, distorsion de concurrence (art. 5 loi relative aux marchés publics)</a:t>
            </a:r>
          </a:p>
        </p:txBody>
      </p:sp>
      <p:sp>
        <p:nvSpPr>
          <p:cNvPr id="4" name="Slide Number Placeholder 3">
            <a:extLst>
              <a:ext uri="{FF2B5EF4-FFF2-40B4-BE49-F238E27FC236}">
                <a16:creationId xmlns:a16="http://schemas.microsoft.com/office/drawing/2014/main" id="{784565D2-D3E5-4743-8058-370C1DB1B8E9}"/>
              </a:ext>
            </a:extLst>
          </p:cNvPr>
          <p:cNvSpPr>
            <a:spLocks noGrp="1"/>
          </p:cNvSpPr>
          <p:nvPr>
            <p:ph type="sldNum" sz="quarter" idx="12"/>
          </p:nvPr>
        </p:nvSpPr>
        <p:spPr/>
        <p:txBody>
          <a:bodyPr/>
          <a:lstStyle/>
          <a:p>
            <a:fld id="{F9591D4C-BB8F-AE46-BE73-C616F30BBC5B}" type="slidenum">
              <a:rPr lang="en-US" dirty="0" smtClean="0"/>
              <a:pPr/>
              <a:t>127</a:t>
            </a:fld>
            <a:endParaRPr lang="en-US"/>
          </a:p>
        </p:txBody>
      </p:sp>
      <p:sp>
        <p:nvSpPr>
          <p:cNvPr id="7" name="Footer Placeholder 6">
            <a:extLst>
              <a:ext uri="{FF2B5EF4-FFF2-40B4-BE49-F238E27FC236}">
                <a16:creationId xmlns:a16="http://schemas.microsoft.com/office/drawing/2014/main" id="{C567964F-3AA3-B0C7-5732-FED38335D205}"/>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753B5398-8926-F4C4-354B-8AF3C21833AC}"/>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a:solidFill>
                  <a:srgbClr val="0073CF"/>
                </a:solidFill>
                <a:latin typeface="Cambria"/>
                <a:ea typeface="Cambria"/>
              </a:rPr>
              <a:t>C.E., arrêt n° 262.874 du 2 avril 2025, </a:t>
            </a:r>
            <a:r>
              <a:rPr lang="fr-BE" sz="2400" i="1">
                <a:solidFill>
                  <a:srgbClr val="0073CF"/>
                </a:solidFill>
                <a:latin typeface="Cambria"/>
                <a:ea typeface="Cambria"/>
              </a:rPr>
              <a:t>SA Entreprises Gilles </a:t>
            </a:r>
            <a:r>
              <a:rPr lang="fr-BE" sz="2400" i="1" err="1">
                <a:solidFill>
                  <a:srgbClr val="0073CF"/>
                </a:solidFill>
                <a:latin typeface="Cambria"/>
                <a:ea typeface="Cambria"/>
              </a:rPr>
              <a:t>Moury</a:t>
            </a:r>
            <a:r>
              <a:rPr lang="fr-BE" sz="2400" i="1">
                <a:solidFill>
                  <a:srgbClr val="0073CF"/>
                </a:solidFill>
                <a:latin typeface="Cambria"/>
                <a:ea typeface="Cambria"/>
              </a:rPr>
              <a:t> (extrême urgence)</a:t>
            </a:r>
            <a:endParaRPr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4333116C-D1A8-529D-495B-E9BC9EB1B589}"/>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VI. DIVERS</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4628879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83885-08F8-328E-E6DB-4915A1CF2CC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966BF0-1CCC-6DB2-E5B2-8A0A3D369860}"/>
              </a:ext>
            </a:extLst>
          </p:cNvPr>
          <p:cNvSpPr>
            <a:spLocks noGrp="1"/>
          </p:cNvSpPr>
          <p:nvPr>
            <p:ph sz="quarter" idx="18"/>
          </p:nvPr>
        </p:nvSpPr>
        <p:spPr>
          <a:xfrm>
            <a:off x="537204" y="1668778"/>
            <a:ext cx="11230713" cy="4516386"/>
          </a:xfrm>
        </p:spPr>
        <p:txBody>
          <a:bodyPr vert="horz" lIns="0" tIns="0" rIns="0" bIns="0" spcCol="137160" rtlCol="0" anchor="t">
            <a:noAutofit/>
          </a:bodyPr>
          <a:lstStyle/>
          <a:p>
            <a:pPr algn="just"/>
            <a:r>
              <a:rPr lang="fr-BE" sz="1800"/>
              <a:t>Le Conseil d’État souligne que ces indices, tant de forme que de fond, sont reconnus par la Commission européenne et l’Autorité belge de la concurrence comme des signaux d’alerte d’une possible collusion. </a:t>
            </a:r>
          </a:p>
          <a:p>
            <a:pPr algn="just"/>
            <a:r>
              <a:rPr lang="fr-BE" sz="1800"/>
              <a:t>Textes pertinents concernant les "signaux d'alerte" permettant de suspecter une entente: </a:t>
            </a:r>
          </a:p>
          <a:p>
            <a:pPr lvl="3" algn="just"/>
            <a:r>
              <a:rPr lang="x-none" sz="1600"/>
              <a:t>« Communication sur les outils de lutte contre la collusion dans les marchés publics et orientations sur la manière d’appliquer le motif d’exclusion y relatif » (2021/C 91/01) publiée le 18 mars 2021 au Journal officiel de l’Union européenne, </a:t>
            </a:r>
            <a:endParaRPr lang="fr-BE" sz="1600"/>
          </a:p>
          <a:p>
            <a:pPr lvl="3" algn="just"/>
            <a:r>
              <a:rPr lang="x-none" sz="1600"/>
              <a:t>« Collusion dans les marchés publics. Guide pour les acheteurs chargés des marchés publics », publié par l’Autorité belge de la Concurrence (https://www.abc-bma.be/fr)</a:t>
            </a:r>
            <a:endParaRPr lang="fr-BE" sz="1600"/>
          </a:p>
          <a:p>
            <a:pPr algn="just"/>
            <a:r>
              <a:rPr lang="fr-BE" sz="1800"/>
              <a:t>Dès lors, le Conseil d’État estime que la partie adverse n’a pas commis d’erreur manifeste d’appréciation en considérant qu’il y avait entente de nature à fausser la concurrence et en écartant l’offre de la requérante sur cette base. Les "éléments de forme" semblent donc bien pouvoir constituer des indices pertinents pour déceler une entente entre deux entreprises. </a:t>
            </a:r>
          </a:p>
          <a:p>
            <a:pPr algn="just"/>
            <a:r>
              <a:rPr lang="fr-BE" sz="1800"/>
              <a:t>Autre type d'indice: "</a:t>
            </a:r>
            <a:r>
              <a:rPr lang="x-none" sz="1800"/>
              <a:t>La requérante semble aussi reprocher à la partie adverse d’avoir recherché des éléments qui ne sont pas directement issus des offres en cause. Or, ce type de démarche est encouragé par la Commission européenne."</a:t>
            </a:r>
            <a:endParaRPr lang="fr-BE" sz="1800"/>
          </a:p>
          <a:p>
            <a:pPr algn="just"/>
            <a:r>
              <a:rPr lang="fr-BE" sz="1800" b="1"/>
              <a:t>Conclusion</a:t>
            </a:r>
            <a:r>
              <a:rPr lang="fr-BE" sz="1800"/>
              <a:t> : Le Conseil d’État valide l’analyse et la décision du pouvoir adjudicateur.</a:t>
            </a:r>
          </a:p>
        </p:txBody>
      </p:sp>
      <p:sp>
        <p:nvSpPr>
          <p:cNvPr id="3" name="Text Placeholder 2">
            <a:extLst>
              <a:ext uri="{FF2B5EF4-FFF2-40B4-BE49-F238E27FC236}">
                <a16:creationId xmlns:a16="http://schemas.microsoft.com/office/drawing/2014/main" id="{2395500E-4E81-7A96-34FA-E646BA640A8A}"/>
              </a:ext>
            </a:extLst>
          </p:cNvPr>
          <p:cNvSpPr>
            <a:spLocks noGrp="1"/>
          </p:cNvSpPr>
          <p:nvPr>
            <p:ph type="body" idx="1"/>
          </p:nvPr>
        </p:nvSpPr>
        <p:spPr>
          <a:xfrm>
            <a:off x="537204" y="1096449"/>
            <a:ext cx="11160124" cy="435600"/>
          </a:xfrm>
        </p:spPr>
        <p:txBody>
          <a:bodyPr>
            <a:noAutofit/>
          </a:bodyPr>
          <a:lstStyle/>
          <a:p>
            <a:pPr algn="just"/>
            <a:r>
              <a:rPr lang="fr-BE" sz="2000">
                <a:latin typeface="Cambria"/>
                <a:ea typeface="Cambria"/>
              </a:rPr>
              <a:t>Entente, distorsion de concurrence (art. 5 loi relative aux marchés publics)</a:t>
            </a:r>
          </a:p>
        </p:txBody>
      </p:sp>
      <p:sp>
        <p:nvSpPr>
          <p:cNvPr id="4" name="Slide Number Placeholder 3">
            <a:extLst>
              <a:ext uri="{FF2B5EF4-FFF2-40B4-BE49-F238E27FC236}">
                <a16:creationId xmlns:a16="http://schemas.microsoft.com/office/drawing/2014/main" id="{48F03441-F235-D634-A639-443085F8634F}"/>
              </a:ext>
            </a:extLst>
          </p:cNvPr>
          <p:cNvSpPr>
            <a:spLocks noGrp="1"/>
          </p:cNvSpPr>
          <p:nvPr>
            <p:ph type="sldNum" sz="quarter" idx="12"/>
          </p:nvPr>
        </p:nvSpPr>
        <p:spPr/>
        <p:txBody>
          <a:bodyPr/>
          <a:lstStyle/>
          <a:p>
            <a:fld id="{F9591D4C-BB8F-AE46-BE73-C616F30BBC5B}" type="slidenum">
              <a:rPr lang="en-US" dirty="0" smtClean="0"/>
              <a:pPr/>
              <a:t>128</a:t>
            </a:fld>
            <a:endParaRPr lang="en-US"/>
          </a:p>
        </p:txBody>
      </p:sp>
      <p:sp>
        <p:nvSpPr>
          <p:cNvPr id="7" name="Footer Placeholder 6">
            <a:extLst>
              <a:ext uri="{FF2B5EF4-FFF2-40B4-BE49-F238E27FC236}">
                <a16:creationId xmlns:a16="http://schemas.microsoft.com/office/drawing/2014/main" id="{C8489D7B-0A3E-10AD-F06B-93E6134C4C10}"/>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97FF0972-E188-F343-8CBC-5349107F2E5C}"/>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a:solidFill>
                  <a:srgbClr val="0073CF"/>
                </a:solidFill>
                <a:latin typeface="Cambria"/>
                <a:ea typeface="Cambria"/>
              </a:rPr>
              <a:t>C.E., arrêt n° 262.874 du 2 avril 2025, </a:t>
            </a:r>
            <a:r>
              <a:rPr lang="fr-BE" sz="2400" i="1">
                <a:solidFill>
                  <a:srgbClr val="0073CF"/>
                </a:solidFill>
                <a:latin typeface="Cambria"/>
                <a:ea typeface="Cambria"/>
              </a:rPr>
              <a:t>SA Entreprises Gilles </a:t>
            </a:r>
            <a:r>
              <a:rPr lang="fr-BE" sz="2400" i="1" err="1">
                <a:solidFill>
                  <a:srgbClr val="0073CF"/>
                </a:solidFill>
                <a:latin typeface="Cambria"/>
                <a:ea typeface="Cambria"/>
              </a:rPr>
              <a:t>Moury</a:t>
            </a:r>
            <a:r>
              <a:rPr lang="fr-BE" sz="2400" i="1">
                <a:solidFill>
                  <a:srgbClr val="0073CF"/>
                </a:solidFill>
                <a:latin typeface="Cambria"/>
                <a:ea typeface="Cambria"/>
              </a:rPr>
              <a:t> (extrême urgence)</a:t>
            </a:r>
            <a:endParaRPr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D27F3BE7-D5A9-801F-4CFF-A165C159DF89}"/>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VI. DIVERS</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7861196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6CCF3-69D6-7F25-4C60-040DCCFA2A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6F8C65-A430-9CD0-7B6D-72E22D4E5A6A}"/>
              </a:ext>
            </a:extLst>
          </p:cNvPr>
          <p:cNvSpPr>
            <a:spLocks noGrp="1"/>
          </p:cNvSpPr>
          <p:nvPr>
            <p:ph type="title"/>
          </p:nvPr>
        </p:nvSpPr>
        <p:spPr/>
        <p:txBody>
          <a:bodyPr/>
          <a:lstStyle/>
          <a:p>
            <a:pPr algn="just"/>
            <a:r>
              <a:rPr lang="fr-BE" noProof="0"/>
              <a:t>V</a:t>
            </a:r>
            <a:r>
              <a:rPr lang="fr-BE"/>
              <a:t>II. Cour de justice de l’Union européenne</a:t>
            </a:r>
            <a:endParaRPr lang="fr-BE" noProof="0"/>
          </a:p>
        </p:txBody>
      </p:sp>
      <p:sp>
        <p:nvSpPr>
          <p:cNvPr id="5" name="Slide Number Placeholder 4">
            <a:extLst>
              <a:ext uri="{FF2B5EF4-FFF2-40B4-BE49-F238E27FC236}">
                <a16:creationId xmlns:a16="http://schemas.microsoft.com/office/drawing/2014/main" id="{4B6A7424-8EE2-7BEB-1057-1358374073F4}"/>
              </a:ext>
            </a:extLst>
          </p:cNvPr>
          <p:cNvSpPr>
            <a:spLocks noGrp="1"/>
          </p:cNvSpPr>
          <p:nvPr>
            <p:ph type="sldNum" sz="quarter" idx="4"/>
          </p:nvPr>
        </p:nvSpPr>
        <p:spPr/>
        <p:txBody>
          <a:bodyPr/>
          <a:lstStyle/>
          <a:p>
            <a:fld id="{F9591D4C-BB8F-AE46-BE73-C616F30BBC5B}" type="slidenum">
              <a:rPr lang="en-US" smtClean="0"/>
              <a:pPr/>
              <a:t>129</a:t>
            </a:fld>
            <a:endParaRPr lang="en-US"/>
          </a:p>
        </p:txBody>
      </p:sp>
      <p:pic>
        <p:nvPicPr>
          <p:cNvPr id="9" name="Picture Placeholder 8">
            <a:extLst>
              <a:ext uri="{FF2B5EF4-FFF2-40B4-BE49-F238E27FC236}">
                <a16:creationId xmlns:a16="http://schemas.microsoft.com/office/drawing/2014/main" id="{63AB8BCB-43C5-3B94-BC10-33C3BBBA8656}"/>
              </a:ext>
            </a:extLst>
          </p:cNvPr>
          <p:cNvPicPr>
            <a:picLocks noGrp="1" noChangeAspect="1"/>
          </p:cNvPicPr>
          <p:nvPr>
            <p:ph type="pic" sz="quarter" idx="18"/>
          </p:nvPr>
        </p:nvPicPr>
        <p:blipFill>
          <a:blip r:embed="rId2"/>
          <a:srcRect t="27060" b="27060"/>
          <a:stretch>
            <a:fillRect/>
          </a:stretch>
        </p:blipFill>
        <p:spPr/>
      </p:pic>
      <p:sp>
        <p:nvSpPr>
          <p:cNvPr id="3" name="Footer Placeholder 9">
            <a:extLst>
              <a:ext uri="{FF2B5EF4-FFF2-40B4-BE49-F238E27FC236}">
                <a16:creationId xmlns:a16="http://schemas.microsoft.com/office/drawing/2014/main" id="{7374F795-221E-BC58-EA8E-42D5CB9DB354}"/>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2303279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243B3-EA9E-E294-8E64-3B13BB83E4B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F0E172-3545-0267-D0B3-254C27181B2F}"/>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5425" indent="0" algn="just">
              <a:buClr>
                <a:srgbClr val="6F6F6F"/>
              </a:buClr>
              <a:buNone/>
            </a:pPr>
            <a:r>
              <a:rPr lang="fr-BE" sz="1800" i="1"/>
              <a:t>Il ressort d’abord des motifs de l’arrêt précité que </a:t>
            </a:r>
            <a:r>
              <a:rPr lang="fr-BE" sz="1800" b="1" i="1"/>
              <a:t>l’utilité du port du masque </a:t>
            </a:r>
            <a:r>
              <a:rPr lang="fr-BE" sz="1800" i="1"/>
              <a:t>par l’ensemble de la population </a:t>
            </a:r>
            <a:r>
              <a:rPr lang="fr-BE" sz="1800" b="1" i="1"/>
              <a:t>était contestée par l’OMS </a:t>
            </a:r>
            <a:r>
              <a:rPr lang="fr-BE" sz="1800" i="1"/>
              <a:t>au début de la crise sanitaire, et que cette organisation internationale faisait encore preuve d’un certain scepticisme à cet égard le 6 avril 2020. Le fait que des </a:t>
            </a:r>
            <a:r>
              <a:rPr lang="fr-BE" sz="1800" b="1" i="1"/>
              <a:t>avis scientifiques</a:t>
            </a:r>
            <a:r>
              <a:rPr lang="fr-BE" sz="1800" i="1"/>
              <a:t> et d’organes consultatifs, notamment ceux cités par la partie requérante, </a:t>
            </a:r>
            <a:r>
              <a:rPr lang="fr-BE" sz="1800" b="1" i="1"/>
              <a:t>ont évolué </a:t>
            </a:r>
            <a:r>
              <a:rPr lang="fr-BE" sz="1800" i="1"/>
              <a:t>à partir de la mi-mars 2020 dans le sens d’une recommandation du </a:t>
            </a:r>
            <a:r>
              <a:rPr lang="fr-BE" sz="1800" b="1" i="1"/>
              <a:t>port généralisé du masque </a:t>
            </a:r>
            <a:r>
              <a:rPr lang="fr-BE" sz="1800" i="1"/>
              <a:t>– par opposition à une utilisation réservée au personnel de soins – ne permet pas de remettre en cause le constat que cette question a été </a:t>
            </a:r>
            <a:r>
              <a:rPr lang="fr-BE" sz="1800" b="1" i="1"/>
              <a:t>longtemps controversée</a:t>
            </a:r>
            <a:r>
              <a:rPr lang="fr-BE" sz="1800" i="1"/>
              <a:t>, ce qui a nécessairement entraîné certaines </a:t>
            </a:r>
            <a:r>
              <a:rPr lang="fr-BE" sz="1800" b="1" i="1"/>
              <a:t>hésitations</a:t>
            </a:r>
            <a:r>
              <a:rPr lang="fr-BE" sz="1800" i="1"/>
              <a:t> quant à la stratégie à adopter pour entraver la propagation du virus. </a:t>
            </a:r>
            <a:r>
              <a:rPr lang="fr-BE" sz="1800"/>
              <a:t>(…)</a:t>
            </a:r>
          </a:p>
          <a:p>
            <a:pPr marL="225425" indent="0" algn="just">
              <a:buClr>
                <a:srgbClr val="6F6F6F"/>
              </a:buClr>
              <a:buNone/>
            </a:pPr>
            <a:r>
              <a:rPr lang="fr-BE" sz="1800" i="1"/>
              <a:t>Enfin, la partie adverse a </a:t>
            </a:r>
            <a:r>
              <a:rPr lang="fr-BE" sz="1800" b="1" i="1"/>
              <a:t>prospecté le marché puis </a:t>
            </a:r>
            <a:r>
              <a:rPr lang="fr-BE" sz="1800" i="1"/>
              <a:t>mené la </a:t>
            </a:r>
            <a:r>
              <a:rPr lang="fr-BE" sz="1800" b="1" i="1"/>
              <a:t>totalité</a:t>
            </a:r>
            <a:r>
              <a:rPr lang="fr-BE" sz="1800" i="1"/>
              <a:t> de la procédure de passation entre le 28 avril et le 5 mai 2020, soit </a:t>
            </a:r>
            <a:r>
              <a:rPr lang="fr-BE" sz="1800" b="1" i="1"/>
              <a:t>en 7 jours seulement</a:t>
            </a:r>
            <a:r>
              <a:rPr lang="fr-BE" sz="1800" i="1"/>
              <a:t>, durée qui est, elle aussi, </a:t>
            </a:r>
            <a:r>
              <a:rPr lang="fr-BE" sz="1800" b="1" i="1"/>
              <a:t>pleinement compatible avec l’urgence impérieuse </a:t>
            </a:r>
            <a:r>
              <a:rPr lang="fr-BE" sz="1800" i="1"/>
              <a:t>invoquée pour justifier le recours à la procédure négociée sans publication préalable. </a:t>
            </a:r>
          </a:p>
          <a:p>
            <a:pPr marL="225425" indent="0" algn="just">
              <a:buClr>
                <a:srgbClr val="6F6F6F"/>
              </a:buClr>
              <a:buNone/>
            </a:pPr>
            <a:r>
              <a:rPr lang="fr-BE" sz="1800" i="1"/>
              <a:t>Le recours à cette procédure était donc justifié au regard des conditions imposées par l’article 42, § 1er, 1°, b), de la loi 17 juin 2016 relative aux marchés publics.</a:t>
            </a:r>
            <a:r>
              <a:rPr lang="fr-BE" sz="1800"/>
              <a:t> »</a:t>
            </a:r>
            <a:endParaRPr lang="fr-BE" sz="1800" i="1"/>
          </a:p>
        </p:txBody>
      </p:sp>
      <p:sp>
        <p:nvSpPr>
          <p:cNvPr id="3" name="Text Placeholder 2">
            <a:extLst>
              <a:ext uri="{FF2B5EF4-FFF2-40B4-BE49-F238E27FC236}">
                <a16:creationId xmlns:a16="http://schemas.microsoft.com/office/drawing/2014/main" id="{E103EE01-D7CE-415D-4B00-C4D5658CB209}"/>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Saga des masques - choix de la procédure</a:t>
            </a:r>
          </a:p>
        </p:txBody>
      </p:sp>
      <p:sp>
        <p:nvSpPr>
          <p:cNvPr id="4" name="Slide Number Placeholder 3">
            <a:extLst>
              <a:ext uri="{FF2B5EF4-FFF2-40B4-BE49-F238E27FC236}">
                <a16:creationId xmlns:a16="http://schemas.microsoft.com/office/drawing/2014/main" id="{3E51C1FE-A6D8-1C4C-4497-39EC8A51F839}"/>
              </a:ext>
            </a:extLst>
          </p:cNvPr>
          <p:cNvSpPr>
            <a:spLocks noGrp="1"/>
          </p:cNvSpPr>
          <p:nvPr>
            <p:ph type="sldNum" sz="quarter" idx="12"/>
          </p:nvPr>
        </p:nvSpPr>
        <p:spPr/>
        <p:txBody>
          <a:bodyPr/>
          <a:lstStyle/>
          <a:p>
            <a:fld id="{F9591D4C-BB8F-AE46-BE73-C616F30BBC5B}" type="slidenum">
              <a:rPr lang="en-US" dirty="0" smtClean="0"/>
              <a:pPr/>
              <a:t>13</a:t>
            </a:fld>
            <a:endParaRPr lang="en-US"/>
          </a:p>
        </p:txBody>
      </p:sp>
      <p:sp>
        <p:nvSpPr>
          <p:cNvPr id="7" name="Footer Placeholder 6">
            <a:extLst>
              <a:ext uri="{FF2B5EF4-FFF2-40B4-BE49-F238E27FC236}">
                <a16:creationId xmlns:a16="http://schemas.microsoft.com/office/drawing/2014/main" id="{4288A1A2-609A-0764-0CA6-A62441AE7AE8}"/>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C494AEE-F493-A8FF-49C3-2AAB2EA31BE8}"/>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262.000 du 16 janvier 2025, </a:t>
            </a:r>
            <a:r>
              <a:rPr lang="fr-BE" sz="2400" i="1">
                <a:solidFill>
                  <a:srgbClr val="0073CF"/>
                </a:solidFill>
                <a:latin typeface="Cambria"/>
                <a:ea typeface="Cambria"/>
              </a:rPr>
              <a:t>S.A. </a:t>
            </a:r>
            <a:r>
              <a:rPr lang="fr-BE" sz="2400" i="1" err="1">
                <a:solidFill>
                  <a:srgbClr val="0073CF"/>
                </a:solidFill>
                <a:latin typeface="Cambria"/>
                <a:ea typeface="Cambria"/>
              </a:rPr>
              <a:t>I'LL</a:t>
            </a:r>
            <a:r>
              <a:rPr lang="fr-BE" sz="2400" i="1">
                <a:solidFill>
                  <a:srgbClr val="0073CF"/>
                </a:solidFill>
                <a:latin typeface="Cambria"/>
                <a:ea typeface="Cambria"/>
              </a:rPr>
              <a:t> BE BAG </a:t>
            </a:r>
            <a:r>
              <a:rPr lang="fr-BE" sz="2400">
                <a:solidFill>
                  <a:srgbClr val="0073CF"/>
                </a:solidFill>
                <a:latin typeface="Cambria"/>
                <a:ea typeface="Cambria"/>
              </a:rPr>
              <a:t>(annulation)</a:t>
            </a:r>
            <a:endParaRPr lang="en-US" sz="2400" i="1">
              <a:solidFill>
                <a:srgbClr val="0073CF"/>
              </a:solidFill>
            </a:endParaRPr>
          </a:p>
        </p:txBody>
      </p:sp>
      <p:sp>
        <p:nvSpPr>
          <p:cNvPr id="9" name="Text Placeholder 1">
            <a:extLst>
              <a:ext uri="{FF2B5EF4-FFF2-40B4-BE49-F238E27FC236}">
                <a16:creationId xmlns:a16="http://schemas.microsoft.com/office/drawing/2014/main" id="{45988F14-EEC6-FD8A-490F-3B2227C608B1}"/>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US">
              <a:ea typeface="+mn-ea"/>
              <a:cs typeface="+mn-cs"/>
            </a:endParaRPr>
          </a:p>
        </p:txBody>
      </p:sp>
    </p:spTree>
    <p:extLst>
      <p:ext uri="{BB962C8B-B14F-4D97-AF65-F5344CB8AC3E}">
        <p14:creationId xmlns:p14="http://schemas.microsoft.com/office/powerpoint/2010/main" val="52855724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56DBE-8E4A-772C-78D3-F6D90C09461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A39643-1CC6-7D36-89BF-D75F5588207A}"/>
              </a:ext>
            </a:extLst>
          </p:cNvPr>
          <p:cNvSpPr>
            <a:spLocks noGrp="1"/>
          </p:cNvSpPr>
          <p:nvPr>
            <p:ph sz="quarter" idx="18"/>
          </p:nvPr>
        </p:nvSpPr>
        <p:spPr>
          <a:xfrm>
            <a:off x="537204" y="1787689"/>
            <a:ext cx="11230713" cy="4516386"/>
          </a:xfrm>
        </p:spPr>
        <p:txBody>
          <a:bodyPr vert="horz" lIns="0" tIns="0" rIns="0" bIns="0" spcCol="137160" rtlCol="0" anchor="t">
            <a:noAutofit/>
          </a:bodyPr>
          <a:lstStyle/>
          <a:p>
            <a:pPr algn="just"/>
            <a:r>
              <a:rPr lang="fr-BE" sz="1700" u="sng"/>
              <a:t>Faits: </a:t>
            </a:r>
          </a:p>
          <a:p>
            <a:pPr marL="690563" lvl="4" indent="-230188" algn="just">
              <a:spcBef>
                <a:spcPts val="1000"/>
              </a:spcBef>
              <a:buClrTx/>
            </a:pPr>
            <a:r>
              <a:rPr lang="fr-BE" sz="1700"/>
              <a:t>La demande de décision préjudicielle porte sur l’interprétation de l’article 31, point 1, sous b), de la directive 2004/18/CE (art. 32 de la directive 2014/24). </a:t>
            </a:r>
          </a:p>
          <a:p>
            <a:pPr marL="460375" lvl="4" indent="0" algn="just">
              <a:spcBef>
                <a:spcPts val="1000"/>
              </a:spcBef>
              <a:buClrTx/>
              <a:buNone/>
            </a:pPr>
            <a:r>
              <a:rPr lang="fr-BE" sz="1700">
                <a:sym typeface="Wingdings" panose="05000000000000000000" pitchFamily="2" charset="2"/>
              </a:rPr>
              <a:t>	 Article portant sur les cas justifiant le recours à la procédure négociée sans publication d’un avis de 	marché.</a:t>
            </a:r>
          </a:p>
          <a:p>
            <a:pPr marL="690563" lvl="4" indent="-230188" algn="just">
              <a:spcBef>
                <a:spcPts val="1000"/>
              </a:spcBef>
              <a:buClrTx/>
            </a:pPr>
            <a:r>
              <a:rPr lang="fr-BE" sz="1700">
                <a:sym typeface="Wingdings" panose="05000000000000000000" pitchFamily="2" charset="2"/>
              </a:rPr>
              <a:t>Justification du PA pour recourir à cette procédure: </a:t>
            </a:r>
            <a:r>
              <a:rPr lang="fr-BE" sz="1700"/>
              <a:t>la continuité technique entre le système d’information en cause et sa maintenance post-garantie ainsi que par des raisons tenant à la protection des droits d’auteur exclusifs de IBM </a:t>
            </a:r>
            <a:r>
              <a:rPr lang="fr-BE" sz="1700" err="1"/>
              <a:t>Česká</a:t>
            </a:r>
            <a:r>
              <a:rPr lang="fr-BE" sz="1700"/>
              <a:t> </a:t>
            </a:r>
            <a:r>
              <a:rPr lang="fr-BE" sz="1700" err="1"/>
              <a:t>republika</a:t>
            </a:r>
            <a:r>
              <a:rPr lang="fr-BE" sz="1700"/>
              <a:t> (ci-après la « situation d’exclusivité ») sur le code source de ce système. IBM s'était vue attribuer le précédent marché public et elle était donc la seule à disposer des droits de licence (droits d'auteurs) requise pour l'exécution du marché.</a:t>
            </a:r>
          </a:p>
          <a:p>
            <a:pPr marL="285750" lvl="2" indent="-285750" algn="just">
              <a:spcBef>
                <a:spcPts val="1000"/>
              </a:spcBef>
              <a:buClrTx/>
            </a:pPr>
            <a:r>
              <a:rPr lang="fr-BE" sz="1700" u="sng"/>
              <a:t>Moyen: </a:t>
            </a:r>
          </a:p>
          <a:p>
            <a:pPr marL="690563" lvl="4" indent="-230188" algn="just">
              <a:spcBef>
                <a:spcPts val="1000"/>
              </a:spcBef>
              <a:buClrTx/>
            </a:pPr>
            <a:r>
              <a:rPr lang="fr-BE" sz="1700"/>
              <a:t>"D’une part, la </a:t>
            </a:r>
            <a:r>
              <a:rPr lang="fr-BE" sz="1700" err="1"/>
              <a:t>DGF</a:t>
            </a:r>
            <a:r>
              <a:rPr lang="fr-BE" sz="1700"/>
              <a:t> n’aurait pas démontré que, pour des raisons techniques, le marché public en cause au principal ne pouvait être exécuté que par IBM </a:t>
            </a:r>
            <a:r>
              <a:rPr lang="fr-BE" sz="1700" err="1"/>
              <a:t>Česká</a:t>
            </a:r>
            <a:r>
              <a:rPr lang="fr-BE" sz="1700"/>
              <a:t> </a:t>
            </a:r>
            <a:r>
              <a:rPr lang="fr-BE" sz="1700" err="1"/>
              <a:t>republika</a:t>
            </a:r>
            <a:r>
              <a:rPr lang="fr-BE" sz="1700"/>
              <a:t>." </a:t>
            </a:r>
          </a:p>
          <a:p>
            <a:pPr marL="690563" lvl="4" indent="-230188" algn="just">
              <a:spcBef>
                <a:spcPts val="1000"/>
              </a:spcBef>
              <a:buClrTx/>
            </a:pPr>
            <a:r>
              <a:rPr lang="fr-BE" sz="1700"/>
              <a:t>"D’autre part, la nécessité de protéger les droits exclusifs de celle-ci sur ledit code source aurait été la conséquence du comportement antérieur du prédécesseur en droit de la </a:t>
            </a:r>
            <a:r>
              <a:rPr lang="fr-BE" sz="1700" err="1"/>
              <a:t>DGF</a:t>
            </a:r>
            <a:r>
              <a:rPr lang="fr-BE" sz="1700"/>
              <a:t>."</a:t>
            </a:r>
          </a:p>
          <a:p>
            <a:pPr marL="746125" lvl="4" indent="-285750" algn="just">
              <a:spcBef>
                <a:spcPts val="1000"/>
              </a:spcBef>
              <a:buClrTx/>
            </a:pPr>
            <a:endParaRPr lang="fr-BE" sz="1800"/>
          </a:p>
        </p:txBody>
      </p:sp>
      <p:sp>
        <p:nvSpPr>
          <p:cNvPr id="3" name="Text Placeholder 2">
            <a:extLst>
              <a:ext uri="{FF2B5EF4-FFF2-40B4-BE49-F238E27FC236}">
                <a16:creationId xmlns:a16="http://schemas.microsoft.com/office/drawing/2014/main" id="{24D5EBC8-F628-1E06-61E7-DFA2F635FE0F}"/>
              </a:ext>
            </a:extLst>
          </p:cNvPr>
          <p:cNvSpPr>
            <a:spLocks noGrp="1"/>
          </p:cNvSpPr>
          <p:nvPr>
            <p:ph type="body" idx="1"/>
          </p:nvPr>
        </p:nvSpPr>
        <p:spPr>
          <a:xfrm>
            <a:off x="537204" y="1352089"/>
            <a:ext cx="11160124" cy="435600"/>
          </a:xfrm>
        </p:spPr>
        <p:txBody>
          <a:bodyPr>
            <a:noAutofit/>
          </a:bodyPr>
          <a:lstStyle/>
          <a:p>
            <a:pPr algn="just"/>
            <a:r>
              <a:rPr lang="fr-BE" sz="2000">
                <a:latin typeface="Cambria"/>
                <a:ea typeface="Cambria"/>
              </a:rPr>
              <a:t>Recours à la procédure négociée sans publication d’un avis de marché</a:t>
            </a:r>
          </a:p>
        </p:txBody>
      </p:sp>
      <p:sp>
        <p:nvSpPr>
          <p:cNvPr id="4" name="Slide Number Placeholder 3">
            <a:extLst>
              <a:ext uri="{FF2B5EF4-FFF2-40B4-BE49-F238E27FC236}">
                <a16:creationId xmlns:a16="http://schemas.microsoft.com/office/drawing/2014/main" id="{235EA50C-C6E3-8645-544E-472CED1FE73A}"/>
              </a:ext>
            </a:extLst>
          </p:cNvPr>
          <p:cNvSpPr>
            <a:spLocks noGrp="1"/>
          </p:cNvSpPr>
          <p:nvPr>
            <p:ph type="sldNum" sz="quarter" idx="12"/>
          </p:nvPr>
        </p:nvSpPr>
        <p:spPr/>
        <p:txBody>
          <a:bodyPr/>
          <a:lstStyle/>
          <a:p>
            <a:fld id="{F9591D4C-BB8F-AE46-BE73-C616F30BBC5B}" type="slidenum">
              <a:rPr lang="en-US" dirty="0" smtClean="0"/>
              <a:pPr/>
              <a:t>130</a:t>
            </a:fld>
            <a:endParaRPr lang="en-US"/>
          </a:p>
        </p:txBody>
      </p:sp>
      <p:sp>
        <p:nvSpPr>
          <p:cNvPr id="7" name="Footer Placeholder 6">
            <a:extLst>
              <a:ext uri="{FF2B5EF4-FFF2-40B4-BE49-F238E27FC236}">
                <a16:creationId xmlns:a16="http://schemas.microsoft.com/office/drawing/2014/main" id="{322AFCD6-FC8D-61F6-1D83-FB464E259DD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BB0C7637-D6EE-5F3B-4EE4-528ACF580940}"/>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C.J.U.E</a:t>
            </a:r>
            <a:r>
              <a:rPr lang="fr-BE" sz="2400">
                <a:solidFill>
                  <a:srgbClr val="0073CF"/>
                </a:solidFill>
                <a:latin typeface="Cambria"/>
                <a:ea typeface="Cambria"/>
              </a:rPr>
              <a:t>., 9 janvier 2025, C-578/23, </a:t>
            </a:r>
            <a:r>
              <a:rPr lang="fr-BE" sz="2400" i="1" err="1">
                <a:solidFill>
                  <a:srgbClr val="0073CF"/>
                </a:solidFill>
                <a:latin typeface="Cambria"/>
                <a:ea typeface="Cambria"/>
              </a:rPr>
              <a:t>Česká</a:t>
            </a:r>
            <a:r>
              <a:rPr lang="fr-BE" sz="2400" i="1">
                <a:solidFill>
                  <a:srgbClr val="0073CF"/>
                </a:solidFill>
                <a:latin typeface="Cambria"/>
                <a:ea typeface="Cambria"/>
              </a:rPr>
              <a:t> </a:t>
            </a:r>
            <a:r>
              <a:rPr lang="fr-BE" sz="2400" i="1" err="1">
                <a:solidFill>
                  <a:srgbClr val="0073CF"/>
                </a:solidFill>
                <a:latin typeface="Cambria"/>
                <a:ea typeface="Cambria"/>
              </a:rPr>
              <a:t>republika</a:t>
            </a:r>
            <a:r>
              <a:rPr lang="fr-BE" sz="2400" i="1">
                <a:solidFill>
                  <a:srgbClr val="0073CF"/>
                </a:solidFill>
                <a:latin typeface="Cambria"/>
                <a:ea typeface="Cambria"/>
              </a:rPr>
              <a:t> – </a:t>
            </a:r>
            <a:r>
              <a:rPr lang="fr-BE" sz="2400" i="1" err="1">
                <a:solidFill>
                  <a:srgbClr val="0073CF"/>
                </a:solidFill>
                <a:latin typeface="Cambria"/>
                <a:ea typeface="Cambria"/>
              </a:rPr>
              <a:t>Generální</a:t>
            </a:r>
            <a:r>
              <a:rPr lang="fr-BE" sz="2400" i="1">
                <a:solidFill>
                  <a:srgbClr val="0073CF"/>
                </a:solidFill>
                <a:latin typeface="Cambria"/>
                <a:ea typeface="Cambria"/>
              </a:rPr>
              <a:t> </a:t>
            </a:r>
            <a:r>
              <a:rPr lang="fr-BE" sz="2400" i="1" err="1">
                <a:solidFill>
                  <a:srgbClr val="0073CF"/>
                </a:solidFill>
                <a:latin typeface="Cambria"/>
                <a:ea typeface="Cambria"/>
              </a:rPr>
              <a:t>finanční</a:t>
            </a:r>
            <a:r>
              <a:rPr lang="fr-BE" sz="2400" i="1">
                <a:solidFill>
                  <a:srgbClr val="0073CF"/>
                </a:solidFill>
                <a:latin typeface="Cambria"/>
                <a:ea typeface="Cambria"/>
              </a:rPr>
              <a:t> </a:t>
            </a:r>
            <a:r>
              <a:rPr lang="fr-BE" sz="2400" i="1" err="1">
                <a:solidFill>
                  <a:srgbClr val="0073CF"/>
                </a:solidFill>
                <a:latin typeface="Cambria"/>
                <a:ea typeface="Cambria"/>
              </a:rPr>
              <a:t>ředitelství</a:t>
            </a:r>
            <a:r>
              <a:rPr lang="fr-BE" sz="2400" i="1">
                <a:solidFill>
                  <a:srgbClr val="0073CF"/>
                </a:solidFill>
                <a:latin typeface="Cambria"/>
                <a:ea typeface="Cambria"/>
              </a:rPr>
              <a:t> c. </a:t>
            </a:r>
            <a:r>
              <a:rPr lang="fr-BE" sz="2400" i="1" err="1">
                <a:solidFill>
                  <a:srgbClr val="0073CF"/>
                </a:solidFill>
                <a:latin typeface="Cambria"/>
                <a:ea typeface="Cambria"/>
              </a:rPr>
              <a:t>Úřad</a:t>
            </a:r>
            <a:r>
              <a:rPr lang="fr-BE" sz="2400" i="1">
                <a:solidFill>
                  <a:srgbClr val="0073CF"/>
                </a:solidFill>
                <a:latin typeface="Cambria"/>
                <a:ea typeface="Cambria"/>
              </a:rPr>
              <a:t> pro </a:t>
            </a:r>
            <a:r>
              <a:rPr lang="fr-BE" sz="2400" i="1" err="1">
                <a:solidFill>
                  <a:srgbClr val="0073CF"/>
                </a:solidFill>
                <a:latin typeface="Cambria"/>
                <a:ea typeface="Cambria"/>
              </a:rPr>
              <a:t>ochranu</a:t>
            </a:r>
            <a:r>
              <a:rPr lang="fr-BE" sz="2400" i="1">
                <a:solidFill>
                  <a:srgbClr val="0073CF"/>
                </a:solidFill>
                <a:latin typeface="Cambria"/>
                <a:ea typeface="Cambria"/>
              </a:rPr>
              <a:t> </a:t>
            </a:r>
            <a:r>
              <a:rPr lang="fr-BE" sz="2400" i="1" err="1">
                <a:solidFill>
                  <a:srgbClr val="0073CF"/>
                </a:solidFill>
                <a:latin typeface="Cambria"/>
                <a:ea typeface="Cambria"/>
              </a:rPr>
              <a:t>hospodářské</a:t>
            </a:r>
            <a:r>
              <a:rPr lang="fr-BE" sz="2400" i="1">
                <a:solidFill>
                  <a:srgbClr val="0073CF"/>
                </a:solidFill>
                <a:latin typeface="Cambria"/>
                <a:ea typeface="Cambria"/>
              </a:rPr>
              <a:t> </a:t>
            </a:r>
            <a:r>
              <a:rPr lang="fr-BE" sz="2400" i="1" err="1">
                <a:solidFill>
                  <a:srgbClr val="0073CF"/>
                </a:solidFill>
                <a:latin typeface="Cambria"/>
                <a:ea typeface="Cambria"/>
              </a:rPr>
              <a:t>soutěže</a:t>
            </a:r>
            <a:r>
              <a:rPr lang="fr-BE" sz="2400" i="1">
                <a:solidFill>
                  <a:srgbClr val="0073CF"/>
                </a:solidFill>
                <a:latin typeface="Cambria"/>
                <a:ea typeface="Cambria"/>
              </a:rPr>
              <a:t> </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5DEB5830-BFEC-0134-A42D-6E8FBB935CDF}"/>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lvl="0">
              <a:defRPr/>
            </a:pPr>
            <a:r>
              <a:rPr lang="fr-BE" b="1">
                <a:solidFill>
                  <a:srgbClr val="182440"/>
                </a:solidFill>
              </a:rPr>
              <a:t>VII. Cour de justice de l’Union européenne</a:t>
            </a:r>
            <a:endParaRPr lang="en-US" sz="800" b="1">
              <a:solidFill>
                <a:srgbClr val="182440"/>
              </a:solidFill>
            </a:endParaRPr>
          </a:p>
        </p:txBody>
      </p:sp>
    </p:spTree>
    <p:extLst>
      <p:ext uri="{BB962C8B-B14F-4D97-AF65-F5344CB8AC3E}">
        <p14:creationId xmlns:p14="http://schemas.microsoft.com/office/powerpoint/2010/main" val="269119685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CD8EA-546D-E7D3-E699-187E31EB76B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F41510-AE0E-2A79-8378-01F4DD9CEBC1}"/>
              </a:ext>
            </a:extLst>
          </p:cNvPr>
          <p:cNvSpPr>
            <a:spLocks noGrp="1"/>
          </p:cNvSpPr>
          <p:nvPr>
            <p:ph sz="quarter" idx="18"/>
          </p:nvPr>
        </p:nvSpPr>
        <p:spPr>
          <a:xfrm>
            <a:off x="537204" y="1787689"/>
            <a:ext cx="11230713" cy="4516386"/>
          </a:xfrm>
        </p:spPr>
        <p:txBody>
          <a:bodyPr vert="horz" lIns="0" tIns="0" rIns="0" bIns="0" spcCol="137160" rtlCol="0" anchor="t">
            <a:noAutofit/>
          </a:bodyPr>
          <a:lstStyle/>
          <a:p>
            <a:pPr algn="just"/>
            <a:r>
              <a:rPr lang="fr-BE" sz="1700" u="sng"/>
              <a:t>Réponse de la Cour: </a:t>
            </a:r>
          </a:p>
          <a:p>
            <a:pPr marL="690563" lvl="4" indent="-230188" algn="just">
              <a:spcBef>
                <a:spcPts val="1000"/>
              </a:spcBef>
              <a:buClrTx/>
            </a:pPr>
            <a:r>
              <a:rPr lang="fr-BE" sz="1700"/>
              <a:t>La Cour rappelle que le recours à la procédure négociée sans publication d’un avis de marché ne peut se faire que dans des </a:t>
            </a:r>
            <a:r>
              <a:rPr lang="fr-BE" sz="1700" b="1"/>
              <a:t>circonstances limitativement énumérées</a:t>
            </a:r>
            <a:r>
              <a:rPr lang="fr-BE" sz="1700"/>
              <a:t>. Cette procédure revêt en effet un </a:t>
            </a:r>
            <a:r>
              <a:rPr lang="fr-BE" sz="1700" b="1"/>
              <a:t>caractère exceptionnel</a:t>
            </a:r>
            <a:r>
              <a:rPr lang="fr-BE" sz="1700"/>
              <a:t>. </a:t>
            </a:r>
          </a:p>
          <a:p>
            <a:pPr marL="690563" lvl="4" indent="-230188" algn="just">
              <a:spcBef>
                <a:spcPts val="1000"/>
              </a:spcBef>
              <a:buClrTx/>
            </a:pPr>
            <a:r>
              <a:rPr lang="fr-BE" sz="1700"/>
              <a:t>Article 31, point 1, sous b) de la directive 2004/18: pour des raisons techniques, artistiques ou tenant à la protection de droits d’exclusivité, le marché ne peut être confié qu’à un opérateur économique déterminé. </a:t>
            </a:r>
          </a:p>
          <a:p>
            <a:pPr marL="690563" lvl="4" indent="-230188" algn="just">
              <a:spcBef>
                <a:spcPts val="1000"/>
              </a:spcBef>
              <a:buClrTx/>
            </a:pPr>
            <a:r>
              <a:rPr lang="fr-BE" sz="1700"/>
              <a:t>L’existence des raisons techniques, artistiques ou tenant à la protection de droits d’exclusivité liées à l’objet du marché ne peut pas être imputable au pouvoir adjudicateur. </a:t>
            </a:r>
          </a:p>
          <a:p>
            <a:pPr marL="690563" lvl="4" indent="-230188" algn="just">
              <a:spcBef>
                <a:spcPts val="1000"/>
              </a:spcBef>
              <a:buClrTx/>
            </a:pPr>
            <a:r>
              <a:rPr lang="fr-BE" sz="1700"/>
              <a:t>La juridiction nationale doit vérifier si le droit d'exclusivité est imputable au pouvoir adjudicateur, et ce sur la base des circonstances de fait et de droit du cas d'espèce. En l'occurrence, il s'agissait de vérifier si le droit d'exclusivité était imputable au PA au moment de la conclusion du premier contrat, mais aussi au moment de conclure le nouveau contrat. </a:t>
            </a:r>
          </a:p>
          <a:p>
            <a:pPr marL="460375" lvl="4" indent="0" algn="just">
              <a:spcBef>
                <a:spcPts val="1000"/>
              </a:spcBef>
              <a:buClrTx/>
              <a:buNone/>
            </a:pPr>
            <a:r>
              <a:rPr lang="fr-BE" sz="1700"/>
              <a:t>	</a:t>
            </a:r>
            <a:r>
              <a:rPr lang="fr-BE" sz="1700">
                <a:sym typeface="Wingdings" panose="05000000000000000000" pitchFamily="2" charset="2"/>
              </a:rPr>
              <a:t> </a:t>
            </a:r>
            <a:r>
              <a:rPr lang="fr-BE" sz="1700"/>
              <a:t>En d'autres termes, n'y avait-il pas moyen, au moment de l’attribution du nouveau marché, de restaurer 	un plus haut niveau de concurrence? </a:t>
            </a:r>
          </a:p>
          <a:p>
            <a:pPr marL="690563" lvl="4" indent="-230188" algn="just">
              <a:spcBef>
                <a:spcPts val="1000"/>
              </a:spcBef>
              <a:buClrTx/>
            </a:pPr>
            <a:endParaRPr lang="fr-BE" sz="1700"/>
          </a:p>
          <a:p>
            <a:pPr marL="746125" lvl="4" indent="-285750" algn="just">
              <a:spcBef>
                <a:spcPts val="1000"/>
              </a:spcBef>
              <a:buClrTx/>
            </a:pPr>
            <a:endParaRPr lang="fr-BE" sz="1800"/>
          </a:p>
        </p:txBody>
      </p:sp>
      <p:sp>
        <p:nvSpPr>
          <p:cNvPr id="3" name="Text Placeholder 2">
            <a:extLst>
              <a:ext uri="{FF2B5EF4-FFF2-40B4-BE49-F238E27FC236}">
                <a16:creationId xmlns:a16="http://schemas.microsoft.com/office/drawing/2014/main" id="{63E86431-9F9B-C845-60D6-73FD226BDC21}"/>
              </a:ext>
            </a:extLst>
          </p:cNvPr>
          <p:cNvSpPr>
            <a:spLocks noGrp="1"/>
          </p:cNvSpPr>
          <p:nvPr>
            <p:ph type="body" idx="1"/>
          </p:nvPr>
        </p:nvSpPr>
        <p:spPr>
          <a:xfrm>
            <a:off x="537204" y="1352089"/>
            <a:ext cx="11160124" cy="435600"/>
          </a:xfrm>
        </p:spPr>
        <p:txBody>
          <a:bodyPr>
            <a:noAutofit/>
          </a:bodyPr>
          <a:lstStyle/>
          <a:p>
            <a:pPr algn="just"/>
            <a:r>
              <a:rPr lang="fr-BE" sz="2000">
                <a:latin typeface="Cambria"/>
                <a:ea typeface="Cambria"/>
              </a:rPr>
              <a:t>Recours à la procédure négociée sans publication d’un avis de marché</a:t>
            </a:r>
          </a:p>
        </p:txBody>
      </p:sp>
      <p:sp>
        <p:nvSpPr>
          <p:cNvPr id="4" name="Slide Number Placeholder 3">
            <a:extLst>
              <a:ext uri="{FF2B5EF4-FFF2-40B4-BE49-F238E27FC236}">
                <a16:creationId xmlns:a16="http://schemas.microsoft.com/office/drawing/2014/main" id="{48697F27-944D-79C6-A1E3-1A7F831F2719}"/>
              </a:ext>
            </a:extLst>
          </p:cNvPr>
          <p:cNvSpPr>
            <a:spLocks noGrp="1"/>
          </p:cNvSpPr>
          <p:nvPr>
            <p:ph type="sldNum" sz="quarter" idx="12"/>
          </p:nvPr>
        </p:nvSpPr>
        <p:spPr/>
        <p:txBody>
          <a:bodyPr/>
          <a:lstStyle/>
          <a:p>
            <a:fld id="{F9591D4C-BB8F-AE46-BE73-C616F30BBC5B}" type="slidenum">
              <a:rPr lang="en-US" dirty="0" smtClean="0"/>
              <a:pPr/>
              <a:t>131</a:t>
            </a:fld>
            <a:endParaRPr lang="en-US"/>
          </a:p>
        </p:txBody>
      </p:sp>
      <p:sp>
        <p:nvSpPr>
          <p:cNvPr id="7" name="Footer Placeholder 6">
            <a:extLst>
              <a:ext uri="{FF2B5EF4-FFF2-40B4-BE49-F238E27FC236}">
                <a16:creationId xmlns:a16="http://schemas.microsoft.com/office/drawing/2014/main" id="{BDA3640E-EFD8-CC68-E4FC-2F8600D8E333}"/>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7866F5E6-2235-A1CA-44E7-04CF0FB80AA1}"/>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C.J.U.E</a:t>
            </a:r>
            <a:r>
              <a:rPr lang="fr-BE" sz="2400">
                <a:solidFill>
                  <a:srgbClr val="0073CF"/>
                </a:solidFill>
                <a:latin typeface="Cambria"/>
                <a:ea typeface="Cambria"/>
              </a:rPr>
              <a:t>., 9 janvier 2025, C-578/23, </a:t>
            </a:r>
            <a:r>
              <a:rPr lang="fr-BE" sz="2400" i="1" err="1">
                <a:solidFill>
                  <a:srgbClr val="0073CF"/>
                </a:solidFill>
                <a:latin typeface="Cambria"/>
                <a:ea typeface="Cambria"/>
              </a:rPr>
              <a:t>Česká</a:t>
            </a:r>
            <a:r>
              <a:rPr lang="fr-BE" sz="2400" i="1">
                <a:solidFill>
                  <a:srgbClr val="0073CF"/>
                </a:solidFill>
                <a:latin typeface="Cambria"/>
                <a:ea typeface="Cambria"/>
              </a:rPr>
              <a:t> </a:t>
            </a:r>
            <a:r>
              <a:rPr lang="fr-BE" sz="2400" i="1" err="1">
                <a:solidFill>
                  <a:srgbClr val="0073CF"/>
                </a:solidFill>
                <a:latin typeface="Cambria"/>
                <a:ea typeface="Cambria"/>
              </a:rPr>
              <a:t>republika</a:t>
            </a:r>
            <a:r>
              <a:rPr lang="fr-BE" sz="2400" i="1">
                <a:solidFill>
                  <a:srgbClr val="0073CF"/>
                </a:solidFill>
                <a:latin typeface="Cambria"/>
                <a:ea typeface="Cambria"/>
              </a:rPr>
              <a:t> – </a:t>
            </a:r>
            <a:r>
              <a:rPr lang="fr-BE" sz="2400" i="1" err="1">
                <a:solidFill>
                  <a:srgbClr val="0073CF"/>
                </a:solidFill>
                <a:latin typeface="Cambria"/>
                <a:ea typeface="Cambria"/>
              </a:rPr>
              <a:t>Generální</a:t>
            </a:r>
            <a:r>
              <a:rPr lang="fr-BE" sz="2400" i="1">
                <a:solidFill>
                  <a:srgbClr val="0073CF"/>
                </a:solidFill>
                <a:latin typeface="Cambria"/>
                <a:ea typeface="Cambria"/>
              </a:rPr>
              <a:t> </a:t>
            </a:r>
            <a:r>
              <a:rPr lang="fr-BE" sz="2400" i="1" err="1">
                <a:solidFill>
                  <a:srgbClr val="0073CF"/>
                </a:solidFill>
                <a:latin typeface="Cambria"/>
                <a:ea typeface="Cambria"/>
              </a:rPr>
              <a:t>finanční</a:t>
            </a:r>
            <a:r>
              <a:rPr lang="fr-BE" sz="2400" i="1">
                <a:solidFill>
                  <a:srgbClr val="0073CF"/>
                </a:solidFill>
                <a:latin typeface="Cambria"/>
                <a:ea typeface="Cambria"/>
              </a:rPr>
              <a:t> </a:t>
            </a:r>
            <a:r>
              <a:rPr lang="fr-BE" sz="2400" i="1" err="1">
                <a:solidFill>
                  <a:srgbClr val="0073CF"/>
                </a:solidFill>
                <a:latin typeface="Cambria"/>
                <a:ea typeface="Cambria"/>
              </a:rPr>
              <a:t>ředitelství</a:t>
            </a:r>
            <a:r>
              <a:rPr lang="fr-BE" sz="2400" i="1">
                <a:solidFill>
                  <a:srgbClr val="0073CF"/>
                </a:solidFill>
                <a:latin typeface="Cambria"/>
                <a:ea typeface="Cambria"/>
              </a:rPr>
              <a:t> c. </a:t>
            </a:r>
            <a:r>
              <a:rPr lang="fr-BE" sz="2400" i="1" err="1">
                <a:solidFill>
                  <a:srgbClr val="0073CF"/>
                </a:solidFill>
                <a:latin typeface="Cambria"/>
                <a:ea typeface="Cambria"/>
              </a:rPr>
              <a:t>Úřad</a:t>
            </a:r>
            <a:r>
              <a:rPr lang="fr-BE" sz="2400" i="1">
                <a:solidFill>
                  <a:srgbClr val="0073CF"/>
                </a:solidFill>
                <a:latin typeface="Cambria"/>
                <a:ea typeface="Cambria"/>
              </a:rPr>
              <a:t> pro </a:t>
            </a:r>
            <a:r>
              <a:rPr lang="fr-BE" sz="2400" i="1" err="1">
                <a:solidFill>
                  <a:srgbClr val="0073CF"/>
                </a:solidFill>
                <a:latin typeface="Cambria"/>
                <a:ea typeface="Cambria"/>
              </a:rPr>
              <a:t>ochranu</a:t>
            </a:r>
            <a:r>
              <a:rPr lang="fr-BE" sz="2400" i="1">
                <a:solidFill>
                  <a:srgbClr val="0073CF"/>
                </a:solidFill>
                <a:latin typeface="Cambria"/>
                <a:ea typeface="Cambria"/>
              </a:rPr>
              <a:t> </a:t>
            </a:r>
            <a:r>
              <a:rPr lang="fr-BE" sz="2400" i="1" err="1">
                <a:solidFill>
                  <a:srgbClr val="0073CF"/>
                </a:solidFill>
                <a:latin typeface="Cambria"/>
                <a:ea typeface="Cambria"/>
              </a:rPr>
              <a:t>hospodářské</a:t>
            </a:r>
            <a:r>
              <a:rPr lang="fr-BE" sz="2400" i="1">
                <a:solidFill>
                  <a:srgbClr val="0073CF"/>
                </a:solidFill>
                <a:latin typeface="Cambria"/>
                <a:ea typeface="Cambria"/>
              </a:rPr>
              <a:t> </a:t>
            </a:r>
            <a:r>
              <a:rPr lang="fr-BE" sz="2400" i="1" err="1">
                <a:solidFill>
                  <a:srgbClr val="0073CF"/>
                </a:solidFill>
                <a:latin typeface="Cambria"/>
                <a:ea typeface="Cambria"/>
              </a:rPr>
              <a:t>soutěže</a:t>
            </a:r>
            <a:r>
              <a:rPr lang="fr-BE" sz="2400" i="1">
                <a:solidFill>
                  <a:srgbClr val="0073CF"/>
                </a:solidFill>
                <a:latin typeface="Cambria"/>
                <a:ea typeface="Cambria"/>
              </a:rPr>
              <a:t> </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891F7C0D-C58E-FE5B-C7BC-7306D584F85D}"/>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lvl="0">
              <a:defRPr/>
            </a:pPr>
            <a:r>
              <a:rPr lang="fr-BE" b="1">
                <a:solidFill>
                  <a:srgbClr val="182440"/>
                </a:solidFill>
              </a:rPr>
              <a:t>VII. Cour de justice de l’Union européenne</a:t>
            </a:r>
            <a:endParaRPr lang="en-US" sz="800" b="1">
              <a:solidFill>
                <a:srgbClr val="182440"/>
              </a:solidFill>
            </a:endParaRPr>
          </a:p>
        </p:txBody>
      </p:sp>
    </p:spTree>
    <p:extLst>
      <p:ext uri="{BB962C8B-B14F-4D97-AF65-F5344CB8AC3E}">
        <p14:creationId xmlns:p14="http://schemas.microsoft.com/office/powerpoint/2010/main" val="90569951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93614-3B62-9AF4-A59F-9AB1084A190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6EF40F-40CB-18F5-EAF0-43B43A0E6A25}"/>
              </a:ext>
            </a:extLst>
          </p:cNvPr>
          <p:cNvSpPr>
            <a:spLocks noGrp="1"/>
          </p:cNvSpPr>
          <p:nvPr>
            <p:ph sz="quarter" idx="18"/>
          </p:nvPr>
        </p:nvSpPr>
        <p:spPr>
          <a:xfrm>
            <a:off x="501909" y="1535012"/>
            <a:ext cx="11230713" cy="4516386"/>
          </a:xfrm>
        </p:spPr>
        <p:txBody>
          <a:bodyPr vert="horz" lIns="0" tIns="0" rIns="0" bIns="0" spcCol="137160" rtlCol="0" anchor="t">
            <a:noAutofit/>
          </a:bodyPr>
          <a:lstStyle/>
          <a:p>
            <a:pPr marL="803275" lvl="4" indent="-342900" algn="just">
              <a:spcBef>
                <a:spcPts val="1000"/>
              </a:spcBef>
              <a:buClrTx/>
            </a:pPr>
            <a:r>
              <a:rPr lang="fr-BE"/>
              <a:t>En substance : </a:t>
            </a:r>
          </a:p>
          <a:p>
            <a:pPr marL="982662" lvl="5" indent="-285750" algn="just">
              <a:spcBef>
                <a:spcPts val="1000"/>
              </a:spcBef>
              <a:buClrTx/>
            </a:pPr>
            <a:r>
              <a:rPr lang="fr-BE"/>
              <a:t>caractère exhaustif de la manière de formuler des spécifications techniques</a:t>
            </a:r>
          </a:p>
          <a:p>
            <a:pPr marL="1039812" lvl="5" indent="-342900" algn="just">
              <a:spcBef>
                <a:spcPts val="1000"/>
              </a:spcBef>
              <a:buClrTx/>
            </a:pPr>
            <a:r>
              <a:rPr lang="fr-BE"/>
              <a:t>mention « ou équivalent »</a:t>
            </a:r>
          </a:p>
          <a:p>
            <a:pPr marL="1039812" lvl="5" indent="-342900" algn="just">
              <a:spcBef>
                <a:spcPts val="1000"/>
              </a:spcBef>
              <a:buClrTx/>
            </a:pPr>
            <a:r>
              <a:rPr lang="fr-BE"/>
              <a:t>égalité et concurrence</a:t>
            </a:r>
          </a:p>
          <a:p>
            <a:pPr marL="803275" lvl="4" indent="-342900" algn="just">
              <a:spcBef>
                <a:spcPts val="1000"/>
              </a:spcBef>
              <a:buClrTx/>
            </a:pPr>
            <a:r>
              <a:rPr lang="fr-BE"/>
              <a:t>Point de réflexion : </a:t>
            </a:r>
          </a:p>
        </p:txBody>
      </p:sp>
      <p:sp>
        <p:nvSpPr>
          <p:cNvPr id="3" name="Text Placeholder 2">
            <a:extLst>
              <a:ext uri="{FF2B5EF4-FFF2-40B4-BE49-F238E27FC236}">
                <a16:creationId xmlns:a16="http://schemas.microsoft.com/office/drawing/2014/main" id="{6A0778F3-6943-5975-7246-B2504751EC0C}"/>
              </a:ext>
            </a:extLst>
          </p:cNvPr>
          <p:cNvSpPr>
            <a:spLocks noGrp="1"/>
          </p:cNvSpPr>
          <p:nvPr>
            <p:ph type="body" idx="1"/>
          </p:nvPr>
        </p:nvSpPr>
        <p:spPr>
          <a:xfrm>
            <a:off x="537204" y="1073738"/>
            <a:ext cx="11160124" cy="435600"/>
          </a:xfrm>
        </p:spPr>
        <p:txBody>
          <a:bodyPr>
            <a:noAutofit/>
          </a:bodyPr>
          <a:lstStyle/>
          <a:p>
            <a:pPr algn="just"/>
            <a:r>
              <a:rPr lang="fr-BE" sz="2000">
                <a:latin typeface="Cambria"/>
                <a:ea typeface="Cambria"/>
              </a:rPr>
              <a:t>Spécifications techniques</a:t>
            </a:r>
          </a:p>
        </p:txBody>
      </p:sp>
      <p:sp>
        <p:nvSpPr>
          <p:cNvPr id="4" name="Slide Number Placeholder 3">
            <a:extLst>
              <a:ext uri="{FF2B5EF4-FFF2-40B4-BE49-F238E27FC236}">
                <a16:creationId xmlns:a16="http://schemas.microsoft.com/office/drawing/2014/main" id="{2BD14ABE-79DA-4CE8-4C34-BD433A6CD13D}"/>
              </a:ext>
            </a:extLst>
          </p:cNvPr>
          <p:cNvSpPr>
            <a:spLocks noGrp="1"/>
          </p:cNvSpPr>
          <p:nvPr>
            <p:ph type="sldNum" sz="quarter" idx="12"/>
          </p:nvPr>
        </p:nvSpPr>
        <p:spPr/>
        <p:txBody>
          <a:bodyPr/>
          <a:lstStyle/>
          <a:p>
            <a:fld id="{F9591D4C-BB8F-AE46-BE73-C616F30BBC5B}" type="slidenum">
              <a:rPr lang="en-US" dirty="0" smtClean="0"/>
              <a:pPr/>
              <a:t>132</a:t>
            </a:fld>
            <a:endParaRPr lang="en-US"/>
          </a:p>
        </p:txBody>
      </p:sp>
      <p:sp>
        <p:nvSpPr>
          <p:cNvPr id="7" name="Footer Placeholder 6">
            <a:extLst>
              <a:ext uri="{FF2B5EF4-FFF2-40B4-BE49-F238E27FC236}">
                <a16:creationId xmlns:a16="http://schemas.microsoft.com/office/drawing/2014/main" id="{6904BD12-F1A6-5267-FB4B-7373874AAD0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43CD3F59-7332-9563-0595-7A967941155E}"/>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C.J.U.E</a:t>
            </a:r>
            <a:r>
              <a:rPr lang="fr-BE" sz="2400">
                <a:solidFill>
                  <a:srgbClr val="0073CF"/>
                </a:solidFill>
                <a:latin typeface="Cambria"/>
                <a:ea typeface="Cambria"/>
              </a:rPr>
              <a:t>., 16 janvier 2025, C-424/23, </a:t>
            </a:r>
            <a:r>
              <a:rPr lang="fr-BE" sz="2400" i="1" err="1">
                <a:solidFill>
                  <a:srgbClr val="0073CF"/>
                </a:solidFill>
                <a:latin typeface="Cambria"/>
                <a:ea typeface="Cambria"/>
              </a:rPr>
              <a:t>DYKA</a:t>
            </a:r>
            <a:r>
              <a:rPr lang="fr-BE" sz="2400" i="1">
                <a:solidFill>
                  <a:srgbClr val="0073CF"/>
                </a:solidFill>
                <a:latin typeface="Cambria"/>
                <a:ea typeface="Cambria"/>
              </a:rPr>
              <a:t> Plastics NV</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975EE6CD-65C6-898C-F832-DE6219FD2B07}"/>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BE" b="1">
                <a:solidFill>
                  <a:srgbClr val="182440"/>
                </a:solidFill>
                <a:latin typeface="Arial" panose="020B0604020202020204"/>
              </a:rPr>
              <a:t>VII. Cour de justice de l’Union européenne</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D7557B32-F2BA-1F06-D842-235C6C51B0AD}"/>
              </a:ext>
            </a:extLst>
          </p:cNvPr>
          <p:cNvPicPr>
            <a:picLocks noChangeAspect="1"/>
          </p:cNvPicPr>
          <p:nvPr/>
        </p:nvPicPr>
        <p:blipFill>
          <a:blip r:embed="rId2"/>
          <a:srcRect l="-3504" t="12938" r="3504" b="33961"/>
          <a:stretch>
            <a:fillRect/>
          </a:stretch>
        </p:blipFill>
        <p:spPr>
          <a:xfrm rot="1573306">
            <a:off x="7367982" y="408616"/>
            <a:ext cx="5558625" cy="1967769"/>
          </a:xfrm>
          <a:prstGeom prst="rect">
            <a:avLst/>
          </a:prstGeom>
        </p:spPr>
      </p:pic>
      <p:graphicFrame>
        <p:nvGraphicFramePr>
          <p:cNvPr id="10" name="Table 9">
            <a:extLst>
              <a:ext uri="{FF2B5EF4-FFF2-40B4-BE49-F238E27FC236}">
                <a16:creationId xmlns:a16="http://schemas.microsoft.com/office/drawing/2014/main" id="{C24A2542-4C10-A0D8-EEB4-016F594A811C}"/>
              </a:ext>
            </a:extLst>
          </p:cNvPr>
          <p:cNvGraphicFramePr>
            <a:graphicFrameLocks noGrp="1"/>
          </p:cNvGraphicFramePr>
          <p:nvPr/>
        </p:nvGraphicFramePr>
        <p:xfrm>
          <a:off x="346357" y="3429000"/>
          <a:ext cx="11499286" cy="3108960"/>
        </p:xfrm>
        <a:graphic>
          <a:graphicData uri="http://schemas.openxmlformats.org/drawingml/2006/table">
            <a:tbl>
              <a:tblPr firstRow="1" bandRow="1">
                <a:tableStyleId>{93296810-A885-4BE3-A3E7-6D5BEEA58F35}</a:tableStyleId>
              </a:tblPr>
              <a:tblGrid>
                <a:gridCol w="6438716">
                  <a:extLst>
                    <a:ext uri="{9D8B030D-6E8A-4147-A177-3AD203B41FA5}">
                      <a16:colId xmlns:a16="http://schemas.microsoft.com/office/drawing/2014/main" val="4172538771"/>
                    </a:ext>
                  </a:extLst>
                </a:gridCol>
                <a:gridCol w="5060570">
                  <a:extLst>
                    <a:ext uri="{9D8B030D-6E8A-4147-A177-3AD203B41FA5}">
                      <a16:colId xmlns:a16="http://schemas.microsoft.com/office/drawing/2014/main" val="2253179956"/>
                    </a:ext>
                  </a:extLst>
                </a:gridCol>
              </a:tblGrid>
              <a:tr h="276835">
                <a:tc>
                  <a:txBody>
                    <a:bodyPr/>
                    <a:lstStyle/>
                    <a:p>
                      <a:pPr algn="ctr"/>
                      <a:r>
                        <a:rPr lang="fr-BE" sz="1600"/>
                        <a:t>Art. 42, § 1</a:t>
                      </a:r>
                      <a:r>
                        <a:rPr lang="fr-BE" sz="1600" baseline="30000"/>
                        <a:t>er</a:t>
                      </a:r>
                      <a:r>
                        <a:rPr lang="fr-BE" sz="1600"/>
                        <a:t>, al. 1 et 2 de la directive 2014/24/UE</a:t>
                      </a:r>
                    </a:p>
                  </a:txBody>
                  <a:tcPr/>
                </a:tc>
                <a:tc>
                  <a:txBody>
                    <a:bodyPr/>
                    <a:lstStyle/>
                    <a:p>
                      <a:pPr algn="ctr"/>
                      <a:r>
                        <a:rPr lang="fr-BE" sz="1600"/>
                        <a:t>Point 40 de l’arrêt</a:t>
                      </a:r>
                    </a:p>
                  </a:txBody>
                  <a:tcPr/>
                </a:tc>
                <a:extLst>
                  <a:ext uri="{0D108BD9-81ED-4DB2-BD59-A6C34878D82A}">
                    <a16:rowId xmlns:a16="http://schemas.microsoft.com/office/drawing/2014/main" val="1244083195"/>
                  </a:ext>
                </a:extLst>
              </a:tr>
              <a:tr h="2560724">
                <a:tc>
                  <a:txBody>
                    <a:bodyPr/>
                    <a:lstStyle/>
                    <a:p>
                      <a:pPr algn="just"/>
                      <a:r>
                        <a:rPr lang="fr-BE" sz="1600" b="0" kern="1200">
                          <a:solidFill>
                            <a:schemeClr val="dk1"/>
                          </a:solidFill>
                          <a:effectLst/>
                        </a:rPr>
                        <a:t>Les spécifications techniques définies au point 1 de l’annexe VII figurent dans les documents de marché. Les </a:t>
                      </a:r>
                      <a:r>
                        <a:rPr lang="fr-BE" sz="1600" b="1" kern="1200">
                          <a:solidFill>
                            <a:schemeClr val="dk1"/>
                          </a:solidFill>
                          <a:effectLst/>
                        </a:rPr>
                        <a:t>spécifications techniques définissent les caractéristiques</a:t>
                      </a:r>
                      <a:r>
                        <a:rPr lang="fr-BE" sz="1600" b="0" kern="1200">
                          <a:solidFill>
                            <a:schemeClr val="dk1"/>
                          </a:solidFill>
                          <a:effectLst/>
                        </a:rPr>
                        <a:t> requises des travaux, des services ou des fournitures.</a:t>
                      </a:r>
                    </a:p>
                    <a:p>
                      <a:pPr algn="just"/>
                      <a:r>
                        <a:rPr lang="fr-BE" sz="1600" b="0" kern="1200">
                          <a:solidFill>
                            <a:schemeClr val="dk1"/>
                          </a:solidFill>
                          <a:effectLst/>
                        </a:rPr>
                        <a:t>Ces caractéristiques peuvent également </a:t>
                      </a:r>
                      <a:r>
                        <a:rPr lang="fr-BE" sz="1600" b="1" kern="1200">
                          <a:solidFill>
                            <a:schemeClr val="dk1"/>
                          </a:solidFill>
                          <a:effectLst/>
                        </a:rPr>
                        <a:t>se référer </a:t>
                      </a:r>
                      <a:r>
                        <a:rPr lang="fr-BE" sz="1600" b="0" kern="1200">
                          <a:solidFill>
                            <a:schemeClr val="dk1"/>
                          </a:solidFill>
                          <a:effectLst/>
                        </a:rPr>
                        <a:t>au processus ou à la méthode spécifique de production ou de fourniture des travaux, des produits ou des services demandés ou à un processus propre à un autre stade de leur cycle de vie même lorsque ces facteurs ne font pas partie de leur contenu matériel, </a:t>
                      </a:r>
                      <a:r>
                        <a:rPr lang="fr-BE" sz="1600" b="1" kern="1200">
                          <a:solidFill>
                            <a:schemeClr val="dk1"/>
                          </a:solidFill>
                          <a:effectLst/>
                        </a:rPr>
                        <a:t>à condition </a:t>
                      </a:r>
                      <a:r>
                        <a:rPr lang="fr-BE" sz="1600" b="0" kern="1200">
                          <a:solidFill>
                            <a:schemeClr val="dk1"/>
                          </a:solidFill>
                          <a:effectLst/>
                        </a:rPr>
                        <a:t>qu’ils soient </a:t>
                      </a:r>
                      <a:r>
                        <a:rPr lang="fr-BE" sz="1600" b="1" kern="1200">
                          <a:solidFill>
                            <a:schemeClr val="dk1"/>
                          </a:solidFill>
                          <a:effectLst/>
                        </a:rPr>
                        <a:t>liés</a:t>
                      </a:r>
                      <a:r>
                        <a:rPr lang="fr-BE" sz="1600" b="0" kern="1200">
                          <a:solidFill>
                            <a:schemeClr val="dk1"/>
                          </a:solidFill>
                          <a:effectLst/>
                        </a:rPr>
                        <a:t> </a:t>
                      </a:r>
                      <a:r>
                        <a:rPr lang="fr-BE" sz="1600" b="1" kern="1200">
                          <a:solidFill>
                            <a:schemeClr val="dk1"/>
                          </a:solidFill>
                          <a:effectLst/>
                        </a:rPr>
                        <a:t>à </a:t>
                      </a:r>
                      <a:r>
                        <a:rPr lang="fr-BE" sz="1600" b="1" u="sng" kern="1200">
                          <a:solidFill>
                            <a:schemeClr val="dk1"/>
                          </a:solidFill>
                          <a:effectLst/>
                        </a:rPr>
                        <a:t>l’objet</a:t>
                      </a:r>
                      <a:r>
                        <a:rPr lang="fr-BE" sz="1600" b="1" kern="1200">
                          <a:solidFill>
                            <a:schemeClr val="dk1"/>
                          </a:solidFill>
                          <a:effectLst/>
                        </a:rPr>
                        <a:t> du marché </a:t>
                      </a:r>
                      <a:r>
                        <a:rPr lang="fr-BE" sz="1600" b="0" kern="1200">
                          <a:solidFill>
                            <a:schemeClr val="dk1"/>
                          </a:solidFill>
                          <a:effectLst/>
                        </a:rPr>
                        <a:t>et proportionnés à sa valeur et à ses objectifs.</a:t>
                      </a:r>
                    </a:p>
                    <a:p>
                      <a:endParaRPr lang="fr-BE" sz="160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1600"/>
                        <a:t>À cet égard, il y a lieu de relever d’emblée que, dans une procédure de passation d’un marché public de travaux, la formulation des spécifications techniques vise, conformément à l’article 42, paragraphe 1, de la directive 2014/24, à définir « les caractéristiques requises des travaux ». </a:t>
                      </a:r>
                      <a:r>
                        <a:rPr lang="fr-BE" sz="1600" b="1"/>
                        <a:t>En ce qu’elles déterminent ces caractéristiques, les</a:t>
                      </a:r>
                      <a:r>
                        <a:rPr lang="fr-BE" sz="1600"/>
                        <a:t> </a:t>
                      </a:r>
                      <a:r>
                        <a:rPr lang="fr-BE" sz="1600" b="1"/>
                        <a:t>spécifications techniques </a:t>
                      </a:r>
                      <a:r>
                        <a:rPr lang="fr-BE" sz="1600" b="1" u="sng"/>
                        <a:t>définissent</a:t>
                      </a:r>
                      <a:r>
                        <a:rPr lang="fr-BE" sz="1600"/>
                        <a:t>, comme cela découle du considérant 92 de cette directive, </a:t>
                      </a:r>
                      <a:r>
                        <a:rPr lang="fr-BE" sz="1600" b="1" u="sng"/>
                        <a:t>l’objet</a:t>
                      </a:r>
                      <a:r>
                        <a:rPr lang="fr-BE" sz="1600" b="1"/>
                        <a:t> même du marché public</a:t>
                      </a:r>
                      <a:r>
                        <a:rPr lang="fr-BE" sz="1600"/>
                        <a:t>.</a:t>
                      </a:r>
                    </a:p>
                    <a:p>
                      <a:endParaRPr lang="fr-BE" sz="1600"/>
                    </a:p>
                  </a:txBody>
                  <a:tcPr/>
                </a:tc>
                <a:extLst>
                  <a:ext uri="{0D108BD9-81ED-4DB2-BD59-A6C34878D82A}">
                    <a16:rowId xmlns:a16="http://schemas.microsoft.com/office/drawing/2014/main" val="3901579677"/>
                  </a:ext>
                </a:extLst>
              </a:tr>
            </a:tbl>
          </a:graphicData>
        </a:graphic>
      </p:graphicFrame>
    </p:spTree>
    <p:extLst>
      <p:ext uri="{BB962C8B-B14F-4D97-AF65-F5344CB8AC3E}">
        <p14:creationId xmlns:p14="http://schemas.microsoft.com/office/powerpoint/2010/main" val="58830569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4201F-80CB-8276-69D5-27D1544367B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6E5CB6-F723-FDB0-8064-6113786C7CAE}"/>
              </a:ext>
            </a:extLst>
          </p:cNvPr>
          <p:cNvSpPr>
            <a:spLocks noGrp="1"/>
          </p:cNvSpPr>
          <p:nvPr>
            <p:ph sz="quarter" idx="18"/>
          </p:nvPr>
        </p:nvSpPr>
        <p:spPr>
          <a:xfrm>
            <a:off x="537204" y="1889788"/>
            <a:ext cx="11230713" cy="4432353"/>
          </a:xfrm>
        </p:spPr>
        <p:txBody>
          <a:bodyPr vert="horz" lIns="0" tIns="0" rIns="0" bIns="0" spcCol="137160" rtlCol="0" anchor="t">
            <a:noAutofit/>
          </a:bodyPr>
          <a:lstStyle/>
          <a:p>
            <a:pPr algn="just"/>
            <a:r>
              <a:rPr lang="fr-BE" sz="1800"/>
              <a:t>Instituto Cervantes et le Royaume d’Espagne ont introduit des pourvois contre un arrêt du Tribunal de l’UE qui avait rejeté leur recours contre la décision d’attribution.</a:t>
            </a:r>
          </a:p>
          <a:p>
            <a:pPr algn="just"/>
            <a:r>
              <a:rPr lang="fr-BE" sz="1800"/>
              <a:t>La requérante avait intégré des liens vers des documents descriptifs hébergés en ligne sur un espace électronique fermé.</a:t>
            </a:r>
          </a:p>
          <a:p>
            <a:pPr algn="just"/>
            <a:r>
              <a:rPr lang="fr-BE" sz="1800"/>
              <a:t>La Commission a refusé de les prendre en compte, invoquant un risque de modification postérieure et une non-conformité au cahier des charges.</a:t>
            </a:r>
          </a:p>
          <a:p>
            <a:pPr marL="225425" lvl="1" indent="0" algn="just">
              <a:buNone/>
            </a:pPr>
            <a:endParaRPr lang="fr-BE" sz="1800"/>
          </a:p>
          <a:p>
            <a:pPr marL="225425" lvl="1" indent="0" algn="just">
              <a:buNone/>
            </a:pPr>
            <a:r>
              <a:rPr lang="fr-BE" sz="1800" u="sng"/>
              <a:t>Position de la Cour:</a:t>
            </a:r>
          </a:p>
          <a:p>
            <a:pPr algn="just"/>
            <a:r>
              <a:rPr lang="fr-BE" sz="1800"/>
              <a:t>Consigne claire dans le CSC &gt; pas de violation au principe de protection de la confiance légitime</a:t>
            </a:r>
          </a:p>
          <a:p>
            <a:pPr algn="just"/>
            <a:r>
              <a:rPr lang="fr-BE" sz="1800"/>
              <a:t>L’interdiction d’utiliser des liens hypertexte s’appuie sur les principes marchés publics (transparence, égalité de traitement,…)</a:t>
            </a:r>
          </a:p>
          <a:p>
            <a:pPr algn="just"/>
            <a:r>
              <a:rPr lang="fr-BE" sz="1800"/>
              <a:t>Pas d’obligation de demander une régularisation </a:t>
            </a:r>
          </a:p>
          <a:p>
            <a:pPr algn="just"/>
            <a:endParaRPr lang="fr-BE" sz="1800"/>
          </a:p>
          <a:p>
            <a:pPr marL="0" indent="0" algn="just">
              <a:buNone/>
            </a:pPr>
            <a:endParaRPr lang="fr-BE" sz="1800"/>
          </a:p>
        </p:txBody>
      </p:sp>
      <p:sp>
        <p:nvSpPr>
          <p:cNvPr id="3" name="Text Placeholder 2">
            <a:extLst>
              <a:ext uri="{FF2B5EF4-FFF2-40B4-BE49-F238E27FC236}">
                <a16:creationId xmlns:a16="http://schemas.microsoft.com/office/drawing/2014/main" id="{99A6D6A1-3889-F328-ED39-715BCDC1F747}"/>
              </a:ext>
            </a:extLst>
          </p:cNvPr>
          <p:cNvSpPr>
            <a:spLocks noGrp="1"/>
          </p:cNvSpPr>
          <p:nvPr>
            <p:ph type="body" idx="1"/>
          </p:nvPr>
        </p:nvSpPr>
        <p:spPr>
          <a:xfrm>
            <a:off x="537204" y="1352089"/>
            <a:ext cx="11160124" cy="435600"/>
          </a:xfrm>
        </p:spPr>
        <p:txBody>
          <a:bodyPr>
            <a:noAutofit/>
          </a:bodyPr>
          <a:lstStyle/>
          <a:p>
            <a:pPr algn="just"/>
            <a:r>
              <a:rPr lang="fr-BE" sz="2000">
                <a:latin typeface="Cambria"/>
                <a:ea typeface="Cambria"/>
              </a:rPr>
              <a:t>Utilisation de liens hypertexte dans les offres </a:t>
            </a:r>
          </a:p>
        </p:txBody>
      </p:sp>
      <p:sp>
        <p:nvSpPr>
          <p:cNvPr id="4" name="Slide Number Placeholder 3">
            <a:extLst>
              <a:ext uri="{FF2B5EF4-FFF2-40B4-BE49-F238E27FC236}">
                <a16:creationId xmlns:a16="http://schemas.microsoft.com/office/drawing/2014/main" id="{4F55D4C8-16D3-6343-A192-492E54816C04}"/>
              </a:ext>
            </a:extLst>
          </p:cNvPr>
          <p:cNvSpPr>
            <a:spLocks noGrp="1"/>
          </p:cNvSpPr>
          <p:nvPr>
            <p:ph type="sldNum" sz="quarter" idx="12"/>
          </p:nvPr>
        </p:nvSpPr>
        <p:spPr/>
        <p:txBody>
          <a:bodyPr/>
          <a:lstStyle/>
          <a:p>
            <a:fld id="{F9591D4C-BB8F-AE46-BE73-C616F30BBC5B}" type="slidenum">
              <a:rPr lang="en-US" dirty="0" smtClean="0"/>
              <a:pPr/>
              <a:t>133</a:t>
            </a:fld>
            <a:endParaRPr lang="en-US"/>
          </a:p>
        </p:txBody>
      </p:sp>
      <p:sp>
        <p:nvSpPr>
          <p:cNvPr id="7" name="Footer Placeholder 6">
            <a:extLst>
              <a:ext uri="{FF2B5EF4-FFF2-40B4-BE49-F238E27FC236}">
                <a16:creationId xmlns:a16="http://schemas.microsoft.com/office/drawing/2014/main" id="{FBD985B5-3CC6-DA23-1C55-B299EA45344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B034130-0E6A-AF06-25E7-308B34EA1FE0}"/>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C.J.U.E</a:t>
            </a:r>
            <a:r>
              <a:rPr lang="fr-BE" sz="2400">
                <a:solidFill>
                  <a:srgbClr val="0073CF"/>
                </a:solidFill>
                <a:latin typeface="Cambria"/>
                <a:ea typeface="Cambria"/>
              </a:rPr>
              <a:t>, 3 juillet 2025, C-534/23 P et C-539/23 P, </a:t>
            </a:r>
            <a:r>
              <a:rPr lang="fr-BE" sz="2400" i="1">
                <a:solidFill>
                  <a:srgbClr val="0073CF"/>
                </a:solidFill>
                <a:latin typeface="Cambria"/>
                <a:ea typeface="Cambria"/>
              </a:rPr>
              <a:t>Instituto Cervantes </a:t>
            </a:r>
            <a:endParaRPr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58EC1DB0-C518-476D-D741-7CD49C044471}"/>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lvl="0">
              <a:defRPr/>
            </a:pPr>
            <a:r>
              <a:rPr lang="fr-BE" b="1">
                <a:solidFill>
                  <a:srgbClr val="182440"/>
                </a:solidFill>
              </a:rPr>
              <a:t>VII. Cour de justice de l’Union européenne</a:t>
            </a:r>
            <a:endParaRPr lang="en-US" sz="800" b="1">
              <a:solidFill>
                <a:srgbClr val="182440"/>
              </a:solidFill>
            </a:endParaRPr>
          </a:p>
        </p:txBody>
      </p:sp>
    </p:spTree>
    <p:extLst>
      <p:ext uri="{BB962C8B-B14F-4D97-AF65-F5344CB8AC3E}">
        <p14:creationId xmlns:p14="http://schemas.microsoft.com/office/powerpoint/2010/main" val="362025426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D9DD-2A6A-02F3-A73A-7936CD500C6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9D1386-F92F-3BC5-5553-07B9BB1DBCA6}"/>
              </a:ext>
            </a:extLst>
          </p:cNvPr>
          <p:cNvSpPr>
            <a:spLocks noGrp="1"/>
          </p:cNvSpPr>
          <p:nvPr>
            <p:ph sz="quarter" idx="18"/>
          </p:nvPr>
        </p:nvSpPr>
        <p:spPr>
          <a:xfrm>
            <a:off x="537204" y="1889788"/>
            <a:ext cx="11230713" cy="4432353"/>
          </a:xfrm>
        </p:spPr>
        <p:txBody>
          <a:bodyPr vert="horz" lIns="0" tIns="0" rIns="0" bIns="0" spcCol="137160" rtlCol="0" anchor="t">
            <a:noAutofit/>
          </a:bodyPr>
          <a:lstStyle/>
          <a:p>
            <a:pPr algn="just"/>
            <a:endParaRPr lang="fr-BE" sz="1800"/>
          </a:p>
          <a:p>
            <a:pPr algn="just"/>
            <a:r>
              <a:rPr lang="fr-BE" sz="1800"/>
              <a:t>Présence dans le CSC d’une pondération spécifique pour les « éléments d’un sous-critère »</a:t>
            </a:r>
          </a:p>
          <a:p>
            <a:pPr lvl="1" algn="just"/>
            <a:r>
              <a:rPr lang="fr-BE" sz="1800"/>
              <a:t>Le principe de transparence et l’obligation de motivation exigent que les fractions de points soient divulgués à l’intéressé.</a:t>
            </a:r>
          </a:p>
          <a:p>
            <a:pPr marL="225425" lvl="1" indent="0" algn="just">
              <a:buNone/>
            </a:pPr>
            <a:endParaRPr lang="fr-BE" sz="1800"/>
          </a:p>
          <a:p>
            <a:pPr marL="266700" lvl="1" indent="-266700" algn="just"/>
            <a:r>
              <a:rPr lang="fr-BE" sz="1800"/>
              <a:t>Absence de pondération spécifique pour les « éléments d’un sous-critère » </a:t>
            </a:r>
          </a:p>
          <a:p>
            <a:pPr marL="488950" lvl="2" indent="-266700" algn="just"/>
            <a:r>
              <a:rPr lang="fr-BE" sz="1800"/>
              <a:t>Il est </a:t>
            </a:r>
            <a:r>
              <a:rPr lang="fr-BE" sz="1800" b="1" u="sng"/>
              <a:t>loisible</a:t>
            </a:r>
            <a:r>
              <a:rPr lang="fr-BE" sz="1800"/>
              <a:t> au pouvoir adjudicateur de limiter l’évaluation chiffrée au seul niveau des critères et des sous-critères.</a:t>
            </a:r>
          </a:p>
          <a:p>
            <a:pPr marL="0" indent="0" algn="just">
              <a:buNone/>
            </a:pPr>
            <a:endParaRPr lang="fr-BE" sz="1800"/>
          </a:p>
          <a:p>
            <a:pPr marL="0" indent="0" algn="just">
              <a:buNone/>
            </a:pPr>
            <a:endParaRPr lang="fr-BE" sz="1800" u="sng"/>
          </a:p>
          <a:p>
            <a:pPr marL="0" indent="0" algn="just">
              <a:buNone/>
            </a:pPr>
            <a:endParaRPr lang="fr-BE" sz="1800"/>
          </a:p>
        </p:txBody>
      </p:sp>
      <p:sp>
        <p:nvSpPr>
          <p:cNvPr id="3" name="Text Placeholder 2">
            <a:extLst>
              <a:ext uri="{FF2B5EF4-FFF2-40B4-BE49-F238E27FC236}">
                <a16:creationId xmlns:a16="http://schemas.microsoft.com/office/drawing/2014/main" id="{72272BD2-809D-6F6B-DD85-4C6FE1C147B7}"/>
              </a:ext>
            </a:extLst>
          </p:cNvPr>
          <p:cNvSpPr>
            <a:spLocks noGrp="1"/>
          </p:cNvSpPr>
          <p:nvPr>
            <p:ph type="body" idx="1"/>
          </p:nvPr>
        </p:nvSpPr>
        <p:spPr>
          <a:xfrm>
            <a:off x="537204" y="1352089"/>
            <a:ext cx="11160124" cy="435600"/>
          </a:xfrm>
        </p:spPr>
        <p:txBody>
          <a:bodyPr>
            <a:noAutofit/>
          </a:bodyPr>
          <a:lstStyle/>
          <a:p>
            <a:pPr algn="just"/>
            <a:r>
              <a:rPr lang="fr-BE" sz="2000">
                <a:latin typeface="Cambria"/>
                <a:ea typeface="Cambria"/>
              </a:rPr>
              <a:t>La méthode d'évaluation: éléments d’appréciation utilisés comme sous-critères ?</a:t>
            </a:r>
            <a:endParaRPr lang="nl-BE" sz="2000"/>
          </a:p>
          <a:p>
            <a:pPr algn="just"/>
            <a:endParaRPr lang="fr-BE" sz="2000">
              <a:latin typeface="Cambria"/>
              <a:ea typeface="Cambria"/>
            </a:endParaRPr>
          </a:p>
        </p:txBody>
      </p:sp>
      <p:sp>
        <p:nvSpPr>
          <p:cNvPr id="4" name="Slide Number Placeholder 3">
            <a:extLst>
              <a:ext uri="{FF2B5EF4-FFF2-40B4-BE49-F238E27FC236}">
                <a16:creationId xmlns:a16="http://schemas.microsoft.com/office/drawing/2014/main" id="{3F3F0172-CAB2-1EA0-0161-5FFF64B54675}"/>
              </a:ext>
            </a:extLst>
          </p:cNvPr>
          <p:cNvSpPr>
            <a:spLocks noGrp="1"/>
          </p:cNvSpPr>
          <p:nvPr>
            <p:ph type="sldNum" sz="quarter" idx="12"/>
          </p:nvPr>
        </p:nvSpPr>
        <p:spPr/>
        <p:txBody>
          <a:bodyPr/>
          <a:lstStyle/>
          <a:p>
            <a:fld id="{F9591D4C-BB8F-AE46-BE73-C616F30BBC5B}" type="slidenum">
              <a:rPr lang="en-US" dirty="0" smtClean="0"/>
              <a:pPr/>
              <a:t>134</a:t>
            </a:fld>
            <a:endParaRPr lang="en-US"/>
          </a:p>
        </p:txBody>
      </p:sp>
      <p:sp>
        <p:nvSpPr>
          <p:cNvPr id="7" name="Footer Placeholder 6">
            <a:extLst>
              <a:ext uri="{FF2B5EF4-FFF2-40B4-BE49-F238E27FC236}">
                <a16:creationId xmlns:a16="http://schemas.microsoft.com/office/drawing/2014/main" id="{3FA884DB-A6F0-A9DF-4AEB-3EA8F9A6090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94DA75BA-EADA-32A1-D782-204ADFA21D5E}"/>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C.J.U.E</a:t>
            </a:r>
            <a:r>
              <a:rPr lang="fr-BE" sz="2400">
                <a:solidFill>
                  <a:srgbClr val="0073CF"/>
                </a:solidFill>
                <a:latin typeface="Cambria"/>
                <a:ea typeface="Cambria"/>
              </a:rPr>
              <a:t>, 3 juillet 2025, C-534/23 P et C-539/23 P, </a:t>
            </a:r>
            <a:r>
              <a:rPr lang="fr-BE" sz="2400" i="1">
                <a:solidFill>
                  <a:srgbClr val="0073CF"/>
                </a:solidFill>
                <a:latin typeface="Cambria"/>
                <a:ea typeface="Cambria"/>
              </a:rPr>
              <a:t>Instituto Cervantes </a:t>
            </a:r>
            <a:endParaRPr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630F5358-6AC2-7666-B7BA-ACFFA4A5026E}"/>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lvl="0">
              <a:defRPr/>
            </a:pPr>
            <a:r>
              <a:rPr lang="fr-BE" b="1">
                <a:solidFill>
                  <a:srgbClr val="182440"/>
                </a:solidFill>
              </a:rPr>
              <a:t>VII. Cour de justice de l’Union européenne</a:t>
            </a:r>
            <a:endParaRPr lang="en-US" sz="800" b="1">
              <a:solidFill>
                <a:srgbClr val="182440"/>
              </a:solidFill>
            </a:endParaRPr>
          </a:p>
        </p:txBody>
      </p:sp>
    </p:spTree>
    <p:extLst>
      <p:ext uri="{BB962C8B-B14F-4D97-AF65-F5344CB8AC3E}">
        <p14:creationId xmlns:p14="http://schemas.microsoft.com/office/powerpoint/2010/main" val="344358651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18482-BBD8-754C-01C5-87024E17D14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008ABB-886C-503F-AEE7-CBCDEA10AC4F}"/>
              </a:ext>
            </a:extLst>
          </p:cNvPr>
          <p:cNvSpPr>
            <a:spLocks noGrp="1"/>
          </p:cNvSpPr>
          <p:nvPr>
            <p:ph sz="quarter" idx="18"/>
          </p:nvPr>
        </p:nvSpPr>
        <p:spPr>
          <a:xfrm>
            <a:off x="537204" y="1889788"/>
            <a:ext cx="11230713" cy="4432353"/>
          </a:xfrm>
        </p:spPr>
        <p:txBody>
          <a:bodyPr vert="horz" lIns="0" tIns="0" rIns="0" bIns="0" spcCol="137160" rtlCol="0" anchor="t">
            <a:noAutofit/>
          </a:bodyPr>
          <a:lstStyle/>
          <a:p>
            <a:pPr algn="just"/>
            <a:r>
              <a:rPr lang="fr-BE" sz="1800"/>
              <a:t>La requérante estime que le pouvoir adjudicateur s’est montré arbitraire dans l’évaluation qu’il a fait de son offre au motif que son offre a fait l’objet de commentaires beaucoup plus approfondis que celle de l’adjudicataire.</a:t>
            </a:r>
          </a:p>
          <a:p>
            <a:pPr algn="just"/>
            <a:endParaRPr lang="fr-BE" sz="1800"/>
          </a:p>
          <a:p>
            <a:pPr marL="0" indent="0" algn="just">
              <a:buNone/>
            </a:pPr>
            <a:r>
              <a:rPr lang="fr-BE" sz="1800" u="sng"/>
              <a:t>Position de la Cour:</a:t>
            </a:r>
          </a:p>
          <a:p>
            <a:pPr algn="just"/>
            <a:r>
              <a:rPr lang="fr-BE" sz="1800"/>
              <a:t>L’existence de divergences n’est pas la preuve d’une inégalité de traitement ou d’un traitement arbitraire. </a:t>
            </a:r>
          </a:p>
          <a:p>
            <a:pPr algn="just"/>
            <a:r>
              <a:rPr lang="fr-BE" sz="1800"/>
              <a:t>Le fait que les offres soient différentes justifie qu’elles appellent des commentaires plus détaillés à l’égard d’un soumissionnaire que d’un autre.</a:t>
            </a:r>
          </a:p>
          <a:p>
            <a:pPr algn="just"/>
            <a:endParaRPr lang="fr-BE" sz="1800"/>
          </a:p>
          <a:p>
            <a:pPr marL="0" indent="0" algn="just">
              <a:buNone/>
            </a:pPr>
            <a:endParaRPr lang="fr-BE" sz="1800" u="sng"/>
          </a:p>
          <a:p>
            <a:pPr marL="0" indent="0" algn="just">
              <a:buNone/>
            </a:pPr>
            <a:endParaRPr lang="fr-BE" sz="1800"/>
          </a:p>
        </p:txBody>
      </p:sp>
      <p:sp>
        <p:nvSpPr>
          <p:cNvPr id="3" name="Text Placeholder 2">
            <a:extLst>
              <a:ext uri="{FF2B5EF4-FFF2-40B4-BE49-F238E27FC236}">
                <a16:creationId xmlns:a16="http://schemas.microsoft.com/office/drawing/2014/main" id="{D67AE093-C82C-D30D-6ADD-D27F9075DEE3}"/>
              </a:ext>
            </a:extLst>
          </p:cNvPr>
          <p:cNvSpPr>
            <a:spLocks noGrp="1"/>
          </p:cNvSpPr>
          <p:nvPr>
            <p:ph type="body" idx="1"/>
          </p:nvPr>
        </p:nvSpPr>
        <p:spPr>
          <a:xfrm>
            <a:off x="537204" y="1352089"/>
            <a:ext cx="11160124" cy="435600"/>
          </a:xfrm>
        </p:spPr>
        <p:txBody>
          <a:bodyPr>
            <a:noAutofit/>
          </a:bodyPr>
          <a:lstStyle/>
          <a:p>
            <a:pPr algn="just"/>
            <a:r>
              <a:rPr lang="fr-BE" sz="2000">
                <a:latin typeface="Cambria"/>
                <a:ea typeface="Cambria"/>
              </a:rPr>
              <a:t>Le degré de détail de la motivation </a:t>
            </a:r>
            <a:endParaRPr lang="nl-BE" sz="2000"/>
          </a:p>
          <a:p>
            <a:pPr algn="just"/>
            <a:endParaRPr lang="fr-BE" sz="2000">
              <a:latin typeface="Cambria"/>
              <a:ea typeface="Cambria"/>
            </a:endParaRPr>
          </a:p>
        </p:txBody>
      </p:sp>
      <p:sp>
        <p:nvSpPr>
          <p:cNvPr id="4" name="Slide Number Placeholder 3">
            <a:extLst>
              <a:ext uri="{FF2B5EF4-FFF2-40B4-BE49-F238E27FC236}">
                <a16:creationId xmlns:a16="http://schemas.microsoft.com/office/drawing/2014/main" id="{44D823E1-D25D-D3F1-B139-2FB393E83C84}"/>
              </a:ext>
            </a:extLst>
          </p:cNvPr>
          <p:cNvSpPr>
            <a:spLocks noGrp="1"/>
          </p:cNvSpPr>
          <p:nvPr>
            <p:ph type="sldNum" sz="quarter" idx="12"/>
          </p:nvPr>
        </p:nvSpPr>
        <p:spPr/>
        <p:txBody>
          <a:bodyPr/>
          <a:lstStyle/>
          <a:p>
            <a:fld id="{F9591D4C-BB8F-AE46-BE73-C616F30BBC5B}" type="slidenum">
              <a:rPr lang="en-US" dirty="0" smtClean="0"/>
              <a:pPr/>
              <a:t>135</a:t>
            </a:fld>
            <a:endParaRPr lang="en-US"/>
          </a:p>
        </p:txBody>
      </p:sp>
      <p:sp>
        <p:nvSpPr>
          <p:cNvPr id="7" name="Footer Placeholder 6">
            <a:extLst>
              <a:ext uri="{FF2B5EF4-FFF2-40B4-BE49-F238E27FC236}">
                <a16:creationId xmlns:a16="http://schemas.microsoft.com/office/drawing/2014/main" id="{D91C2AB6-E44D-D496-812E-4593A2E2D684}"/>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68809B40-382E-A713-EE9B-8E8CBFEA3102}"/>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lgn="just">
              <a:defRPr/>
            </a:pPr>
            <a:r>
              <a:rPr lang="fr-BE" sz="2400" err="1">
                <a:solidFill>
                  <a:srgbClr val="0073CF"/>
                </a:solidFill>
                <a:latin typeface="Cambria"/>
                <a:ea typeface="Cambria"/>
              </a:rPr>
              <a:t>C.J.U.E</a:t>
            </a:r>
            <a:r>
              <a:rPr lang="fr-BE" sz="2400">
                <a:solidFill>
                  <a:srgbClr val="0073CF"/>
                </a:solidFill>
                <a:latin typeface="Cambria"/>
                <a:ea typeface="Cambria"/>
              </a:rPr>
              <a:t>, 3 juillet 2025, C-534/23 P et C-539/23 P, </a:t>
            </a:r>
            <a:r>
              <a:rPr lang="fr-BE" sz="2400" i="1">
                <a:solidFill>
                  <a:srgbClr val="0073CF"/>
                </a:solidFill>
                <a:latin typeface="Cambria"/>
                <a:ea typeface="Cambria"/>
              </a:rPr>
              <a:t>Instituto Cervantes </a:t>
            </a:r>
            <a:endParaRPr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07D4640A-79C3-EAB7-91B3-7A5638E3FFF7}"/>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lvl="0">
              <a:defRPr/>
            </a:pPr>
            <a:r>
              <a:rPr lang="fr-BE" b="1">
                <a:solidFill>
                  <a:srgbClr val="182440"/>
                </a:solidFill>
              </a:rPr>
              <a:t>VII. Cour de justice de l’Union européenne</a:t>
            </a:r>
            <a:endParaRPr lang="en-US" sz="800" b="1">
              <a:solidFill>
                <a:srgbClr val="182440"/>
              </a:solidFill>
            </a:endParaRPr>
          </a:p>
        </p:txBody>
      </p:sp>
    </p:spTree>
    <p:extLst>
      <p:ext uri="{BB962C8B-B14F-4D97-AF65-F5344CB8AC3E}">
        <p14:creationId xmlns:p14="http://schemas.microsoft.com/office/powerpoint/2010/main" val="416375342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9805B-CC35-E0C3-CB98-B924891EBE89}"/>
              </a:ext>
            </a:extLst>
          </p:cNvPr>
          <p:cNvSpPr>
            <a:spLocks noGrp="1"/>
          </p:cNvSpPr>
          <p:nvPr>
            <p:ph type="title"/>
          </p:nvPr>
        </p:nvSpPr>
        <p:spPr/>
        <p:txBody>
          <a:bodyPr/>
          <a:lstStyle/>
          <a:p>
            <a:pPr algn="r"/>
            <a:r>
              <a:rPr lang="en-US" sz="4400" i="1">
                <a:latin typeface="Cambria"/>
                <a:ea typeface="Cambria"/>
              </a:rPr>
              <a:t>Questions</a:t>
            </a:r>
            <a:r>
              <a:rPr lang="en-US" sz="4400">
                <a:latin typeface="Cambria"/>
                <a:ea typeface="Cambria"/>
              </a:rPr>
              <a:t>?</a:t>
            </a:r>
            <a:endParaRPr lang="en-US" sz="4400"/>
          </a:p>
        </p:txBody>
      </p:sp>
      <p:sp>
        <p:nvSpPr>
          <p:cNvPr id="3" name="Text Placeholder 2">
            <a:extLst>
              <a:ext uri="{FF2B5EF4-FFF2-40B4-BE49-F238E27FC236}">
                <a16:creationId xmlns:a16="http://schemas.microsoft.com/office/drawing/2014/main" id="{6C5522BF-AC29-0F29-2C10-9B1A1E5A6C7F}"/>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42367897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F06FF15-F7BF-36C8-1D08-BBD2C9B4129E}"/>
              </a:ext>
            </a:extLst>
          </p:cNvPr>
          <p:cNvSpPr>
            <a:spLocks noGrp="1"/>
          </p:cNvSpPr>
          <p:nvPr>
            <p:ph type="sldNum" sz="quarter" idx="12"/>
          </p:nvPr>
        </p:nvSpPr>
        <p:spPr/>
        <p:txBody>
          <a:bodyPr/>
          <a:lstStyle/>
          <a:p>
            <a:fld id="{F9591D4C-BB8F-AE46-BE73-C616F30BBC5B}" type="slidenum">
              <a:rPr lang="en-US" smtClean="0"/>
              <a:pPr/>
              <a:t>137</a:t>
            </a:fld>
            <a:endParaRPr lang="en-US"/>
          </a:p>
        </p:txBody>
      </p:sp>
      <p:sp>
        <p:nvSpPr>
          <p:cNvPr id="5" name="Title 4">
            <a:extLst>
              <a:ext uri="{FF2B5EF4-FFF2-40B4-BE49-F238E27FC236}">
                <a16:creationId xmlns:a16="http://schemas.microsoft.com/office/drawing/2014/main" id="{F8C91992-6D2A-773D-489D-F5B6C47B0D2E}"/>
              </a:ext>
            </a:extLst>
          </p:cNvPr>
          <p:cNvSpPr>
            <a:spLocks noGrp="1"/>
          </p:cNvSpPr>
          <p:nvPr>
            <p:ph type="title"/>
          </p:nvPr>
        </p:nvSpPr>
        <p:spPr/>
        <p:txBody>
          <a:bodyPr/>
          <a:lstStyle/>
          <a:p>
            <a:r>
              <a:rPr lang="fr-BE"/>
              <a:t>Pour aller plus loin</a:t>
            </a:r>
          </a:p>
        </p:txBody>
      </p:sp>
      <p:sp>
        <p:nvSpPr>
          <p:cNvPr id="6" name="Footer Placeholder 5">
            <a:extLst>
              <a:ext uri="{FF2B5EF4-FFF2-40B4-BE49-F238E27FC236}">
                <a16:creationId xmlns:a16="http://schemas.microsoft.com/office/drawing/2014/main" id="{DBF54004-9653-B352-A1D9-03377891F38E}"/>
              </a:ext>
            </a:extLst>
          </p:cNvPr>
          <p:cNvSpPr>
            <a:spLocks noGrp="1"/>
          </p:cNvSpPr>
          <p:nvPr>
            <p:ph type="ftr" sz="quarter" idx="17"/>
          </p:nvPr>
        </p:nvSpPr>
        <p:spPr/>
        <p:txBody>
          <a:bodyPr/>
          <a:lstStyle/>
          <a:p>
            <a:r>
              <a:rPr lang="nl-BE" dirty="0"/>
              <a:t>GTI MP </a:t>
            </a:r>
            <a:r>
              <a:rPr lang="nl-BE" dirty="0" err="1"/>
              <a:t>Bruxellois</a:t>
            </a:r>
            <a:r>
              <a:rPr lang="nl-BE" dirty="0"/>
              <a:t> – 18 </a:t>
            </a:r>
            <a:r>
              <a:rPr lang="nl-BE" dirty="0" err="1"/>
              <a:t>novembre</a:t>
            </a:r>
            <a:r>
              <a:rPr lang="nl-BE" dirty="0"/>
              <a:t> 2025</a:t>
            </a:r>
            <a:endParaRPr lang="en-US" dirty="0"/>
          </a:p>
        </p:txBody>
      </p:sp>
      <p:sp>
        <p:nvSpPr>
          <p:cNvPr id="7" name="Content Placeholder 6">
            <a:extLst>
              <a:ext uri="{FF2B5EF4-FFF2-40B4-BE49-F238E27FC236}">
                <a16:creationId xmlns:a16="http://schemas.microsoft.com/office/drawing/2014/main" id="{CB9B8CE3-0AD8-B1A5-27FE-DA7679FF5DDE}"/>
              </a:ext>
            </a:extLst>
          </p:cNvPr>
          <p:cNvSpPr>
            <a:spLocks noGrp="1"/>
          </p:cNvSpPr>
          <p:nvPr>
            <p:ph sz="quarter" idx="18"/>
          </p:nvPr>
        </p:nvSpPr>
        <p:spPr>
          <a:xfrm>
            <a:off x="169682" y="942065"/>
            <a:ext cx="11506381" cy="5208452"/>
          </a:xfrm>
        </p:spPr>
        <p:txBody>
          <a:bodyPr vert="horz" lIns="0" tIns="0" rIns="0" bIns="0" spcCol="137160" rtlCol="0" anchor="t">
            <a:noAutofit/>
          </a:bodyPr>
          <a:lstStyle/>
          <a:p>
            <a:pPr marL="229870" indent="-229870" algn="just"/>
            <a:r>
              <a:rPr lang="fr-BE" sz="1600">
                <a:cs typeface="Arial"/>
              </a:rPr>
              <a:t>WATHELET B., THÜNGEN R., « </a:t>
            </a:r>
            <a:r>
              <a:rPr lang="fr-BE" sz="1600">
                <a:ea typeface="+mn-lt"/>
                <a:cs typeface="+mn-lt"/>
              </a:rPr>
              <a:t>La sous-traitance sous l'angle des livres 5, 6 et 7 du Code civil: morceaux choisis », </a:t>
            </a:r>
            <a:r>
              <a:rPr lang="fr-BE" sz="1600" i="1">
                <a:ea typeface="+mn-lt"/>
                <a:cs typeface="+mn-lt"/>
              </a:rPr>
              <a:t>Chronique des Marchés Publics 2025-2026</a:t>
            </a:r>
            <a:r>
              <a:rPr lang="fr-BE" sz="1600">
                <a:ea typeface="+mn-lt"/>
                <a:cs typeface="+mn-lt"/>
              </a:rPr>
              <a:t>, sous la </a:t>
            </a:r>
            <a:r>
              <a:rPr lang="fr-BE" sz="1600" err="1">
                <a:ea typeface="+mn-lt"/>
                <a:cs typeface="+mn-lt"/>
              </a:rPr>
              <a:t>dir</a:t>
            </a:r>
            <a:r>
              <a:rPr lang="fr-BE" sz="1600">
                <a:ea typeface="+mn-lt"/>
                <a:cs typeface="+mn-lt"/>
              </a:rPr>
              <a:t>. de C. De Koninck </a:t>
            </a:r>
            <a:r>
              <a:rPr lang="fr-BE" sz="1600" i="1">
                <a:ea typeface="+mn-lt"/>
                <a:cs typeface="+mn-lt"/>
              </a:rPr>
              <a:t>et al</a:t>
            </a:r>
            <a:r>
              <a:rPr lang="fr-BE" sz="1600">
                <a:ea typeface="+mn-lt"/>
                <a:cs typeface="+mn-lt"/>
              </a:rPr>
              <a:t>., Bruxelles, </a:t>
            </a:r>
            <a:r>
              <a:rPr lang="fr-BE" sz="1600" err="1">
                <a:ea typeface="+mn-lt"/>
                <a:cs typeface="+mn-lt"/>
              </a:rPr>
              <a:t>EBP</a:t>
            </a:r>
            <a:r>
              <a:rPr lang="fr-BE" sz="1600">
                <a:ea typeface="+mn-lt"/>
                <a:cs typeface="+mn-lt"/>
              </a:rPr>
              <a:t> Consulting, 2026, à paraître.</a:t>
            </a:r>
            <a:endParaRPr lang="fr-BE" sz="1600">
              <a:cs typeface="Arial"/>
            </a:endParaRPr>
          </a:p>
          <a:p>
            <a:pPr marL="229870" indent="-229870" algn="just"/>
            <a:r>
              <a:rPr lang="fr-BE" sz="1600">
                <a:cs typeface="Arial"/>
              </a:rPr>
              <a:t>RIXHON M., « Chronique de jurisprudence du Conseil d’État en matière de marchés publics </a:t>
            </a:r>
            <a:r>
              <a:rPr lang="fr-BE" sz="1600" i="1" err="1">
                <a:cs typeface="Arial"/>
              </a:rPr>
              <a:t>anno</a:t>
            </a:r>
            <a:r>
              <a:rPr lang="fr-BE" sz="1600">
                <a:cs typeface="Arial"/>
              </a:rPr>
              <a:t> 2025 », </a:t>
            </a:r>
            <a:r>
              <a:rPr lang="fr-BE" sz="1600" i="1">
                <a:cs typeface="Arial"/>
              </a:rPr>
              <a:t>Chronique des Marchés Publics 2025-2026</a:t>
            </a:r>
            <a:r>
              <a:rPr lang="fr-BE" sz="1600">
                <a:cs typeface="Arial"/>
              </a:rPr>
              <a:t>, sous la </a:t>
            </a:r>
            <a:r>
              <a:rPr lang="fr-BE" sz="1600" err="1">
                <a:cs typeface="Arial"/>
              </a:rPr>
              <a:t>dir</a:t>
            </a:r>
            <a:r>
              <a:rPr lang="fr-BE" sz="1600">
                <a:cs typeface="Arial"/>
              </a:rPr>
              <a:t>. de C. De Koninck </a:t>
            </a:r>
            <a:r>
              <a:rPr lang="fr-BE" sz="1600" i="1">
                <a:cs typeface="Arial"/>
              </a:rPr>
              <a:t>et al</a:t>
            </a:r>
            <a:r>
              <a:rPr lang="fr-BE" sz="1600">
                <a:cs typeface="Arial"/>
              </a:rPr>
              <a:t>., Bruxelles, </a:t>
            </a:r>
            <a:r>
              <a:rPr lang="fr-BE" sz="1600" err="1">
                <a:cs typeface="Arial"/>
              </a:rPr>
              <a:t>EBP</a:t>
            </a:r>
            <a:r>
              <a:rPr lang="fr-BE" sz="1600">
                <a:cs typeface="Arial"/>
              </a:rPr>
              <a:t> Consulting, 2026, à paraître.</a:t>
            </a:r>
            <a:endParaRPr lang="fr-BE" sz="1600"/>
          </a:p>
          <a:p>
            <a:pPr marL="229870" indent="-229870" algn="just"/>
            <a:r>
              <a:rPr lang="en-US" sz="1600"/>
              <a:t>RIXHON M. et VAN GARSSE S., « Role of the Council of State in public procurement that includes clauses on environment and/or circular economy », à </a:t>
            </a:r>
            <a:r>
              <a:rPr lang="en-US" sz="1600" err="1"/>
              <a:t>paraître</a:t>
            </a:r>
            <a:r>
              <a:rPr lang="en-US" sz="1600"/>
              <a:t> courant 2026 sur : </a:t>
            </a:r>
            <a:r>
              <a:rPr lang="en-US" sz="1600" u="sng">
                <a:hlinkClick r:id="rId2"/>
              </a:rPr>
              <a:t>https://</a:t>
            </a:r>
            <a:r>
              <a:rPr lang="en-US" sz="1600" u="sng" err="1">
                <a:hlinkClick r:id="rId2"/>
              </a:rPr>
              <a:t>ce-center.vlaanderen-circulair.be</a:t>
            </a:r>
            <a:r>
              <a:rPr lang="en-US" sz="1600" u="sng">
                <a:hlinkClick r:id="rId2"/>
              </a:rPr>
              <a:t>/</a:t>
            </a:r>
            <a:r>
              <a:rPr lang="en-US" sz="1600" u="sng" err="1">
                <a:hlinkClick r:id="rId2"/>
              </a:rPr>
              <a:t>nl</a:t>
            </a:r>
            <a:r>
              <a:rPr lang="en-US" sz="1600" u="sng">
                <a:hlinkClick r:id="rId2"/>
              </a:rPr>
              <a:t>/</a:t>
            </a:r>
            <a:r>
              <a:rPr lang="en-US" sz="1600" u="sng" err="1">
                <a:hlinkClick r:id="rId2"/>
              </a:rPr>
              <a:t>publicaties</a:t>
            </a:r>
            <a:r>
              <a:rPr lang="en-US" sz="1600"/>
              <a:t>. </a:t>
            </a:r>
            <a:endParaRPr lang="fr-BE" sz="1600">
              <a:cs typeface="Arial"/>
            </a:endParaRPr>
          </a:p>
          <a:p>
            <a:pPr marL="229870" indent="-229870" algn="just"/>
            <a:r>
              <a:rPr lang="fr-BE" sz="1600"/>
              <a:t>WATHELET B., « Article 2, alinéa 1er, 13°», </a:t>
            </a:r>
            <a:r>
              <a:rPr lang="fr-BE" sz="1600" i="1"/>
              <a:t>Directive 2014/24 sur la passation des marchés publics (secteurs classiques). Commentaire article par article</a:t>
            </a:r>
            <a:r>
              <a:rPr lang="fr-BE" sz="1600"/>
              <a:t>,</a:t>
            </a:r>
            <a:r>
              <a:rPr lang="fr-BE" sz="1600" i="1"/>
              <a:t> </a:t>
            </a:r>
            <a:r>
              <a:rPr lang="fr-BE" sz="1600"/>
              <a:t>sous la </a:t>
            </a:r>
            <a:r>
              <a:rPr lang="fr-BE" sz="1600" err="1"/>
              <a:t>dir</a:t>
            </a:r>
            <a:r>
              <a:rPr lang="fr-BE" sz="1600"/>
              <a:t>. de L. </a:t>
            </a:r>
            <a:r>
              <a:rPr lang="fr-BE" sz="1600" err="1"/>
              <a:t>Coutron</a:t>
            </a:r>
            <a:r>
              <a:rPr lang="fr-BE" sz="1600"/>
              <a:t>, Y. </a:t>
            </a:r>
            <a:r>
              <a:rPr lang="fr-BE" sz="1600" err="1"/>
              <a:t>Marique</a:t>
            </a:r>
            <a:r>
              <a:rPr lang="fr-BE" sz="1600"/>
              <a:t> et K. Wauters, à paraître en janvier 2026. </a:t>
            </a:r>
            <a:endParaRPr lang="fr-BE" sz="1600">
              <a:cs typeface="Arial"/>
            </a:endParaRPr>
          </a:p>
          <a:p>
            <a:pPr marL="229870" indent="-229870" algn="just"/>
            <a:r>
              <a:rPr lang="fr-BE" sz="1600">
                <a:cs typeface="Arial"/>
              </a:rPr>
              <a:t>WATHELET B., « Article 36 », </a:t>
            </a:r>
            <a:r>
              <a:rPr lang="fr-BE" sz="1600" i="1">
                <a:cs typeface="Arial"/>
              </a:rPr>
              <a:t>Directive 2014/24 sur la passation des marchés publics (secteurs classiques). Commentaire article par article</a:t>
            </a:r>
            <a:r>
              <a:rPr lang="fr-BE" sz="1600">
                <a:cs typeface="Arial"/>
              </a:rPr>
              <a:t>,</a:t>
            </a:r>
            <a:r>
              <a:rPr lang="fr-BE" sz="1600" i="1">
                <a:cs typeface="Arial"/>
              </a:rPr>
              <a:t> </a:t>
            </a:r>
            <a:r>
              <a:rPr lang="fr-BE" sz="1600">
                <a:cs typeface="Arial"/>
              </a:rPr>
              <a:t>sous la </a:t>
            </a:r>
            <a:r>
              <a:rPr lang="fr-BE" sz="1600" err="1">
                <a:cs typeface="Arial"/>
              </a:rPr>
              <a:t>dir</a:t>
            </a:r>
            <a:r>
              <a:rPr lang="fr-BE" sz="1600">
                <a:cs typeface="Arial"/>
              </a:rPr>
              <a:t>. de L. </a:t>
            </a:r>
            <a:r>
              <a:rPr lang="fr-BE" sz="1600" err="1">
                <a:cs typeface="Arial"/>
              </a:rPr>
              <a:t>Coutron</a:t>
            </a:r>
            <a:r>
              <a:rPr lang="fr-BE" sz="1600">
                <a:cs typeface="Arial"/>
              </a:rPr>
              <a:t>, Y. </a:t>
            </a:r>
            <a:r>
              <a:rPr lang="fr-BE" sz="1600" err="1">
                <a:cs typeface="Arial"/>
              </a:rPr>
              <a:t>Marique</a:t>
            </a:r>
            <a:r>
              <a:rPr lang="fr-BE" sz="1600">
                <a:cs typeface="Arial"/>
              </a:rPr>
              <a:t> et K. Wauters, à paraître en janvier 2026. </a:t>
            </a:r>
            <a:endParaRPr lang="fr-BE" sz="1600"/>
          </a:p>
          <a:p>
            <a:pPr marL="229870" indent="-229870" algn="just"/>
            <a:r>
              <a:rPr lang="fr-BE" sz="1600"/>
              <a:t>RIXHON M., « Article 42 – Spécifications techniques », </a:t>
            </a:r>
            <a:r>
              <a:rPr lang="fr-BE" sz="1600" i="1"/>
              <a:t>Directive 2014/24 sur la passation des marchés publics (secteurs classiques). Commentaire article par article</a:t>
            </a:r>
            <a:r>
              <a:rPr lang="fr-BE" sz="1600"/>
              <a:t>,</a:t>
            </a:r>
            <a:r>
              <a:rPr lang="fr-BE" sz="1600" i="1"/>
              <a:t> </a:t>
            </a:r>
            <a:r>
              <a:rPr lang="fr-BE" sz="1600"/>
              <a:t>sous la </a:t>
            </a:r>
            <a:r>
              <a:rPr lang="fr-BE" sz="1600" err="1"/>
              <a:t>dir</a:t>
            </a:r>
            <a:r>
              <a:rPr lang="fr-BE" sz="1600"/>
              <a:t>. de L. </a:t>
            </a:r>
            <a:r>
              <a:rPr lang="fr-BE" sz="1600" err="1"/>
              <a:t>Coutron</a:t>
            </a:r>
            <a:r>
              <a:rPr lang="fr-BE" sz="1600"/>
              <a:t>, Y. </a:t>
            </a:r>
            <a:r>
              <a:rPr lang="fr-BE" sz="1600" err="1"/>
              <a:t>Marique</a:t>
            </a:r>
            <a:r>
              <a:rPr lang="fr-BE" sz="1600"/>
              <a:t> et K. Wauters, à paraître en janvier 2026. </a:t>
            </a:r>
            <a:endParaRPr lang="fr-BE" sz="1600">
              <a:cs typeface="Arial"/>
            </a:endParaRPr>
          </a:p>
          <a:p>
            <a:pPr marL="229870" indent="-229870" algn="just"/>
            <a:r>
              <a:rPr lang="fr-BE" sz="1600">
                <a:cs typeface="Arial"/>
              </a:rPr>
              <a:t>WATHELET B. et THÜNGEN R., « Le nouveau Code civil et la commande publique: morceaux choisis », </a:t>
            </a:r>
            <a:r>
              <a:rPr lang="fr-BE" sz="1600" i="1"/>
              <a:t>Droit des marchés publics: morceaux choisis</a:t>
            </a:r>
            <a:r>
              <a:rPr lang="fr-BE" sz="1600"/>
              <a:t>, </a:t>
            </a:r>
            <a:r>
              <a:rPr lang="fr-BE" sz="1600" err="1"/>
              <a:t>collec</a:t>
            </a:r>
            <a:r>
              <a:rPr lang="fr-BE" sz="1600"/>
              <a:t>. UB³, Bruxelles, Larcier, 2025.</a:t>
            </a:r>
          </a:p>
          <a:p>
            <a:pPr marL="229870" indent="-229870" algn="just"/>
            <a:r>
              <a:rPr lang="fr-BE" sz="1600">
                <a:cs typeface="Arial"/>
              </a:rPr>
              <a:t>RIXHON M. et LEPPERS T., « De </a:t>
            </a:r>
            <a:r>
              <a:rPr lang="fr-BE" sz="1600" err="1">
                <a:cs typeface="Arial"/>
              </a:rPr>
              <a:t>arresten</a:t>
            </a:r>
            <a:r>
              <a:rPr lang="fr-BE" sz="1600">
                <a:cs typeface="Arial"/>
              </a:rPr>
              <a:t> van de </a:t>
            </a:r>
            <a:r>
              <a:rPr lang="fr-BE" sz="1600" err="1">
                <a:cs typeface="Arial"/>
              </a:rPr>
              <a:t>Raad</a:t>
            </a:r>
            <a:r>
              <a:rPr lang="fr-BE" sz="1600">
                <a:cs typeface="Arial"/>
              </a:rPr>
              <a:t> van State in </a:t>
            </a:r>
            <a:r>
              <a:rPr lang="fr-BE" sz="1600" err="1">
                <a:cs typeface="Arial"/>
              </a:rPr>
              <a:t>enkele</a:t>
            </a:r>
            <a:r>
              <a:rPr lang="fr-BE" sz="1600">
                <a:cs typeface="Arial"/>
              </a:rPr>
              <a:t> </a:t>
            </a:r>
            <a:r>
              <a:rPr lang="fr-BE" sz="1600" err="1">
                <a:cs typeface="Arial"/>
              </a:rPr>
              <a:t>cijfers</a:t>
            </a:r>
            <a:r>
              <a:rPr lang="fr-BE" sz="1600">
                <a:cs typeface="Arial"/>
              </a:rPr>
              <a:t> – </a:t>
            </a:r>
            <a:r>
              <a:rPr lang="fr-BE" sz="1600" err="1">
                <a:cs typeface="Arial"/>
              </a:rPr>
              <a:t>vergelijking</a:t>
            </a:r>
            <a:r>
              <a:rPr lang="fr-BE" sz="1600">
                <a:cs typeface="Arial"/>
              </a:rPr>
              <a:t> van de </a:t>
            </a:r>
            <a:r>
              <a:rPr lang="fr-BE" sz="1600" err="1">
                <a:cs typeface="Arial"/>
              </a:rPr>
              <a:t>XIIde</a:t>
            </a:r>
            <a:r>
              <a:rPr lang="fr-BE" sz="1600">
                <a:cs typeface="Arial"/>
              </a:rPr>
              <a:t> en de </a:t>
            </a:r>
            <a:r>
              <a:rPr lang="fr-BE" sz="1600" err="1">
                <a:cs typeface="Arial"/>
              </a:rPr>
              <a:t>VIde</a:t>
            </a:r>
            <a:r>
              <a:rPr lang="fr-BE" sz="1600">
                <a:cs typeface="Arial"/>
              </a:rPr>
              <a:t> </a:t>
            </a:r>
            <a:r>
              <a:rPr lang="fr-BE" sz="1600" err="1">
                <a:cs typeface="Arial"/>
              </a:rPr>
              <a:t>kamers</a:t>
            </a:r>
            <a:r>
              <a:rPr lang="fr-BE" sz="1600">
                <a:cs typeface="Arial"/>
              </a:rPr>
              <a:t> </a:t>
            </a:r>
            <a:r>
              <a:rPr lang="fr-BE" sz="1600" i="1" err="1">
                <a:cs typeface="Arial"/>
              </a:rPr>
              <a:t>anno</a:t>
            </a:r>
            <a:r>
              <a:rPr lang="fr-BE" sz="1600">
                <a:cs typeface="Arial"/>
              </a:rPr>
              <a:t> 2024 / Les arrêts du Conseil d’État en quelques chiffres – comparaison des VIe et XIIe chambres </a:t>
            </a:r>
            <a:r>
              <a:rPr lang="fr-BE" sz="1600" i="1" err="1">
                <a:cs typeface="Arial"/>
              </a:rPr>
              <a:t>anno</a:t>
            </a:r>
            <a:r>
              <a:rPr lang="fr-BE" sz="1600">
                <a:cs typeface="Arial"/>
              </a:rPr>
              <a:t> 2024 », </a:t>
            </a:r>
            <a:r>
              <a:rPr lang="fr-BE" sz="1600" i="1">
                <a:cs typeface="Arial"/>
              </a:rPr>
              <a:t>Chronique des Marchés Publics 2024-2025</a:t>
            </a:r>
            <a:r>
              <a:rPr lang="fr-BE" sz="1600">
                <a:cs typeface="Arial"/>
              </a:rPr>
              <a:t>, sous la </a:t>
            </a:r>
            <a:r>
              <a:rPr lang="fr-BE" sz="1600" err="1">
                <a:cs typeface="Arial"/>
              </a:rPr>
              <a:t>dir</a:t>
            </a:r>
            <a:r>
              <a:rPr lang="fr-BE" sz="1600">
                <a:cs typeface="Arial"/>
              </a:rPr>
              <a:t>. de C. De Koninck </a:t>
            </a:r>
            <a:r>
              <a:rPr lang="fr-BE" sz="1600" i="1">
                <a:cs typeface="Arial"/>
              </a:rPr>
              <a:t>et al</a:t>
            </a:r>
            <a:r>
              <a:rPr lang="fr-BE" sz="1600">
                <a:cs typeface="Arial"/>
              </a:rPr>
              <a:t>., Bruxelles, </a:t>
            </a:r>
            <a:r>
              <a:rPr lang="fr-BE" sz="1600" err="1">
                <a:cs typeface="Arial"/>
              </a:rPr>
              <a:t>EBP</a:t>
            </a:r>
            <a:r>
              <a:rPr lang="fr-BE" sz="1600">
                <a:cs typeface="Arial"/>
              </a:rPr>
              <a:t> Consulting, 2025, p. 383-411.</a:t>
            </a:r>
          </a:p>
          <a:p>
            <a:pPr marL="229870" indent="-229870" algn="just"/>
            <a:endParaRPr lang="fr-BE" sz="1600">
              <a:cs typeface="Arial"/>
            </a:endParaRPr>
          </a:p>
        </p:txBody>
      </p:sp>
    </p:spTree>
    <p:extLst>
      <p:ext uri="{BB962C8B-B14F-4D97-AF65-F5344CB8AC3E}">
        <p14:creationId xmlns:p14="http://schemas.microsoft.com/office/powerpoint/2010/main" val="90415103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5F903-EDCA-395E-CB71-348457980D1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8EE4B5-96D0-5484-0865-E03D5457641D}"/>
              </a:ext>
            </a:extLst>
          </p:cNvPr>
          <p:cNvSpPr>
            <a:spLocks noGrp="1"/>
          </p:cNvSpPr>
          <p:nvPr>
            <p:ph type="sldNum" sz="quarter" idx="12"/>
          </p:nvPr>
        </p:nvSpPr>
        <p:spPr/>
        <p:txBody>
          <a:bodyPr/>
          <a:lstStyle/>
          <a:p>
            <a:fld id="{F9591D4C-BB8F-AE46-BE73-C616F30BBC5B}" type="slidenum">
              <a:rPr lang="en-US" smtClean="0"/>
              <a:pPr/>
              <a:t>138</a:t>
            </a:fld>
            <a:endParaRPr lang="en-US"/>
          </a:p>
        </p:txBody>
      </p:sp>
      <p:sp>
        <p:nvSpPr>
          <p:cNvPr id="5" name="Title 4">
            <a:extLst>
              <a:ext uri="{FF2B5EF4-FFF2-40B4-BE49-F238E27FC236}">
                <a16:creationId xmlns:a16="http://schemas.microsoft.com/office/drawing/2014/main" id="{8DBB1364-97B8-20D3-958F-1C9627940846}"/>
              </a:ext>
            </a:extLst>
          </p:cNvPr>
          <p:cNvSpPr>
            <a:spLocks noGrp="1"/>
          </p:cNvSpPr>
          <p:nvPr>
            <p:ph type="title"/>
          </p:nvPr>
        </p:nvSpPr>
        <p:spPr/>
        <p:txBody>
          <a:bodyPr/>
          <a:lstStyle/>
          <a:p>
            <a:r>
              <a:rPr lang="fr-BE"/>
              <a:t>Pour aller plus loin</a:t>
            </a:r>
          </a:p>
        </p:txBody>
      </p:sp>
      <p:sp>
        <p:nvSpPr>
          <p:cNvPr id="6" name="Footer Placeholder 5">
            <a:extLst>
              <a:ext uri="{FF2B5EF4-FFF2-40B4-BE49-F238E27FC236}">
                <a16:creationId xmlns:a16="http://schemas.microsoft.com/office/drawing/2014/main" id="{51839CB4-027D-A88D-619A-11DFDA72D9B0}"/>
              </a:ext>
            </a:extLst>
          </p:cNvPr>
          <p:cNvSpPr>
            <a:spLocks noGrp="1"/>
          </p:cNvSpPr>
          <p:nvPr>
            <p:ph type="ftr" sz="quarter" idx="17"/>
          </p:nvPr>
        </p:nvSpPr>
        <p:spPr/>
        <p:txBody>
          <a:bodyPr/>
          <a:lstStyle/>
          <a:p>
            <a:r>
              <a:rPr lang="nl-BE" dirty="0"/>
              <a:t>GTI MP </a:t>
            </a:r>
            <a:r>
              <a:rPr lang="nl-BE" dirty="0" err="1"/>
              <a:t>Bruxellois</a:t>
            </a:r>
            <a:r>
              <a:rPr lang="nl-BE" dirty="0"/>
              <a:t> – 18 </a:t>
            </a:r>
            <a:r>
              <a:rPr lang="nl-BE" dirty="0" err="1"/>
              <a:t>novembre</a:t>
            </a:r>
            <a:r>
              <a:rPr lang="nl-BE" dirty="0"/>
              <a:t> 2025</a:t>
            </a:r>
            <a:endParaRPr lang="en-US" dirty="0"/>
          </a:p>
        </p:txBody>
      </p:sp>
      <p:sp>
        <p:nvSpPr>
          <p:cNvPr id="7" name="Content Placeholder 6">
            <a:extLst>
              <a:ext uri="{FF2B5EF4-FFF2-40B4-BE49-F238E27FC236}">
                <a16:creationId xmlns:a16="http://schemas.microsoft.com/office/drawing/2014/main" id="{A4FC526D-707B-B500-76B7-475F32460825}"/>
              </a:ext>
            </a:extLst>
          </p:cNvPr>
          <p:cNvSpPr>
            <a:spLocks noGrp="1"/>
          </p:cNvSpPr>
          <p:nvPr>
            <p:ph sz="quarter" idx="18"/>
          </p:nvPr>
        </p:nvSpPr>
        <p:spPr>
          <a:xfrm>
            <a:off x="169682" y="942065"/>
            <a:ext cx="11506381" cy="5208452"/>
          </a:xfrm>
        </p:spPr>
        <p:txBody>
          <a:bodyPr vert="horz" lIns="0" tIns="0" rIns="0" bIns="0" spcCol="137160" rtlCol="0" anchor="t">
            <a:noAutofit/>
          </a:bodyPr>
          <a:lstStyle/>
          <a:p>
            <a:pPr marL="229870" indent="-229870" algn="just"/>
            <a:r>
              <a:rPr lang="fr-BE" sz="1600"/>
              <a:t>RIXHON M. </a:t>
            </a:r>
            <a:r>
              <a:rPr lang="fr-BE" sz="1600" i="1"/>
              <a:t>et al</a:t>
            </a:r>
            <a:r>
              <a:rPr lang="fr-BE" sz="1600"/>
              <a:t>., « 34. Green public procurement and the </a:t>
            </a:r>
            <a:r>
              <a:rPr lang="fr-BE" sz="1600" err="1"/>
              <a:t>circular</a:t>
            </a:r>
            <a:r>
              <a:rPr lang="fr-BE" sz="1600"/>
              <a:t> </a:t>
            </a:r>
            <a:r>
              <a:rPr lang="fr-BE" sz="1600" err="1"/>
              <a:t>economy</a:t>
            </a:r>
            <a:r>
              <a:rPr lang="fr-BE" sz="1600"/>
              <a:t> », 2024, disponible sur : </a:t>
            </a:r>
            <a:r>
              <a:rPr lang="fr-BE" sz="1600" u="sng">
                <a:hlinkClick r:id="rId2"/>
              </a:rPr>
              <a:t>https://ce-</a:t>
            </a:r>
            <a:r>
              <a:rPr lang="fr-BE" sz="1600" u="sng" err="1">
                <a:hlinkClick r:id="rId2"/>
              </a:rPr>
              <a:t>center.vlaanderen</a:t>
            </a:r>
            <a:r>
              <a:rPr lang="fr-BE" sz="1600" u="sng">
                <a:hlinkClick r:id="rId2"/>
              </a:rPr>
              <a:t>-</a:t>
            </a:r>
            <a:r>
              <a:rPr lang="fr-BE" sz="1600" u="sng" err="1">
                <a:hlinkClick r:id="rId2"/>
              </a:rPr>
              <a:t>circulair.be</a:t>
            </a:r>
            <a:r>
              <a:rPr lang="fr-BE" sz="1600" u="sng">
                <a:hlinkClick r:id="rId2"/>
              </a:rPr>
              <a:t>/</a:t>
            </a:r>
            <a:r>
              <a:rPr lang="fr-BE" sz="1600" u="sng" err="1">
                <a:hlinkClick r:id="rId2"/>
              </a:rPr>
              <a:t>nl</a:t>
            </a:r>
            <a:r>
              <a:rPr lang="fr-BE" sz="1600" u="sng">
                <a:hlinkClick r:id="rId2"/>
              </a:rPr>
              <a:t>/</a:t>
            </a:r>
            <a:r>
              <a:rPr lang="fr-BE" sz="1600" u="sng" err="1">
                <a:hlinkClick r:id="rId2"/>
              </a:rPr>
              <a:t>publicaties</a:t>
            </a:r>
            <a:r>
              <a:rPr lang="fr-BE" sz="1600"/>
              <a:t>.  </a:t>
            </a:r>
            <a:endParaRPr lang="fr-BE" sz="1600">
              <a:solidFill>
                <a:srgbClr val="FFFFFF"/>
              </a:solidFill>
              <a:cs typeface="Arial"/>
            </a:endParaRPr>
          </a:p>
          <a:p>
            <a:pPr marL="229870" indent="-229870" algn="just"/>
            <a:r>
              <a:rPr lang="fr-BE" sz="1600"/>
              <a:t>RIXHON M. et LEPPERS T., « De </a:t>
            </a:r>
            <a:r>
              <a:rPr lang="fr-BE" sz="1600" err="1"/>
              <a:t>arresten</a:t>
            </a:r>
            <a:r>
              <a:rPr lang="fr-BE" sz="1600"/>
              <a:t> van de Raad van State in </a:t>
            </a:r>
            <a:r>
              <a:rPr lang="fr-BE" sz="1600" err="1"/>
              <a:t>enkele</a:t>
            </a:r>
            <a:r>
              <a:rPr lang="fr-BE" sz="1600"/>
              <a:t> </a:t>
            </a:r>
            <a:r>
              <a:rPr lang="fr-BE" sz="1600" err="1"/>
              <a:t>cijfers</a:t>
            </a:r>
            <a:r>
              <a:rPr lang="fr-BE" sz="1600"/>
              <a:t> – </a:t>
            </a:r>
            <a:r>
              <a:rPr lang="fr-BE" sz="1600" err="1"/>
              <a:t>vergelijking</a:t>
            </a:r>
            <a:r>
              <a:rPr lang="fr-BE" sz="1600"/>
              <a:t> van de </a:t>
            </a:r>
            <a:r>
              <a:rPr lang="fr-BE" sz="1600" err="1"/>
              <a:t>XIIde</a:t>
            </a:r>
            <a:r>
              <a:rPr lang="fr-BE" sz="1600"/>
              <a:t> en de </a:t>
            </a:r>
            <a:r>
              <a:rPr lang="fr-BE" sz="1600" err="1"/>
              <a:t>VIde</a:t>
            </a:r>
            <a:r>
              <a:rPr lang="fr-BE" sz="1600"/>
              <a:t> </a:t>
            </a:r>
            <a:r>
              <a:rPr lang="fr-BE" sz="1600" err="1"/>
              <a:t>kamers</a:t>
            </a:r>
            <a:r>
              <a:rPr lang="fr-BE" sz="1600"/>
              <a:t> </a:t>
            </a:r>
            <a:r>
              <a:rPr lang="fr-BE" sz="1600" i="1" err="1"/>
              <a:t>anno</a:t>
            </a:r>
            <a:r>
              <a:rPr lang="fr-BE" sz="1600"/>
              <a:t> 2023 / Les arrêts du Conseil d’État en quelques chiffres – comparaison des VIe et XIIe chambres </a:t>
            </a:r>
            <a:r>
              <a:rPr lang="fr-BE" sz="1600" i="1" err="1"/>
              <a:t>anno</a:t>
            </a:r>
            <a:r>
              <a:rPr lang="fr-BE" sz="1600"/>
              <a:t> 2023 », </a:t>
            </a:r>
            <a:r>
              <a:rPr lang="fr-BE" sz="1600" i="1"/>
              <a:t>Chronique des Marchés Publics 2023-2024</a:t>
            </a:r>
            <a:r>
              <a:rPr lang="fr-BE" sz="1600"/>
              <a:t>, sous la </a:t>
            </a:r>
            <a:r>
              <a:rPr lang="fr-BE" sz="1600" err="1"/>
              <a:t>dir</a:t>
            </a:r>
            <a:r>
              <a:rPr lang="fr-BE" sz="1600"/>
              <a:t>. de C. De Koninck </a:t>
            </a:r>
            <a:r>
              <a:rPr lang="fr-BE" sz="1600" i="1"/>
              <a:t>et al</a:t>
            </a:r>
            <a:r>
              <a:rPr lang="fr-BE" sz="1600"/>
              <a:t>., Bruxelles, </a:t>
            </a:r>
            <a:r>
              <a:rPr lang="fr-BE" sz="1600" err="1"/>
              <a:t>EBP</a:t>
            </a:r>
            <a:r>
              <a:rPr lang="fr-BE" sz="1600"/>
              <a:t> Consulting, 2024, p. 307- 332.</a:t>
            </a:r>
            <a:endParaRPr lang="fr-BE" sz="1600">
              <a:cs typeface="Arial"/>
            </a:endParaRPr>
          </a:p>
          <a:p>
            <a:pPr marL="229870" indent="-229870" algn="just"/>
            <a:r>
              <a:rPr lang="fr-BE" sz="1600"/>
              <a:t>DRESSE G. et RIXHON M., « Chronique de jurisprudence du Conseil d’État en matière de marchés publics </a:t>
            </a:r>
            <a:r>
              <a:rPr lang="fr-BE" sz="1600" i="1" err="1"/>
              <a:t>anno</a:t>
            </a:r>
            <a:r>
              <a:rPr lang="fr-BE" sz="1600"/>
              <a:t> 2023 », </a:t>
            </a:r>
            <a:r>
              <a:rPr lang="fr-BE" sz="1600" i="1"/>
              <a:t>Chronique des Marchés Publics 2023-2024</a:t>
            </a:r>
            <a:r>
              <a:rPr lang="fr-BE" sz="1600"/>
              <a:t>, sous la </a:t>
            </a:r>
            <a:r>
              <a:rPr lang="fr-BE" sz="1600" err="1"/>
              <a:t>dir</a:t>
            </a:r>
            <a:r>
              <a:rPr lang="fr-BE" sz="1600"/>
              <a:t>. de C. De Koninck </a:t>
            </a:r>
            <a:r>
              <a:rPr lang="fr-BE" sz="1600" i="1"/>
              <a:t>et al</a:t>
            </a:r>
            <a:r>
              <a:rPr lang="fr-BE" sz="1600"/>
              <a:t>., Bruxelles, </a:t>
            </a:r>
            <a:r>
              <a:rPr lang="fr-BE" sz="1600" err="1"/>
              <a:t>EBP</a:t>
            </a:r>
            <a:r>
              <a:rPr lang="fr-BE" sz="1600"/>
              <a:t> Consulting, 2024, p. 239- 306.</a:t>
            </a:r>
            <a:endParaRPr lang="fr-BE" sz="1600">
              <a:cs typeface="Arial"/>
            </a:endParaRPr>
          </a:p>
          <a:p>
            <a:pPr marL="229870" indent="-229870" algn="just"/>
            <a:r>
              <a:rPr lang="fr-BE" sz="1600">
                <a:cs typeface="Arial"/>
              </a:rPr>
              <a:t>MARTENS B., WATHELET B. et LEBEDEVA T., « Procédures de passation dans les projets DBFM. Procédure concurrentielle avec négociation ou dialogue compétitif ? »,</a:t>
            </a:r>
            <a:r>
              <a:rPr lang="fr-BE" sz="1600" i="1">
                <a:cs typeface="Arial"/>
              </a:rPr>
              <a:t>Chronique des Marchés Publics 2023-2024</a:t>
            </a:r>
            <a:r>
              <a:rPr lang="fr-BE" sz="1600">
                <a:cs typeface="Arial"/>
              </a:rPr>
              <a:t>, sous la </a:t>
            </a:r>
            <a:r>
              <a:rPr lang="fr-BE" sz="1600" err="1">
                <a:cs typeface="Arial"/>
              </a:rPr>
              <a:t>dir</a:t>
            </a:r>
            <a:r>
              <a:rPr lang="fr-BE" sz="1600">
                <a:cs typeface="Arial"/>
              </a:rPr>
              <a:t>. de C. De Koninck </a:t>
            </a:r>
            <a:r>
              <a:rPr lang="fr-BE" sz="1600" i="1">
                <a:cs typeface="Arial"/>
              </a:rPr>
              <a:t>et al</a:t>
            </a:r>
            <a:r>
              <a:rPr lang="fr-BE" sz="1600">
                <a:cs typeface="Arial" panose="020B0604020202020204"/>
              </a:rPr>
              <a:t>., Bruxelles, </a:t>
            </a:r>
            <a:r>
              <a:rPr lang="fr-BE" sz="1600" err="1">
                <a:cs typeface="Arial" panose="020B0604020202020204"/>
              </a:rPr>
              <a:t>EBP</a:t>
            </a:r>
            <a:r>
              <a:rPr lang="fr-BE" sz="1600">
                <a:cs typeface="Arial" panose="020B0604020202020204"/>
              </a:rPr>
              <a:t> Consulting, 2024, p. 857-876.</a:t>
            </a:r>
          </a:p>
          <a:p>
            <a:pPr marL="229870" indent="-229870" algn="just"/>
            <a:r>
              <a:rPr lang="fr-BE" sz="1600"/>
              <a:t>RIXHON M. et LEPPERS T., « De </a:t>
            </a:r>
            <a:r>
              <a:rPr lang="fr-BE" sz="1600" err="1"/>
              <a:t>arresten</a:t>
            </a:r>
            <a:r>
              <a:rPr lang="fr-BE" sz="1600"/>
              <a:t> van de Raad van State in </a:t>
            </a:r>
            <a:r>
              <a:rPr lang="fr-BE" sz="1600" err="1"/>
              <a:t>enkele</a:t>
            </a:r>
            <a:r>
              <a:rPr lang="fr-BE" sz="1600"/>
              <a:t> </a:t>
            </a:r>
            <a:r>
              <a:rPr lang="fr-BE" sz="1600" err="1"/>
              <a:t>cijfers</a:t>
            </a:r>
            <a:r>
              <a:rPr lang="fr-BE" sz="1600"/>
              <a:t> – </a:t>
            </a:r>
            <a:r>
              <a:rPr lang="fr-BE" sz="1600" err="1"/>
              <a:t>vergelijking</a:t>
            </a:r>
            <a:r>
              <a:rPr lang="fr-BE" sz="1600"/>
              <a:t> van de </a:t>
            </a:r>
            <a:r>
              <a:rPr lang="fr-BE" sz="1600" err="1"/>
              <a:t>XIIde</a:t>
            </a:r>
            <a:r>
              <a:rPr lang="fr-BE" sz="1600"/>
              <a:t> en de </a:t>
            </a:r>
            <a:r>
              <a:rPr lang="fr-BE" sz="1600" err="1"/>
              <a:t>VIde</a:t>
            </a:r>
            <a:r>
              <a:rPr lang="fr-BE" sz="1600"/>
              <a:t> </a:t>
            </a:r>
            <a:r>
              <a:rPr lang="fr-BE" sz="1600" err="1"/>
              <a:t>kamers</a:t>
            </a:r>
            <a:r>
              <a:rPr lang="fr-BE" sz="1600"/>
              <a:t> </a:t>
            </a:r>
            <a:r>
              <a:rPr lang="fr-BE" sz="1600" i="1" err="1"/>
              <a:t>anno</a:t>
            </a:r>
            <a:r>
              <a:rPr lang="fr-BE" sz="1600"/>
              <a:t> 2022 / Les arrêts du Conseil d’État en quelques chiffres – comparaison des VIe et XIIe chambres </a:t>
            </a:r>
            <a:r>
              <a:rPr lang="fr-BE" sz="1600" i="1" err="1"/>
              <a:t>anno</a:t>
            </a:r>
            <a:r>
              <a:rPr lang="fr-BE" sz="1600"/>
              <a:t> 2022 », </a:t>
            </a:r>
            <a:r>
              <a:rPr lang="fr-BE" sz="1600" i="1"/>
              <a:t>Chronique des Marchés Publics 2022-2023</a:t>
            </a:r>
            <a:r>
              <a:rPr lang="fr-BE" sz="1600"/>
              <a:t>, sous la </a:t>
            </a:r>
            <a:r>
              <a:rPr lang="fr-BE" sz="1600" err="1"/>
              <a:t>dir</a:t>
            </a:r>
            <a:r>
              <a:rPr lang="fr-BE" sz="1600"/>
              <a:t>. de C. De Koninck </a:t>
            </a:r>
            <a:r>
              <a:rPr lang="fr-BE" sz="1600" i="1"/>
              <a:t>et al</a:t>
            </a:r>
            <a:r>
              <a:rPr lang="fr-BE" sz="1600"/>
              <a:t>., Bruxelles, </a:t>
            </a:r>
            <a:r>
              <a:rPr lang="fr-BE" sz="1600" err="1"/>
              <a:t>EBP</a:t>
            </a:r>
            <a:r>
              <a:rPr lang="fr-BE" sz="1600"/>
              <a:t> Consulting, 2023 p. 337-357.</a:t>
            </a:r>
          </a:p>
          <a:p>
            <a:pPr marL="229870" indent="-229870" algn="just"/>
            <a:r>
              <a:rPr lang="fr-BE" sz="1600">
                <a:cs typeface="Arial"/>
              </a:rPr>
              <a:t>RIXHON M., « Chronique de jurisprudence du Conseil d’État en matière de marchés publics </a:t>
            </a:r>
            <a:r>
              <a:rPr lang="fr-BE" sz="1600" i="1" err="1">
                <a:cs typeface="Arial"/>
              </a:rPr>
              <a:t>anno</a:t>
            </a:r>
            <a:r>
              <a:rPr lang="fr-BE" sz="1600">
                <a:cs typeface="Arial"/>
              </a:rPr>
              <a:t> 2022 », </a:t>
            </a:r>
            <a:r>
              <a:rPr lang="fr-BE" sz="1600" i="1">
                <a:cs typeface="Arial"/>
              </a:rPr>
              <a:t>Chronique des Marchés Publics 2022-2023</a:t>
            </a:r>
            <a:r>
              <a:rPr lang="fr-BE" sz="1600">
                <a:cs typeface="Arial"/>
              </a:rPr>
              <a:t>, sous la </a:t>
            </a:r>
            <a:r>
              <a:rPr lang="fr-BE" sz="1600" err="1">
                <a:cs typeface="Arial"/>
              </a:rPr>
              <a:t>dir</a:t>
            </a:r>
            <a:r>
              <a:rPr lang="fr-BE" sz="1600">
                <a:cs typeface="Arial"/>
              </a:rPr>
              <a:t>. de C. De Koninck </a:t>
            </a:r>
            <a:r>
              <a:rPr lang="fr-BE" sz="1600" i="1">
                <a:cs typeface="Arial"/>
              </a:rPr>
              <a:t>et al</a:t>
            </a:r>
            <a:r>
              <a:rPr lang="fr-BE" sz="1600">
                <a:cs typeface="Arial"/>
              </a:rPr>
              <a:t>., Bruxelles, </a:t>
            </a:r>
            <a:r>
              <a:rPr lang="fr-BE" sz="1600" err="1">
                <a:cs typeface="Arial"/>
              </a:rPr>
              <a:t>EBP</a:t>
            </a:r>
            <a:r>
              <a:rPr lang="fr-BE" sz="1600">
                <a:cs typeface="Arial"/>
              </a:rPr>
              <a:t> Consulting, 2023 p. 287-335.</a:t>
            </a:r>
            <a:endParaRPr lang="en-US" sz="1600">
              <a:solidFill>
                <a:srgbClr val="182440"/>
              </a:solidFill>
              <a:cs typeface="Arial"/>
            </a:endParaRPr>
          </a:p>
          <a:p>
            <a:pPr marL="229870" indent="-229870" algn="just"/>
            <a:endParaRPr lang="fr-BE" sz="1600">
              <a:cs typeface="Arial"/>
            </a:endParaRPr>
          </a:p>
        </p:txBody>
      </p:sp>
    </p:spTree>
    <p:extLst>
      <p:ext uri="{BB962C8B-B14F-4D97-AF65-F5344CB8AC3E}">
        <p14:creationId xmlns:p14="http://schemas.microsoft.com/office/powerpoint/2010/main" val="35850414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69026-5883-FD0B-73DF-C7785B05A4C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6AC477E-B90C-5598-1556-4AEC3FFE079D}"/>
              </a:ext>
            </a:extLst>
          </p:cNvPr>
          <p:cNvSpPr>
            <a:spLocks noGrp="1"/>
          </p:cNvSpPr>
          <p:nvPr>
            <p:ph type="sldNum" sz="quarter" idx="12"/>
          </p:nvPr>
        </p:nvSpPr>
        <p:spPr/>
        <p:txBody>
          <a:bodyPr/>
          <a:lstStyle/>
          <a:p>
            <a:fld id="{F9591D4C-BB8F-AE46-BE73-C616F30BBC5B}" type="slidenum">
              <a:rPr lang="en-US" smtClean="0"/>
              <a:pPr/>
              <a:t>139</a:t>
            </a:fld>
            <a:endParaRPr lang="en-US"/>
          </a:p>
        </p:txBody>
      </p:sp>
      <p:sp>
        <p:nvSpPr>
          <p:cNvPr id="5" name="Title 4">
            <a:extLst>
              <a:ext uri="{FF2B5EF4-FFF2-40B4-BE49-F238E27FC236}">
                <a16:creationId xmlns:a16="http://schemas.microsoft.com/office/drawing/2014/main" id="{33DD9B17-BC51-B501-1F72-2C33609AEACA}"/>
              </a:ext>
            </a:extLst>
          </p:cNvPr>
          <p:cNvSpPr>
            <a:spLocks noGrp="1"/>
          </p:cNvSpPr>
          <p:nvPr>
            <p:ph type="title"/>
          </p:nvPr>
        </p:nvSpPr>
        <p:spPr/>
        <p:txBody>
          <a:bodyPr/>
          <a:lstStyle/>
          <a:p>
            <a:r>
              <a:rPr lang="fr-BE"/>
              <a:t>Pour aller plus loin</a:t>
            </a:r>
          </a:p>
        </p:txBody>
      </p:sp>
      <p:sp>
        <p:nvSpPr>
          <p:cNvPr id="6" name="Footer Placeholder 5">
            <a:extLst>
              <a:ext uri="{FF2B5EF4-FFF2-40B4-BE49-F238E27FC236}">
                <a16:creationId xmlns:a16="http://schemas.microsoft.com/office/drawing/2014/main" id="{6598FE2F-556B-A05F-7DA4-CE3B95B5A896}"/>
              </a:ext>
            </a:extLst>
          </p:cNvPr>
          <p:cNvSpPr>
            <a:spLocks noGrp="1"/>
          </p:cNvSpPr>
          <p:nvPr>
            <p:ph type="ftr" sz="quarter" idx="17"/>
          </p:nvPr>
        </p:nvSpPr>
        <p:spPr/>
        <p:txBody>
          <a:bodyPr/>
          <a:lstStyle/>
          <a:p>
            <a:r>
              <a:rPr lang="pt-BR" dirty="0"/>
              <a:t>GTI MP Bruxellois – 18 novembre 2025</a:t>
            </a:r>
          </a:p>
        </p:txBody>
      </p:sp>
      <p:sp>
        <p:nvSpPr>
          <p:cNvPr id="7" name="Content Placeholder 6">
            <a:extLst>
              <a:ext uri="{FF2B5EF4-FFF2-40B4-BE49-F238E27FC236}">
                <a16:creationId xmlns:a16="http://schemas.microsoft.com/office/drawing/2014/main" id="{8A4E1D2E-67BD-655B-8E11-B6819E7D004B}"/>
              </a:ext>
            </a:extLst>
          </p:cNvPr>
          <p:cNvSpPr>
            <a:spLocks noGrp="1"/>
          </p:cNvSpPr>
          <p:nvPr>
            <p:ph sz="quarter" idx="18"/>
          </p:nvPr>
        </p:nvSpPr>
        <p:spPr>
          <a:xfrm>
            <a:off x="169682" y="942065"/>
            <a:ext cx="11506381" cy="5208452"/>
          </a:xfrm>
        </p:spPr>
        <p:txBody>
          <a:bodyPr vert="horz" lIns="0" tIns="0" rIns="0" bIns="0" spcCol="137160" rtlCol="0" anchor="t">
            <a:noAutofit/>
          </a:bodyPr>
          <a:lstStyle/>
          <a:p>
            <a:pPr marL="229870" indent="-229870" algn="just"/>
            <a:r>
              <a:rPr lang="fr-BE" sz="1600">
                <a:cs typeface="Arial"/>
              </a:rPr>
              <a:t>WATHELET B., </a:t>
            </a:r>
            <a:r>
              <a:rPr lang="fr-BE" sz="1600" i="1">
                <a:cs typeface="Arial"/>
              </a:rPr>
              <a:t>et al</a:t>
            </a:r>
            <a:r>
              <a:rPr lang="fr-BE" sz="1600">
                <a:cs typeface="Arial"/>
              </a:rPr>
              <a:t>., « Mesures d’office : le droit privé cité en intervention », Chronique des Marchés Publics », </a:t>
            </a:r>
            <a:r>
              <a:rPr lang="fr-BE" sz="1600" i="1">
                <a:cs typeface="Arial"/>
              </a:rPr>
              <a:t>Chronique des Marchés Publics 2022-2023</a:t>
            </a:r>
            <a:r>
              <a:rPr lang="fr-BE" sz="1600">
                <a:cs typeface="Arial"/>
              </a:rPr>
              <a:t>, sous la </a:t>
            </a:r>
            <a:r>
              <a:rPr lang="fr-BE" sz="1600" err="1">
                <a:cs typeface="Arial"/>
              </a:rPr>
              <a:t>dir</a:t>
            </a:r>
            <a:r>
              <a:rPr lang="fr-BE" sz="1600">
                <a:cs typeface="Arial"/>
              </a:rPr>
              <a:t>. de C. De Koninck </a:t>
            </a:r>
            <a:r>
              <a:rPr lang="fr-BE" sz="1600" i="1">
                <a:cs typeface="Arial"/>
              </a:rPr>
              <a:t>et al</a:t>
            </a:r>
            <a:r>
              <a:rPr lang="fr-BE" sz="1600">
                <a:cs typeface="Arial"/>
              </a:rPr>
              <a:t>., Bruxelles, </a:t>
            </a:r>
            <a:r>
              <a:rPr lang="fr-BE" sz="1600" err="1">
                <a:cs typeface="Arial"/>
              </a:rPr>
              <a:t>EBP</a:t>
            </a:r>
            <a:r>
              <a:rPr lang="fr-BE" sz="1600">
                <a:cs typeface="Arial"/>
              </a:rPr>
              <a:t> Consulting, 2023, p. 1109 à 1136.</a:t>
            </a:r>
            <a:endParaRPr lang="fr-BE" sz="1600">
              <a:solidFill>
                <a:srgbClr val="182440"/>
              </a:solidFill>
              <a:cs typeface="Arial"/>
            </a:endParaRPr>
          </a:p>
          <a:p>
            <a:pPr marL="229870" indent="-229870" algn="just"/>
            <a:r>
              <a:rPr lang="fr-BE" sz="1600">
                <a:cs typeface="Arial"/>
              </a:rPr>
              <a:t>WATHELET B. et DRESSE G., « Commentaires de la loi du 8 février 2023 modifiant la loi du 17 juin 2016 relative aux marchés publics et la loi du 17 juin 2016 relative aux contrats de concession, en ce qui concerne la gouvernance », </a:t>
            </a:r>
            <a:r>
              <a:rPr lang="fr-BE" sz="1600" i="1">
                <a:cs typeface="Arial"/>
              </a:rPr>
              <a:t>Bibliothèque digitale pour les services financiers des pouvoirs locaux</a:t>
            </a:r>
            <a:r>
              <a:rPr lang="fr-BE" sz="1600">
                <a:cs typeface="Arial"/>
              </a:rPr>
              <a:t>, 2023. </a:t>
            </a:r>
            <a:endParaRPr lang="fr-BE" sz="1600"/>
          </a:p>
          <a:p>
            <a:pPr marL="229870" indent="-229870" algn="just"/>
            <a:r>
              <a:rPr lang="fr-BE" sz="1600"/>
              <a:t>WATHELET B. et </a:t>
            </a:r>
            <a:r>
              <a:rPr lang="fr-BE" sz="1600" err="1"/>
              <a:t>VOGLAIRE</a:t>
            </a:r>
            <a:r>
              <a:rPr lang="fr-BE" sz="1600"/>
              <a:t> K., « Prix unitaires nuls : le moment est-il venu de remettre les compteurs à zéro ? », </a:t>
            </a:r>
            <a:r>
              <a:rPr lang="fr-BE" sz="1600" i="1" err="1"/>
              <a:t>Entr</a:t>
            </a:r>
            <a:r>
              <a:rPr lang="fr-BE" sz="1600" i="1"/>
              <a:t>. </a:t>
            </a:r>
            <a:r>
              <a:rPr lang="fr-BE" sz="1600" i="1" err="1"/>
              <a:t>dr</a:t>
            </a:r>
            <a:r>
              <a:rPr lang="fr-BE" sz="1600" i="1"/>
              <a:t>.</a:t>
            </a:r>
            <a:r>
              <a:rPr lang="fr-BE" sz="1600"/>
              <a:t>, 2022/3, p. 207-220.</a:t>
            </a:r>
          </a:p>
          <a:p>
            <a:pPr marL="229870" indent="-229870" algn="just"/>
            <a:r>
              <a:rPr lang="fr-BE" sz="1600"/>
              <a:t>RIXHON M., « Chronique de jurisprudence du Conseil d’État en matière de marchés publics </a:t>
            </a:r>
            <a:r>
              <a:rPr lang="fr-BE" sz="1600" i="1" err="1"/>
              <a:t>anno</a:t>
            </a:r>
            <a:r>
              <a:rPr lang="fr-BE" sz="1600"/>
              <a:t> 2021 », </a:t>
            </a:r>
            <a:r>
              <a:rPr lang="fr-BE" sz="1600" i="1"/>
              <a:t>Chronique des Marchés Publics 2021-2022</a:t>
            </a:r>
            <a:r>
              <a:rPr lang="fr-BE" sz="1600"/>
              <a:t>, sous la </a:t>
            </a:r>
            <a:r>
              <a:rPr lang="fr-BE" sz="1600" err="1"/>
              <a:t>dir</a:t>
            </a:r>
            <a:r>
              <a:rPr lang="fr-BE" sz="1600"/>
              <a:t>. de C. De Koninck </a:t>
            </a:r>
            <a:r>
              <a:rPr lang="fr-BE" sz="1600" i="1"/>
              <a:t>et al</a:t>
            </a:r>
            <a:r>
              <a:rPr lang="fr-BE" sz="1600"/>
              <a:t>., Bruxelles, </a:t>
            </a:r>
            <a:r>
              <a:rPr lang="fr-BE" sz="1600" err="1"/>
              <a:t>EBP</a:t>
            </a:r>
            <a:r>
              <a:rPr lang="fr-BE" sz="1600"/>
              <a:t> Consulting, 2022, p. 259-312.</a:t>
            </a:r>
            <a:endParaRPr lang="fr-BE" sz="1600">
              <a:cs typeface="Arial"/>
            </a:endParaRPr>
          </a:p>
          <a:p>
            <a:pPr marL="229870" indent="-229870" algn="just"/>
            <a:r>
              <a:rPr lang="fr-BE" sz="1600"/>
              <a:t>WATHELET B. et MORLAND A., « Plafonnement des accords-cadres : la Belgique manque-t-elle le cadre ? », </a:t>
            </a:r>
            <a:r>
              <a:rPr lang="fr-BE" sz="1600" i="1" err="1"/>
              <a:t>Entr</a:t>
            </a:r>
            <a:r>
              <a:rPr lang="fr-BE" sz="1600" i="1"/>
              <a:t>. </a:t>
            </a:r>
            <a:r>
              <a:rPr lang="fr-BE" sz="1600" i="1" err="1"/>
              <a:t>dr</a:t>
            </a:r>
            <a:r>
              <a:rPr lang="fr-BE" sz="1600"/>
              <a:t>., 2021/3, p. 242-259.</a:t>
            </a:r>
            <a:endParaRPr lang="fr-BE" sz="1600">
              <a:cs typeface="Arial"/>
            </a:endParaRPr>
          </a:p>
          <a:p>
            <a:pPr marL="229870" indent="-229870" algn="just"/>
            <a:r>
              <a:rPr lang="fr-BE" sz="1600"/>
              <a:t>RIXHON M., « Chronique de jurisprudence du Conseil d’État en matière de marchés publics </a:t>
            </a:r>
            <a:r>
              <a:rPr lang="fr-BE" sz="1600" i="1" err="1"/>
              <a:t>anno</a:t>
            </a:r>
            <a:r>
              <a:rPr lang="fr-BE" sz="1600"/>
              <a:t> 2020 », </a:t>
            </a:r>
            <a:r>
              <a:rPr lang="fr-BE" sz="1600" i="1"/>
              <a:t>Chronique des Marchés Publics 2020-2021</a:t>
            </a:r>
            <a:r>
              <a:rPr lang="fr-BE" sz="1600"/>
              <a:t>, sous la </a:t>
            </a:r>
            <a:r>
              <a:rPr lang="fr-BE" sz="1600" err="1"/>
              <a:t>dir</a:t>
            </a:r>
            <a:r>
              <a:rPr lang="fr-BE" sz="1600"/>
              <a:t>. de C. De Koninck </a:t>
            </a:r>
            <a:r>
              <a:rPr lang="fr-BE" sz="1600" i="1"/>
              <a:t>et al</a:t>
            </a:r>
            <a:r>
              <a:rPr lang="fr-BE" sz="1600"/>
              <a:t>., Bruxelles, </a:t>
            </a:r>
            <a:r>
              <a:rPr lang="fr-BE" sz="1600" err="1"/>
              <a:t>EBP</a:t>
            </a:r>
            <a:r>
              <a:rPr lang="fr-BE" sz="1600"/>
              <a:t> Consulting, 2021, p. 279-321.</a:t>
            </a:r>
            <a:endParaRPr lang="fr-BE" sz="1600">
              <a:cs typeface="Arial"/>
            </a:endParaRPr>
          </a:p>
          <a:p>
            <a:pPr marL="229870" indent="-229870" algn="just"/>
            <a:r>
              <a:rPr lang="fr-BE" sz="1600"/>
              <a:t>WATHELET, B. et </a:t>
            </a:r>
            <a:r>
              <a:rPr lang="fr-BE" sz="1600" err="1"/>
              <a:t>VROMAN</a:t>
            </a:r>
            <a:r>
              <a:rPr lang="fr-BE" sz="1600"/>
              <a:t>, M.-A., « La passation d’un marché pour compte dans le cadre d’un marché public de travaux : retour d’expérience », </a:t>
            </a:r>
            <a:r>
              <a:rPr lang="fr-BE" sz="1600" i="1"/>
              <a:t>Chronique des Marchés Publics 2016-2017</a:t>
            </a:r>
            <a:r>
              <a:rPr lang="fr-BE" sz="1600"/>
              <a:t>, sous la </a:t>
            </a:r>
            <a:r>
              <a:rPr lang="fr-BE" sz="1600" err="1"/>
              <a:t>dir</a:t>
            </a:r>
            <a:r>
              <a:rPr lang="fr-BE" sz="1600"/>
              <a:t>. de C. De Koninck </a:t>
            </a:r>
            <a:r>
              <a:rPr lang="fr-BE" sz="1600" i="1"/>
              <a:t>et al</a:t>
            </a:r>
            <a:r>
              <a:rPr lang="fr-BE" sz="1600"/>
              <a:t>., Bruxelles, </a:t>
            </a:r>
            <a:r>
              <a:rPr lang="fr-BE" sz="1600" err="1"/>
              <a:t>EBP</a:t>
            </a:r>
            <a:r>
              <a:rPr lang="fr-BE" sz="1600"/>
              <a:t> Consulting, 2017, p. 727-751.</a:t>
            </a:r>
            <a:endParaRPr lang="fr-BE" sz="1600">
              <a:cs typeface="Arial"/>
            </a:endParaRPr>
          </a:p>
        </p:txBody>
      </p:sp>
    </p:spTree>
    <p:extLst>
      <p:ext uri="{BB962C8B-B14F-4D97-AF65-F5344CB8AC3E}">
        <p14:creationId xmlns:p14="http://schemas.microsoft.com/office/powerpoint/2010/main" val="1572211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7B88C-5910-0EFA-A982-E1430902D0E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13BE8A-901D-6190-C916-50F6FCCC6954}"/>
              </a:ext>
            </a:extLst>
          </p:cNvPr>
          <p:cNvSpPr>
            <a:spLocks noGrp="1"/>
          </p:cNvSpPr>
          <p:nvPr>
            <p:ph sz="quarter" idx="18"/>
          </p:nvPr>
        </p:nvSpPr>
        <p:spPr>
          <a:xfrm>
            <a:off x="537204" y="1613819"/>
            <a:ext cx="11230713" cy="4516386"/>
          </a:xfrm>
        </p:spPr>
        <p:txBody>
          <a:bodyPr vert="horz" lIns="0" tIns="0" rIns="0" bIns="0" spcCol="137160" rtlCol="0" anchor="t">
            <a:noAutofit/>
          </a:bodyPr>
          <a:lstStyle/>
          <a:p>
            <a:pPr marL="511175" indent="-285750" algn="just">
              <a:buClr>
                <a:srgbClr val="6F6F6F"/>
              </a:buClr>
            </a:pPr>
            <a:r>
              <a:rPr lang="fr-BE" sz="1800"/>
              <a:t>La requérante arguait que la procédure choisie était « </a:t>
            </a:r>
            <a:r>
              <a:rPr lang="fr-BE" sz="1800" b="1" i="1"/>
              <a:t>incompatible avec la conclusion d’un accord-cadre</a:t>
            </a:r>
            <a:r>
              <a:rPr lang="fr-BE" sz="1800" i="1"/>
              <a:t> qui serait en l’espèce, selon elle, destiné à répondre à des besoins de moyen ou long terme </a:t>
            </a:r>
            <a:r>
              <a:rPr lang="fr-BE" sz="1800"/>
              <a:t>». </a:t>
            </a:r>
          </a:p>
          <a:p>
            <a:pPr marL="511175" indent="-285750" algn="just">
              <a:buClr>
                <a:srgbClr val="6F6F6F"/>
              </a:buClr>
            </a:pPr>
            <a:r>
              <a:rPr lang="fr-BE" sz="1800"/>
              <a:t>Selon le Conseil d’État, « [i]</a:t>
            </a:r>
            <a:r>
              <a:rPr lang="fr-BE" sz="1800" i="1"/>
              <a:t>l ressort de l’article 42, § 1er, 1°, b) de la loi du 17 juin 2016 relative aux marchés publics que le recours à la procédure négociée sans publication préalable </a:t>
            </a:r>
            <a:r>
              <a:rPr lang="fr-BE" sz="1800"/>
              <a:t>(…) </a:t>
            </a:r>
            <a:r>
              <a:rPr lang="fr-BE" sz="1800" i="1"/>
              <a:t>n’est autorisée que « dans la mesure strictement nécessaire ». </a:t>
            </a:r>
          </a:p>
          <a:p>
            <a:pPr marL="457200" lvl="1" indent="0" algn="just">
              <a:buClr>
                <a:srgbClr val="6F6F6F"/>
              </a:buClr>
              <a:buNone/>
            </a:pPr>
            <a:r>
              <a:rPr lang="fr-BE" sz="1800" b="1" i="1"/>
              <a:t>Cette condition de stricte nécessité n’exclut pas, en elle-même, le recours à un accord-cadre</a:t>
            </a:r>
            <a:r>
              <a:rPr lang="fr-BE" sz="1800" i="1"/>
              <a:t>. </a:t>
            </a:r>
            <a:r>
              <a:rPr lang="fr-BE" sz="1800"/>
              <a:t>(…) </a:t>
            </a:r>
            <a:r>
              <a:rPr lang="fr-BE" sz="1800" i="1"/>
              <a:t>Le grief de la requérante repose dès lors essentiellement sur l’affirmation que la partie adverse a commis une erreur manifeste d’appréciation lorsqu’elle a décidé des modalités suivantes du marché, relatives à sa durée : « L’accord-cadre court </a:t>
            </a:r>
            <a:r>
              <a:rPr lang="fr-BE" sz="1800" b="1" i="1"/>
              <a:t>a priori, jusqu’au 31 décembre 2020, avec la possibilité de prolongation </a:t>
            </a:r>
            <a:r>
              <a:rPr lang="fr-BE" sz="1800" i="1"/>
              <a:t>pour une période </a:t>
            </a:r>
            <a:r>
              <a:rPr lang="fr-BE" sz="1800" b="1" i="1"/>
              <a:t>d’un an </a:t>
            </a:r>
            <a:r>
              <a:rPr lang="fr-BE" sz="1800"/>
              <a:t>(…) ». (…)</a:t>
            </a:r>
          </a:p>
          <a:p>
            <a:pPr marL="457200" lvl="1" indent="0" algn="just">
              <a:buClr>
                <a:srgbClr val="6F6F6F"/>
              </a:buClr>
              <a:buNone/>
            </a:pPr>
            <a:r>
              <a:rPr lang="fr-BE" sz="1800" i="1"/>
              <a:t>Par la procédure d’attribution en cause, la partie adverse a cherché à s’assurer, dans les conditions de l’urgence impérieuse, d’un approvisionnement suffisamment stable et certain de « </a:t>
            </a:r>
            <a:r>
              <a:rPr lang="fr-BE" sz="1800" i="1" err="1"/>
              <a:t>community</a:t>
            </a:r>
            <a:r>
              <a:rPr lang="fr-BE" sz="1800" i="1"/>
              <a:t> </a:t>
            </a:r>
            <a:r>
              <a:rPr lang="fr-BE" sz="1800" i="1" err="1"/>
              <a:t>masks</a:t>
            </a:r>
            <a:r>
              <a:rPr lang="fr-BE" sz="1800" i="1"/>
              <a:t> » au bénéfice de la population, alors que l’incidence de la propagation du coronavirus covid-19 sur le commerce mondial des mois à venir, notamment concernant la fourniture de matériel de protection, était inconnue. Comme le relève la requérante elle-même dans ses écrits, au moment où la partie adverse a décidé de cette procédure, la population belge était contrainte de fabriquer des masques elle-même, à défaut de pouvoir s’en procurer dans le commerce ou en pharmacie. </a:t>
            </a:r>
          </a:p>
        </p:txBody>
      </p:sp>
      <p:sp>
        <p:nvSpPr>
          <p:cNvPr id="3" name="Text Placeholder 2">
            <a:extLst>
              <a:ext uri="{FF2B5EF4-FFF2-40B4-BE49-F238E27FC236}">
                <a16:creationId xmlns:a16="http://schemas.microsoft.com/office/drawing/2014/main" id="{D5329050-7C38-7C7B-D0F7-A2E5AE5EC358}"/>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Saga des masques - choix de l’accord-cadre</a:t>
            </a:r>
          </a:p>
        </p:txBody>
      </p:sp>
      <p:sp>
        <p:nvSpPr>
          <p:cNvPr id="4" name="Slide Number Placeholder 3">
            <a:extLst>
              <a:ext uri="{FF2B5EF4-FFF2-40B4-BE49-F238E27FC236}">
                <a16:creationId xmlns:a16="http://schemas.microsoft.com/office/drawing/2014/main" id="{600EF993-A5D9-E7D7-5C73-7AF882E76A54}"/>
              </a:ext>
            </a:extLst>
          </p:cNvPr>
          <p:cNvSpPr>
            <a:spLocks noGrp="1"/>
          </p:cNvSpPr>
          <p:nvPr>
            <p:ph type="sldNum" sz="quarter" idx="12"/>
          </p:nvPr>
        </p:nvSpPr>
        <p:spPr/>
        <p:txBody>
          <a:bodyPr/>
          <a:lstStyle/>
          <a:p>
            <a:fld id="{F9591D4C-BB8F-AE46-BE73-C616F30BBC5B}" type="slidenum">
              <a:rPr lang="en-US" dirty="0" smtClean="0"/>
              <a:pPr/>
              <a:t>14</a:t>
            </a:fld>
            <a:endParaRPr lang="en-US"/>
          </a:p>
        </p:txBody>
      </p:sp>
      <p:sp>
        <p:nvSpPr>
          <p:cNvPr id="7" name="Footer Placeholder 6">
            <a:extLst>
              <a:ext uri="{FF2B5EF4-FFF2-40B4-BE49-F238E27FC236}">
                <a16:creationId xmlns:a16="http://schemas.microsoft.com/office/drawing/2014/main" id="{33BC0342-DC4F-9EFB-FD17-3E39277201D6}"/>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E5CAB32-F03C-93D3-979F-6FE8AEF428A4}"/>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262.000 du 16 janvier 2025, </a:t>
            </a:r>
            <a:r>
              <a:rPr lang="fr-BE" sz="2400" i="1">
                <a:solidFill>
                  <a:srgbClr val="0073CF"/>
                </a:solidFill>
                <a:latin typeface="Cambria"/>
                <a:ea typeface="Cambria"/>
              </a:rPr>
              <a:t>S.A. </a:t>
            </a:r>
            <a:r>
              <a:rPr lang="fr-BE" sz="2400" i="1" err="1">
                <a:solidFill>
                  <a:srgbClr val="0073CF"/>
                </a:solidFill>
                <a:latin typeface="Cambria"/>
                <a:ea typeface="Cambria"/>
              </a:rPr>
              <a:t>I'LL</a:t>
            </a:r>
            <a:r>
              <a:rPr lang="fr-BE" sz="2400" i="1">
                <a:solidFill>
                  <a:srgbClr val="0073CF"/>
                </a:solidFill>
                <a:latin typeface="Cambria"/>
                <a:ea typeface="Cambria"/>
              </a:rPr>
              <a:t> BE BAG </a:t>
            </a:r>
            <a:r>
              <a:rPr lang="fr-BE" sz="2400">
                <a:solidFill>
                  <a:srgbClr val="0073CF"/>
                </a:solidFill>
                <a:latin typeface="Cambria"/>
                <a:ea typeface="Cambria"/>
              </a:rPr>
              <a:t>(annulation)</a:t>
            </a:r>
            <a:endParaRPr lang="en-US" sz="2400" i="1">
              <a:solidFill>
                <a:srgbClr val="0073CF"/>
              </a:solidFill>
            </a:endParaRPr>
          </a:p>
        </p:txBody>
      </p:sp>
      <p:sp>
        <p:nvSpPr>
          <p:cNvPr id="9" name="Text Placeholder 1">
            <a:extLst>
              <a:ext uri="{FF2B5EF4-FFF2-40B4-BE49-F238E27FC236}">
                <a16:creationId xmlns:a16="http://schemas.microsoft.com/office/drawing/2014/main" id="{2F81A3BA-5BE7-D7DD-D7B3-643EE075B17F}"/>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US">
              <a:ea typeface="+mn-ea"/>
              <a:cs typeface="+mn-cs"/>
            </a:endParaRPr>
          </a:p>
        </p:txBody>
      </p:sp>
    </p:spTree>
    <p:extLst>
      <p:ext uri="{BB962C8B-B14F-4D97-AF65-F5344CB8AC3E}">
        <p14:creationId xmlns:p14="http://schemas.microsoft.com/office/powerpoint/2010/main" val="18102076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E4014122-9604-43CB-BE6B-E9784BAC01EC}"/>
              </a:ext>
            </a:extLst>
          </p:cNvPr>
          <p:cNvSpPr/>
          <p:nvPr/>
        </p:nvSpPr>
        <p:spPr>
          <a:xfrm>
            <a:off x="3120390" y="1520190"/>
            <a:ext cx="8403635" cy="26289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CBAD6C4-5702-BC45-80ED-FA8B81BD699A}"/>
              </a:ext>
            </a:extLst>
          </p:cNvPr>
          <p:cNvSpPr txBox="1"/>
          <p:nvPr/>
        </p:nvSpPr>
        <p:spPr>
          <a:xfrm>
            <a:off x="554400" y="350702"/>
            <a:ext cx="10969625" cy="41275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Cambria" panose="02040503050406030204" pitchFamily="18" charset="0"/>
                <a:ea typeface="+mj-ea"/>
                <a:cs typeface="+mj-cs"/>
              </a:defRPr>
            </a:lvl1pPr>
          </a:lstStyle>
          <a:p>
            <a:r>
              <a:rPr lang="en-US" sz="5400">
                <a:solidFill>
                  <a:schemeClr val="bg1"/>
                </a:solidFill>
              </a:rPr>
              <a:t>Merci ! </a:t>
            </a:r>
          </a:p>
        </p:txBody>
      </p:sp>
      <p:sp>
        <p:nvSpPr>
          <p:cNvPr id="9" name="TextBox 8">
            <a:extLst>
              <a:ext uri="{FF2B5EF4-FFF2-40B4-BE49-F238E27FC236}">
                <a16:creationId xmlns:a16="http://schemas.microsoft.com/office/drawing/2014/main" id="{1DAF8ADF-472D-ACBD-41A1-B24A8C3441F4}"/>
              </a:ext>
            </a:extLst>
          </p:cNvPr>
          <p:cNvSpPr txBox="1"/>
          <p:nvPr/>
        </p:nvSpPr>
        <p:spPr>
          <a:xfrm>
            <a:off x="628650" y="2400300"/>
            <a:ext cx="2583180" cy="338554"/>
          </a:xfrm>
          <a:prstGeom prst="rect">
            <a:avLst/>
          </a:prstGeom>
          <a:noFill/>
        </p:spPr>
        <p:txBody>
          <a:bodyPr wrap="square" rtlCol="0">
            <a:spAutoFit/>
          </a:bodyPr>
          <a:lstStyle/>
          <a:p>
            <a:r>
              <a:rPr lang="en-GB" sz="1600">
                <a:solidFill>
                  <a:schemeClr val="bg1"/>
                </a:solidFill>
              </a:rPr>
              <a:t>Oratrices</a:t>
            </a:r>
          </a:p>
        </p:txBody>
      </p:sp>
      <p:sp>
        <p:nvSpPr>
          <p:cNvPr id="15" name="TextBox 14">
            <a:extLst>
              <a:ext uri="{FF2B5EF4-FFF2-40B4-BE49-F238E27FC236}">
                <a16:creationId xmlns:a16="http://schemas.microsoft.com/office/drawing/2014/main" id="{C9C8D0F6-4F48-6831-CDC6-3E09E108DE62}"/>
              </a:ext>
            </a:extLst>
          </p:cNvPr>
          <p:cNvSpPr txBox="1"/>
          <p:nvPr/>
        </p:nvSpPr>
        <p:spPr>
          <a:xfrm>
            <a:off x="3572168" y="5032819"/>
            <a:ext cx="2583180" cy="338554"/>
          </a:xfrm>
          <a:prstGeom prst="rect">
            <a:avLst/>
          </a:prstGeom>
          <a:noFill/>
        </p:spPr>
        <p:txBody>
          <a:bodyPr wrap="square" rtlCol="0">
            <a:spAutoFit/>
          </a:bodyPr>
          <a:lstStyle/>
          <a:p>
            <a:r>
              <a:rPr lang="en-GB" sz="1600">
                <a:solidFill>
                  <a:schemeClr val="bg1"/>
                </a:solidFill>
              </a:rPr>
              <a:t>Avec la participation de</a:t>
            </a:r>
          </a:p>
        </p:txBody>
      </p:sp>
      <p:pic>
        <p:nvPicPr>
          <p:cNvPr id="17" name="Picture 16">
            <a:extLst>
              <a:ext uri="{FF2B5EF4-FFF2-40B4-BE49-F238E27FC236}">
                <a16:creationId xmlns:a16="http://schemas.microsoft.com/office/drawing/2014/main" id="{C65BE566-2525-5AD2-2D9D-AC79E717C189}"/>
              </a:ext>
            </a:extLst>
          </p:cNvPr>
          <p:cNvPicPr>
            <a:picLocks noChangeAspect="1"/>
          </p:cNvPicPr>
          <p:nvPr/>
        </p:nvPicPr>
        <p:blipFill>
          <a:blip r:embed="rId3"/>
          <a:srcRect/>
          <a:stretch/>
        </p:blipFill>
        <p:spPr>
          <a:xfrm>
            <a:off x="3572168" y="1655904"/>
            <a:ext cx="1439979" cy="1488792"/>
          </a:xfrm>
          <a:prstGeom prst="rect">
            <a:avLst/>
          </a:prstGeom>
        </p:spPr>
      </p:pic>
      <p:pic>
        <p:nvPicPr>
          <p:cNvPr id="19" name="Picture 18">
            <a:extLst>
              <a:ext uri="{FF2B5EF4-FFF2-40B4-BE49-F238E27FC236}">
                <a16:creationId xmlns:a16="http://schemas.microsoft.com/office/drawing/2014/main" id="{48D9AC00-B190-0B21-B8B9-F74835C56E11}"/>
              </a:ext>
            </a:extLst>
          </p:cNvPr>
          <p:cNvPicPr>
            <a:picLocks noChangeAspect="1"/>
          </p:cNvPicPr>
          <p:nvPr/>
        </p:nvPicPr>
        <p:blipFill>
          <a:blip r:embed="rId4"/>
          <a:srcRect/>
          <a:stretch/>
        </p:blipFill>
        <p:spPr>
          <a:xfrm>
            <a:off x="6341376" y="1655880"/>
            <a:ext cx="1440000" cy="1488813"/>
          </a:xfrm>
          <a:prstGeom prst="rect">
            <a:avLst/>
          </a:prstGeom>
        </p:spPr>
      </p:pic>
      <p:sp>
        <p:nvSpPr>
          <p:cNvPr id="21" name="Text Placeholder 8">
            <a:extLst>
              <a:ext uri="{FF2B5EF4-FFF2-40B4-BE49-F238E27FC236}">
                <a16:creationId xmlns:a16="http://schemas.microsoft.com/office/drawing/2014/main" id="{6540645B-F28A-0358-8A75-C5A2966A80DB}"/>
              </a:ext>
            </a:extLst>
          </p:cNvPr>
          <p:cNvSpPr txBox="1"/>
          <p:nvPr/>
        </p:nvSpPr>
        <p:spPr>
          <a:xfrm>
            <a:off x="3482174" y="3257550"/>
            <a:ext cx="2523832" cy="877824"/>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ysClr val="windowText" lastClr="000000"/>
                </a:solidFill>
                <a:latin typeface="Cambria" charset="0"/>
                <a:ea typeface="Cambria" charset="0"/>
                <a:cs typeface="Cambria" charset="0"/>
              </a:rPr>
              <a:t>Bérénice Wathelet</a:t>
            </a:r>
          </a:p>
          <a:p>
            <a:pPr lvl="0"/>
            <a:r>
              <a:rPr lang="en-US" sz="1200">
                <a:solidFill>
                  <a:sysClr val="windowText" lastClr="000000"/>
                </a:solidFill>
              </a:rPr>
              <a:t>Counsel</a:t>
            </a:r>
          </a:p>
          <a:p>
            <a:r>
              <a:rPr lang="en-GB" sz="1200" kern="0">
                <a:solidFill>
                  <a:sysClr val="windowText" lastClr="000000"/>
                </a:solidFill>
              </a:rPr>
              <a:t>M : </a:t>
            </a:r>
            <a:r>
              <a:rPr lang="en-US" sz="1200">
                <a:solidFill>
                  <a:sysClr val="windowText" lastClr="000000"/>
                </a:solidFill>
              </a:rPr>
              <a:t>+32 493 49 89 17</a:t>
            </a:r>
          </a:p>
          <a:p>
            <a:pPr lvl="0">
              <a:defRPr/>
            </a:pPr>
            <a:r>
              <a:rPr lang="en-US" err="1">
                <a:solidFill>
                  <a:sysClr val="windowText" lastClr="000000"/>
                </a:solidFill>
              </a:rPr>
              <a:t>berenice.wathelet@dlapiper.com</a:t>
            </a:r>
            <a:endParaRPr lang="en-US">
              <a:solidFill>
                <a:sysClr val="windowText" lastClr="000000"/>
              </a:solidFill>
            </a:endParaRPr>
          </a:p>
          <a:p>
            <a:pPr>
              <a:lnSpc>
                <a:spcPct val="110000"/>
              </a:lnSpc>
              <a:buClr>
                <a:schemeClr val="tx2"/>
              </a:buClr>
              <a:defRPr/>
            </a:pPr>
            <a:endParaRPr lang="en-GB" sz="1200" kern="0">
              <a:solidFill>
                <a:sysClr val="windowText" lastClr="000000"/>
              </a:solidFill>
            </a:endParaRPr>
          </a:p>
        </p:txBody>
      </p:sp>
      <p:sp>
        <p:nvSpPr>
          <p:cNvPr id="22" name="Text Placeholder 8">
            <a:extLst>
              <a:ext uri="{FF2B5EF4-FFF2-40B4-BE49-F238E27FC236}">
                <a16:creationId xmlns:a16="http://schemas.microsoft.com/office/drawing/2014/main" id="{C9DE1B83-4B5D-861E-37D8-D1E3311126B6}"/>
              </a:ext>
            </a:extLst>
          </p:cNvPr>
          <p:cNvSpPr txBox="1"/>
          <p:nvPr/>
        </p:nvSpPr>
        <p:spPr>
          <a:xfrm>
            <a:off x="6228539" y="3257550"/>
            <a:ext cx="1767416" cy="877824"/>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ysClr val="windowText" lastClr="000000"/>
                </a:solidFill>
                <a:latin typeface="Cambria" charset="0"/>
                <a:ea typeface="Cambria" charset="0"/>
                <a:cs typeface="Cambria" charset="0"/>
              </a:rPr>
              <a:t>Maëlle Rixhon</a:t>
            </a:r>
          </a:p>
          <a:p>
            <a:pPr lvl="0"/>
            <a:r>
              <a:rPr lang="en-US" sz="1200" err="1">
                <a:solidFill>
                  <a:sysClr val="windowText" lastClr="000000"/>
                </a:solidFill>
              </a:rPr>
              <a:t>Avocate</a:t>
            </a:r>
            <a:r>
              <a:rPr lang="en-US" sz="1200">
                <a:solidFill>
                  <a:sysClr val="windowText" lastClr="000000"/>
                </a:solidFill>
              </a:rPr>
              <a:t> senior</a:t>
            </a:r>
          </a:p>
          <a:p>
            <a:r>
              <a:rPr lang="en-GB" sz="1200" kern="0">
                <a:solidFill>
                  <a:sysClr val="windowText" lastClr="000000"/>
                </a:solidFill>
              </a:rPr>
              <a:t>M: +32 476 97 39 03</a:t>
            </a:r>
          </a:p>
          <a:p>
            <a:pPr lvl="0">
              <a:defRPr/>
            </a:pPr>
            <a:r>
              <a:rPr lang="en-US" err="1">
                <a:solidFill>
                  <a:sysClr val="windowText" lastClr="000000"/>
                </a:solidFill>
              </a:rPr>
              <a:t>maelle.rixhon@dlapiper.com</a:t>
            </a:r>
            <a:endParaRPr lang="en-US">
              <a:solidFill>
                <a:sysClr val="windowText" lastClr="000000"/>
              </a:solidFill>
            </a:endParaRPr>
          </a:p>
        </p:txBody>
      </p:sp>
      <p:pic>
        <p:nvPicPr>
          <p:cNvPr id="27" name="Picture 26">
            <a:extLst>
              <a:ext uri="{FF2B5EF4-FFF2-40B4-BE49-F238E27FC236}">
                <a16:creationId xmlns:a16="http://schemas.microsoft.com/office/drawing/2014/main" id="{D2B83465-3C6C-BC6E-D66D-6A7D59CD311E}"/>
              </a:ext>
            </a:extLst>
          </p:cNvPr>
          <p:cNvPicPr>
            <a:picLocks noChangeAspect="1"/>
          </p:cNvPicPr>
          <p:nvPr/>
        </p:nvPicPr>
        <p:blipFill>
          <a:blip r:embed="rId5"/>
          <a:stretch>
            <a:fillRect/>
          </a:stretch>
        </p:blipFill>
        <p:spPr>
          <a:xfrm>
            <a:off x="9110605" y="1686266"/>
            <a:ext cx="1440000" cy="1488812"/>
          </a:xfrm>
          <a:prstGeom prst="rect">
            <a:avLst/>
          </a:prstGeom>
        </p:spPr>
      </p:pic>
      <p:pic>
        <p:nvPicPr>
          <p:cNvPr id="1026" name="Picture 2">
            <a:extLst>
              <a:ext uri="{FF2B5EF4-FFF2-40B4-BE49-F238E27FC236}">
                <a16:creationId xmlns:a16="http://schemas.microsoft.com/office/drawing/2014/main" id="{D4E8E349-D645-3A2E-13B6-1978FA0F10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0290" y="4524714"/>
            <a:ext cx="1187351" cy="1227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8">
            <a:extLst>
              <a:ext uri="{FF2B5EF4-FFF2-40B4-BE49-F238E27FC236}">
                <a16:creationId xmlns:a16="http://schemas.microsoft.com/office/drawing/2014/main" id="{BAFDF1B2-45EF-5D8D-62DB-DDDB2898038F}"/>
              </a:ext>
            </a:extLst>
          </p:cNvPr>
          <p:cNvSpPr txBox="1"/>
          <p:nvPr/>
        </p:nvSpPr>
        <p:spPr>
          <a:xfrm>
            <a:off x="6228539" y="5872734"/>
            <a:ext cx="1970088" cy="722802"/>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a:solidFill>
                  <a:schemeClr val="bg1"/>
                </a:solidFill>
                <a:latin typeface="Cambria"/>
                <a:ea typeface="Cambria"/>
                <a:cs typeface="Cambria" charset="0"/>
              </a:rPr>
              <a:t>Mélanie </a:t>
            </a:r>
            <a:r>
              <a:rPr lang="en-US" sz="1400" b="1" err="1">
                <a:solidFill>
                  <a:schemeClr val="bg1"/>
                </a:solidFill>
                <a:latin typeface="Cambria"/>
                <a:ea typeface="Cambria"/>
                <a:cs typeface="Cambria" charset="0"/>
              </a:rPr>
              <a:t>Dangreau</a:t>
            </a:r>
          </a:p>
          <a:p>
            <a:r>
              <a:rPr lang="en-US" sz="1050">
                <a:solidFill>
                  <a:schemeClr val="bg1"/>
                </a:solidFill>
                <a:cs typeface="Arial"/>
              </a:rPr>
              <a:t>Juriste</a:t>
            </a:r>
          </a:p>
          <a:p>
            <a:r>
              <a:rPr lang="en-GB" sz="1050" kern="0">
                <a:solidFill>
                  <a:schemeClr val="bg1"/>
                </a:solidFill>
              </a:rPr>
              <a:t>M : </a:t>
            </a:r>
            <a:r>
              <a:rPr lang="en-US" sz="1050">
                <a:solidFill>
                  <a:schemeClr val="bg1"/>
                </a:solidFill>
              </a:rPr>
              <a:t>+32 492 22 27 36</a:t>
            </a:r>
            <a:endParaRPr lang="en-US" sz="1050">
              <a:solidFill>
                <a:schemeClr val="bg1"/>
              </a:solidFill>
              <a:cs typeface="Arial"/>
            </a:endParaRPr>
          </a:p>
          <a:p>
            <a:pPr lvl="0">
              <a:lnSpc>
                <a:spcPct val="110000"/>
              </a:lnSpc>
              <a:buClr>
                <a:srgbClr val="7B7B7B"/>
              </a:buClr>
              <a:defRPr/>
            </a:pPr>
            <a:r>
              <a:rPr lang="en-GB" kern="0">
                <a:solidFill>
                  <a:schemeClr val="bg1"/>
                </a:solidFill>
                <a:cs typeface="Arial"/>
              </a:rPr>
              <a:t>melanie.dangreau@dlapiper.com</a:t>
            </a:r>
            <a:endParaRPr lang="en-GB" kern="0">
              <a:solidFill>
                <a:schemeClr val="bg1"/>
              </a:solidFill>
            </a:endParaRPr>
          </a:p>
          <a:p>
            <a:pPr>
              <a:lnSpc>
                <a:spcPct val="110000"/>
              </a:lnSpc>
              <a:buClr>
                <a:schemeClr val="tx2"/>
              </a:buClr>
              <a:defRPr/>
            </a:pPr>
            <a:endParaRPr lang="en-GB" sz="1050" kern="0">
              <a:solidFill>
                <a:schemeClr val="bg1"/>
              </a:solidFill>
            </a:endParaRPr>
          </a:p>
        </p:txBody>
      </p:sp>
      <p:sp>
        <p:nvSpPr>
          <p:cNvPr id="4" name="Text Placeholder 8">
            <a:extLst>
              <a:ext uri="{FF2B5EF4-FFF2-40B4-BE49-F238E27FC236}">
                <a16:creationId xmlns:a16="http://schemas.microsoft.com/office/drawing/2014/main" id="{DD47201B-18C3-46A9-B212-391158EDF5BF}"/>
              </a:ext>
            </a:extLst>
          </p:cNvPr>
          <p:cNvSpPr txBox="1"/>
          <p:nvPr/>
        </p:nvSpPr>
        <p:spPr>
          <a:xfrm>
            <a:off x="9041259" y="3257550"/>
            <a:ext cx="2482766" cy="877824"/>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ysClr val="windowText" lastClr="000000"/>
                </a:solidFill>
                <a:latin typeface="Cambria" charset="0"/>
                <a:ea typeface="Cambria" charset="0"/>
                <a:cs typeface="Cambria" charset="0"/>
              </a:rPr>
              <a:t>Valentine Coenraets</a:t>
            </a:r>
          </a:p>
          <a:p>
            <a:pPr lvl="0"/>
            <a:r>
              <a:rPr lang="en-US" sz="1200" err="1">
                <a:solidFill>
                  <a:sysClr val="windowText" lastClr="000000"/>
                </a:solidFill>
              </a:rPr>
              <a:t>Avocate</a:t>
            </a:r>
            <a:r>
              <a:rPr lang="en-US" sz="1200">
                <a:solidFill>
                  <a:sysClr val="windowText" lastClr="000000"/>
                </a:solidFill>
              </a:rPr>
              <a:t> junior</a:t>
            </a:r>
          </a:p>
          <a:p>
            <a:r>
              <a:rPr lang="en-GB" sz="1200" kern="0">
                <a:solidFill>
                  <a:sysClr val="windowText" lastClr="000000"/>
                </a:solidFill>
              </a:rPr>
              <a:t>M: +32 492 89 24 59</a:t>
            </a:r>
          </a:p>
          <a:p>
            <a:pPr lvl="0">
              <a:defRPr/>
            </a:pPr>
            <a:r>
              <a:rPr lang="en-US" err="1">
                <a:solidFill>
                  <a:sysClr val="windowText" lastClr="000000"/>
                </a:solidFill>
              </a:rPr>
              <a:t>valentine.coenraets@dlapiper.com</a:t>
            </a:r>
            <a:endParaRPr lang="en-US">
              <a:solidFill>
                <a:sysClr val="windowText" lastClr="000000"/>
              </a:solidFill>
            </a:endParaRPr>
          </a:p>
        </p:txBody>
      </p:sp>
    </p:spTree>
    <p:extLst>
      <p:ext uri="{BB962C8B-B14F-4D97-AF65-F5344CB8AC3E}">
        <p14:creationId xmlns:p14="http://schemas.microsoft.com/office/powerpoint/2010/main" val="39564535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0">
            <a:extLst>
              <a:ext uri="{FF2B5EF4-FFF2-40B4-BE49-F238E27FC236}">
                <a16:creationId xmlns:a16="http://schemas.microsoft.com/office/drawing/2014/main" id="{F016CAFA-1406-4175-81ED-2A18B72B5D83}"/>
              </a:ext>
            </a:extLst>
          </p:cNvPr>
          <p:cNvSpPr txBox="1"/>
          <p:nvPr/>
        </p:nvSpPr>
        <p:spPr>
          <a:xfrm>
            <a:off x="515935" y="4025528"/>
            <a:ext cx="10639743" cy="1476375"/>
          </a:xfrm>
          <a:prstGeom prst="rect">
            <a:avLst/>
          </a:prstGeom>
        </p:spPr>
        <p:txBody>
          <a:bodyPr vert="horz" lIns="0" tIns="0" rIns="0" bIns="0" numCol="1" spcCol="360000" rtlCol="0" anchor="b">
            <a:noAutofit/>
          </a:bodyPr>
          <a:lstStyle>
            <a:lvl1pPr marL="0" indent="0" algn="l" defTabSz="914400" rtl="0" eaLnBrk="1" latinLnBrk="0" hangingPunct="1">
              <a:lnSpc>
                <a:spcPct val="100000"/>
              </a:lnSpc>
              <a:spcBef>
                <a:spcPts val="1000"/>
              </a:spcBef>
              <a:buClr>
                <a:schemeClr val="accent6"/>
              </a:buClr>
              <a:buFont typeface="Arial" panose="020B0604020202020204" pitchFamily="34" charset="0"/>
              <a:buNone/>
              <a:defRPr sz="1800" kern="1200">
                <a:solidFill>
                  <a:schemeClr val="tx2"/>
                </a:solidFill>
                <a:latin typeface="+mn-lt"/>
                <a:ea typeface="+mn-ea"/>
                <a:cs typeface="+mn-cs"/>
              </a:defRPr>
            </a:lvl1pPr>
            <a:lvl2pPr marL="457200" indent="0" algn="l" defTabSz="914400" rtl="0" eaLnBrk="1" latinLnBrk="0" hangingPunct="1">
              <a:lnSpc>
                <a:spcPct val="100000"/>
              </a:lnSpc>
              <a:spcBef>
                <a:spcPts val="500"/>
              </a:spcBef>
              <a:buClr>
                <a:schemeClr val="bg2">
                  <a:lumMod val="50000"/>
                </a:schemeClr>
              </a:buClr>
              <a:buFont typeface="Arial" panose="020B0604020202020204" pitchFamily="34" charset="0"/>
              <a:buNone/>
              <a:defRPr sz="2000" kern="1200">
                <a:solidFill>
                  <a:schemeClr val="bg2"/>
                </a:solidFill>
                <a:latin typeface="+mn-lt"/>
                <a:ea typeface="+mn-ea"/>
                <a:cs typeface="+mn-cs"/>
              </a:defRPr>
            </a:lvl2pPr>
            <a:lvl3pPr marL="914400" indent="0" algn="l" defTabSz="914400" rtl="0" eaLnBrk="1" latinLnBrk="0" hangingPunct="1">
              <a:lnSpc>
                <a:spcPct val="100000"/>
              </a:lnSpc>
              <a:spcBef>
                <a:spcPts val="500"/>
              </a:spcBef>
              <a:buClr>
                <a:schemeClr val="bg2">
                  <a:lumMod val="75000"/>
                </a:schemeClr>
              </a:buClr>
              <a:buFont typeface="Arial" panose="020B0604020202020204" pitchFamily="34" charset="0"/>
              <a:buNone/>
              <a:defRPr sz="2000" kern="1200">
                <a:solidFill>
                  <a:schemeClr val="bg2"/>
                </a:solidFill>
                <a:latin typeface="+mn-lt"/>
                <a:ea typeface="+mn-ea"/>
                <a:cs typeface="+mn-cs"/>
              </a:defRPr>
            </a:lvl3pPr>
            <a:lvl4pPr marL="1371600" indent="0" algn="l" defTabSz="914400" rtl="0" eaLnBrk="1" latinLnBrk="0" hangingPunct="1">
              <a:lnSpc>
                <a:spcPct val="100000"/>
              </a:lnSpc>
              <a:spcBef>
                <a:spcPts val="500"/>
              </a:spcBef>
              <a:buClr>
                <a:schemeClr val="bg1">
                  <a:lumMod val="75000"/>
                </a:schemeClr>
              </a:buClr>
              <a:buFont typeface="Arial" panose="020B0604020202020204" pitchFamily="34" charset="0"/>
              <a:buNone/>
              <a:defRPr sz="2000" kern="1200">
                <a:solidFill>
                  <a:schemeClr val="bg2"/>
                </a:solidFill>
                <a:latin typeface="+mn-lt"/>
                <a:ea typeface="+mn-ea"/>
                <a:cs typeface="+mn-cs"/>
              </a:defRPr>
            </a:lvl4pPr>
            <a:lvl5pPr marL="1828800" indent="0" algn="l" defTabSz="914400" rtl="0" eaLnBrk="1" latinLnBrk="0" hangingPunct="1">
              <a:lnSpc>
                <a:spcPct val="100000"/>
              </a:lnSpc>
              <a:spcBef>
                <a:spcPts val="500"/>
              </a:spcBef>
              <a:buClr>
                <a:schemeClr val="bg1">
                  <a:lumMod val="85000"/>
                </a:schemeClr>
              </a:buClr>
              <a:buFont typeface="Arial" panose="020B0604020202020204" pitchFamily="34" charset="0"/>
              <a:buNone/>
              <a:defRPr sz="2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050">
                <a:solidFill>
                  <a:schemeClr val="bg2"/>
                </a:solidFill>
              </a:rPr>
              <a:t>DLA Piper is a global law firm operating through various separate and distinct legal entities. Further details of these entities can be found at </a:t>
            </a:r>
            <a:r>
              <a:rPr lang="en-US" sz="1050" err="1">
                <a:solidFill>
                  <a:schemeClr val="bg2"/>
                </a:solidFill>
              </a:rPr>
              <a:t>www.dlapiper.com</a:t>
            </a:r>
            <a:r>
              <a:rPr lang="en-US" sz="1050">
                <a:solidFill>
                  <a:schemeClr val="bg2"/>
                </a:solidFill>
              </a:rPr>
              <a:t>.</a:t>
            </a:r>
          </a:p>
          <a:p>
            <a:pPr algn="just"/>
            <a:r>
              <a:rPr lang="en-US" sz="1050">
                <a:solidFill>
                  <a:schemeClr val="bg2"/>
                </a:solidFill>
              </a:rPr>
              <a:t>This publication is intended as a general overview and discussion of the subjects dealt with, and does not create a lawyer-client relationship. It is not intended to be, and should not be used as, a substitute for taking legal advice in any specific situation. DLA Piper will accept no responsibility for any actions taken or not taken on the basis of this publication. This may qualify as “Lawyer Advertising” requiring notice in some jurisdictions. Prior results do not guarantee a similar outcome.</a:t>
            </a:r>
          </a:p>
          <a:p>
            <a:pPr algn="just"/>
            <a:r>
              <a:rPr lang="en-US" sz="1050">
                <a:solidFill>
                  <a:schemeClr val="bg2"/>
                </a:solidFill>
              </a:rPr>
              <a:t>Copyright © 2023 DLA Piper. All rights reserved.</a:t>
            </a:r>
          </a:p>
        </p:txBody>
      </p:sp>
    </p:spTree>
    <p:extLst>
      <p:ext uri="{BB962C8B-B14F-4D97-AF65-F5344CB8AC3E}">
        <p14:creationId xmlns:p14="http://schemas.microsoft.com/office/powerpoint/2010/main" val="902065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7F292-A281-C6AB-A0F8-FC4735323DA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30B28C-BDCB-000D-F309-D38B6E258DEA}"/>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457200" lvl="1" indent="0" algn="just">
              <a:buClr>
                <a:srgbClr val="6F6F6F"/>
              </a:buClr>
              <a:buNone/>
            </a:pPr>
            <a:r>
              <a:rPr lang="fr-BE" sz="1800" i="1"/>
              <a:t>Dans un tel contexte, il n’était </a:t>
            </a:r>
            <a:r>
              <a:rPr lang="fr-BE" sz="1800" b="1" i="1"/>
              <a:t>pas manifestement déraisonnable </a:t>
            </a:r>
            <a:r>
              <a:rPr lang="fr-BE" sz="1800" i="1"/>
              <a:t>pour la partie adverse de considérer qu’il était impératif de prévoir une possibilité d’approvisionnement </a:t>
            </a:r>
            <a:r>
              <a:rPr lang="fr-BE" sz="1800" b="1" i="1"/>
              <a:t>n’expirant en principe que le 31 décembre 2020</a:t>
            </a:r>
            <a:r>
              <a:rPr lang="fr-BE" sz="1800" i="1"/>
              <a:t>, soit huit mois après la décision d’attribution. Ce choix ne </a:t>
            </a:r>
            <a:r>
              <a:rPr lang="fr-BE" sz="1800" b="1" i="1"/>
              <a:t>dément pas</a:t>
            </a:r>
            <a:r>
              <a:rPr lang="fr-BE" sz="1800" i="1"/>
              <a:t>, dans ces circonstances, la notion de </a:t>
            </a:r>
            <a:r>
              <a:rPr lang="fr-BE" sz="1800" b="1" i="1"/>
              <a:t>stricte nécessité</a:t>
            </a:r>
            <a:r>
              <a:rPr lang="fr-BE" sz="1800" i="1"/>
              <a:t>. </a:t>
            </a:r>
          </a:p>
          <a:p>
            <a:pPr marL="457200" lvl="1" indent="0" algn="just">
              <a:buClr>
                <a:srgbClr val="6F6F6F"/>
              </a:buClr>
              <a:buNone/>
            </a:pPr>
            <a:r>
              <a:rPr lang="fr-BE" sz="1800"/>
              <a:t>(…) </a:t>
            </a:r>
            <a:r>
              <a:rPr lang="fr-BE" sz="1800" i="1"/>
              <a:t>la partie adverse, après avoir effectué des commandes pour un total de 18 millions de masques le 17 et le 24 mai 2020 auprès des deux attributaires, n’a plus fait usage de l’accord-cadre conclu avec les parties intervenantes. Les livraisons ont toutes été effectuées, au plus tard, au cours de la semaine 23, se terminant le 7 juin 2020. L’accord-cadre conclu à l’issue de la procédure contestée n’a donc donné lieu à des </a:t>
            </a:r>
            <a:r>
              <a:rPr lang="fr-BE" sz="1800" b="1" i="1"/>
              <a:t>commandes que dans les trois semaines qui ont suivi la décision d’attribution</a:t>
            </a:r>
            <a:r>
              <a:rPr lang="fr-BE" sz="1800" i="1"/>
              <a:t>. </a:t>
            </a:r>
            <a:r>
              <a:rPr lang="fr-BE" sz="1800"/>
              <a:t>»</a:t>
            </a:r>
            <a:endParaRPr lang="fr-BE" sz="1800" i="1"/>
          </a:p>
        </p:txBody>
      </p:sp>
      <p:sp>
        <p:nvSpPr>
          <p:cNvPr id="3" name="Text Placeholder 2">
            <a:extLst>
              <a:ext uri="{FF2B5EF4-FFF2-40B4-BE49-F238E27FC236}">
                <a16:creationId xmlns:a16="http://schemas.microsoft.com/office/drawing/2014/main" id="{E8BFCCE8-93C3-6CCA-66A0-0E3664C93F02}"/>
              </a:ext>
            </a:extLst>
          </p:cNvPr>
          <p:cNvSpPr>
            <a:spLocks noGrp="1"/>
          </p:cNvSpPr>
          <p:nvPr>
            <p:ph type="body" idx="1"/>
          </p:nvPr>
        </p:nvSpPr>
        <p:spPr>
          <a:xfrm>
            <a:off x="537204" y="1312201"/>
            <a:ext cx="11160124" cy="435600"/>
          </a:xfrm>
        </p:spPr>
        <p:txBody>
          <a:bodyPr>
            <a:noAutofit/>
          </a:bodyPr>
          <a:lstStyle/>
          <a:p>
            <a:pPr algn="just"/>
            <a:r>
              <a:rPr lang="fr-BE" sz="2000">
                <a:latin typeface="Cambria"/>
                <a:ea typeface="Cambria"/>
              </a:rPr>
              <a:t>Saga des masques - choix de l’accord-cadre</a:t>
            </a:r>
          </a:p>
        </p:txBody>
      </p:sp>
      <p:sp>
        <p:nvSpPr>
          <p:cNvPr id="4" name="Slide Number Placeholder 3">
            <a:extLst>
              <a:ext uri="{FF2B5EF4-FFF2-40B4-BE49-F238E27FC236}">
                <a16:creationId xmlns:a16="http://schemas.microsoft.com/office/drawing/2014/main" id="{FD939711-6CB8-1092-9E0E-1415E54FBF16}"/>
              </a:ext>
            </a:extLst>
          </p:cNvPr>
          <p:cNvSpPr>
            <a:spLocks noGrp="1"/>
          </p:cNvSpPr>
          <p:nvPr>
            <p:ph type="sldNum" sz="quarter" idx="12"/>
          </p:nvPr>
        </p:nvSpPr>
        <p:spPr/>
        <p:txBody>
          <a:bodyPr/>
          <a:lstStyle/>
          <a:p>
            <a:fld id="{F9591D4C-BB8F-AE46-BE73-C616F30BBC5B}" type="slidenum">
              <a:rPr lang="en-US" dirty="0" smtClean="0"/>
              <a:pPr/>
              <a:t>15</a:t>
            </a:fld>
            <a:endParaRPr lang="en-US"/>
          </a:p>
        </p:txBody>
      </p:sp>
      <p:sp>
        <p:nvSpPr>
          <p:cNvPr id="7" name="Footer Placeholder 6">
            <a:extLst>
              <a:ext uri="{FF2B5EF4-FFF2-40B4-BE49-F238E27FC236}">
                <a16:creationId xmlns:a16="http://schemas.microsoft.com/office/drawing/2014/main" id="{E3AD12F9-81B5-DEE4-0B5B-746364D106F7}"/>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932A423-10B1-2EF3-75D9-E47520D73195}"/>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262.000 du 16 janvier 2025, </a:t>
            </a:r>
            <a:r>
              <a:rPr lang="fr-BE" sz="2400" i="1">
                <a:solidFill>
                  <a:srgbClr val="0073CF"/>
                </a:solidFill>
                <a:latin typeface="Cambria"/>
                <a:ea typeface="Cambria"/>
              </a:rPr>
              <a:t>S.A. </a:t>
            </a:r>
            <a:r>
              <a:rPr lang="fr-BE" sz="2400" i="1" err="1">
                <a:solidFill>
                  <a:srgbClr val="0073CF"/>
                </a:solidFill>
                <a:latin typeface="Cambria"/>
                <a:ea typeface="Cambria"/>
              </a:rPr>
              <a:t>I'LL</a:t>
            </a:r>
            <a:r>
              <a:rPr lang="fr-BE" sz="2400" i="1">
                <a:solidFill>
                  <a:srgbClr val="0073CF"/>
                </a:solidFill>
                <a:latin typeface="Cambria"/>
                <a:ea typeface="Cambria"/>
              </a:rPr>
              <a:t> BE BAG </a:t>
            </a:r>
            <a:r>
              <a:rPr lang="fr-BE" sz="2400">
                <a:solidFill>
                  <a:srgbClr val="0073CF"/>
                </a:solidFill>
                <a:latin typeface="Cambria"/>
                <a:ea typeface="Cambria"/>
              </a:rPr>
              <a:t>(annulation)</a:t>
            </a:r>
            <a:endParaRPr lang="en-US" sz="2400" i="1">
              <a:solidFill>
                <a:srgbClr val="0073CF"/>
              </a:solidFill>
            </a:endParaRPr>
          </a:p>
        </p:txBody>
      </p:sp>
      <p:sp>
        <p:nvSpPr>
          <p:cNvPr id="9" name="Text Placeholder 1">
            <a:extLst>
              <a:ext uri="{FF2B5EF4-FFF2-40B4-BE49-F238E27FC236}">
                <a16:creationId xmlns:a16="http://schemas.microsoft.com/office/drawing/2014/main" id="{1846BADA-C982-4D1F-39DB-202CF7A77CBC}"/>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US">
              <a:ea typeface="+mn-ea"/>
              <a:cs typeface="+mn-cs"/>
            </a:endParaRPr>
          </a:p>
        </p:txBody>
      </p:sp>
    </p:spTree>
    <p:extLst>
      <p:ext uri="{BB962C8B-B14F-4D97-AF65-F5344CB8AC3E}">
        <p14:creationId xmlns:p14="http://schemas.microsoft.com/office/powerpoint/2010/main" val="619702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14F909-ECCC-CC84-8196-14D72F90062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D54A58-A7AB-0108-DFB9-BC254BA95152}"/>
              </a:ext>
            </a:extLst>
          </p:cNvPr>
          <p:cNvSpPr>
            <a:spLocks noGrp="1"/>
          </p:cNvSpPr>
          <p:nvPr>
            <p:ph sz="quarter" idx="18"/>
          </p:nvPr>
        </p:nvSpPr>
        <p:spPr>
          <a:xfrm>
            <a:off x="541779" y="1731741"/>
            <a:ext cx="8238328" cy="4530389"/>
          </a:xfrm>
        </p:spPr>
        <p:txBody>
          <a:bodyPr vert="horz" lIns="0" tIns="0" rIns="0" bIns="0" spcCol="137160" rtlCol="0" anchor="t">
            <a:noAutofit/>
          </a:bodyPr>
          <a:lstStyle/>
          <a:p>
            <a:pPr marL="229870" indent="-229870" algn="just"/>
            <a:r>
              <a:rPr lang="fr-BE" sz="1600">
                <a:cs typeface="Arial" panose="020B0604020202020204"/>
              </a:rPr>
              <a:t>La requérante, POSTALIA BELGIUM, prestataire de services postaux (routage), demande l’annulation du cahier spécial des charges d’un marché public de services postaux lancé par l’Intercommunale pure de financement du Brabant Wallon (</a:t>
            </a:r>
            <a:r>
              <a:rPr lang="fr-BE" sz="1600" err="1">
                <a:cs typeface="Arial" panose="020B0604020202020204"/>
              </a:rPr>
              <a:t>IPFBW</a:t>
            </a:r>
            <a:r>
              <a:rPr lang="fr-BE" sz="1600">
                <a:cs typeface="Arial" panose="020B0604020202020204"/>
              </a:rPr>
              <a:t>), estimant que les spécifications techniques excluent de facto les prestataires autres que bpost.</a:t>
            </a:r>
          </a:p>
          <a:p>
            <a:pPr marL="229870" indent="-229870" algn="just"/>
            <a:r>
              <a:rPr lang="fr-BE" sz="1600">
                <a:cs typeface="Arial" panose="020B0604020202020204"/>
              </a:rPr>
              <a:t>Le CSC impose aux soumissionnaires de proposer plusieurs méthodes d’affranchissement (timbres, machine à affranchir, code d’identification, etc.) que seul bpost peut offrir, ce qui exclut les prestataires de routage comme POSTALIA. La requérante invoque une violation des principes de concurrence, de proportionnalité et d’égalité de traitement.</a:t>
            </a:r>
          </a:p>
          <a:p>
            <a:pPr algn="just"/>
            <a:r>
              <a:rPr lang="fr-BE" sz="1600"/>
              <a:t>Le Conseil d’État reconnaît que :</a:t>
            </a:r>
            <a:endParaRPr lang="nl-BE" sz="1600"/>
          </a:p>
          <a:p>
            <a:pPr lvl="1" algn="just"/>
            <a:r>
              <a:rPr lang="fr-BE" sz="1600"/>
              <a:t>Le pouvoir adjudicateur dispose d’un large pouvoir d’appréciation pour définir ses besoins.</a:t>
            </a:r>
            <a:endParaRPr lang="nl-BE" sz="1600"/>
          </a:p>
          <a:p>
            <a:pPr lvl="1" algn="just"/>
            <a:r>
              <a:rPr lang="fr-BE" sz="1600"/>
              <a:t>Toutefois, les spécifications techniques doivent respecter les principes de proportionnalité et ne pas restreindre injustement la concurrence. En l'espèce, " </a:t>
            </a:r>
            <a:r>
              <a:rPr lang="fr-BE" sz="1600" i="1"/>
              <a:t>Le cahier spécial des charges impose ainsi une spécification technique qui, sans exclure juridiquement un autre prestataire que bpost, tend à réduire considérablement la possibilité d’une concurrence concrète dans l’attribution du marché en cause</a:t>
            </a:r>
            <a:r>
              <a:rPr lang="fr-BE" sz="1600"/>
              <a:t>"</a:t>
            </a:r>
            <a:endParaRPr lang="fr-BE" sz="1600">
              <a:cs typeface="Arial" panose="020B0604020202020204"/>
            </a:endParaRPr>
          </a:p>
        </p:txBody>
      </p:sp>
      <p:sp>
        <p:nvSpPr>
          <p:cNvPr id="4" name="Slide Number Placeholder 3">
            <a:extLst>
              <a:ext uri="{FF2B5EF4-FFF2-40B4-BE49-F238E27FC236}">
                <a16:creationId xmlns:a16="http://schemas.microsoft.com/office/drawing/2014/main" id="{E9023681-1510-77ED-47AF-F7ADEF18C3A1}"/>
              </a:ext>
            </a:extLst>
          </p:cNvPr>
          <p:cNvSpPr>
            <a:spLocks noGrp="1"/>
          </p:cNvSpPr>
          <p:nvPr>
            <p:ph type="sldNum" sz="quarter" idx="12"/>
          </p:nvPr>
        </p:nvSpPr>
        <p:spPr/>
        <p:txBody>
          <a:bodyPr/>
          <a:lstStyle/>
          <a:p>
            <a:fld id="{F9591D4C-BB8F-AE46-BE73-C616F30BBC5B}" type="slidenum">
              <a:rPr lang="en-US" smtClean="0"/>
              <a:pPr/>
              <a:t>16</a:t>
            </a:fld>
            <a:endParaRPr lang="en-US"/>
          </a:p>
        </p:txBody>
      </p:sp>
      <p:sp>
        <p:nvSpPr>
          <p:cNvPr id="7" name="Footer Placeholder 6">
            <a:extLst>
              <a:ext uri="{FF2B5EF4-FFF2-40B4-BE49-F238E27FC236}">
                <a16:creationId xmlns:a16="http://schemas.microsoft.com/office/drawing/2014/main" id="{8CA1B16B-50B2-F349-93DF-1D7A7C2A2482}"/>
              </a:ext>
            </a:extLst>
          </p:cNvPr>
          <p:cNvSpPr>
            <a:spLocks noGrp="1"/>
          </p:cNvSpPr>
          <p:nvPr>
            <p:ph type="ftr" sz="quarter" idx="17"/>
          </p:nvPr>
        </p:nvSpPr>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F14D77F9-D81C-1081-E688-038F1A8401AA}"/>
              </a:ext>
            </a:extLst>
          </p:cNvPr>
          <p:cNvSpPr>
            <a:spLocks noGrp="1"/>
          </p:cNvSpPr>
          <p:nvPr>
            <p:ph type="body" idx="1"/>
          </p:nvPr>
        </p:nvSpPr>
        <p:spPr>
          <a:xfrm>
            <a:off x="523150" y="1135926"/>
            <a:ext cx="11160124" cy="435600"/>
          </a:xfrm>
        </p:spPr>
        <p:txBody>
          <a:bodyPr>
            <a:noAutofit/>
          </a:bodyPr>
          <a:lstStyle/>
          <a:p>
            <a:pPr algn="just">
              <a:lnSpc>
                <a:spcPct val="90000"/>
              </a:lnSpc>
            </a:pPr>
            <a:r>
              <a:rPr lang="fr-BE" sz="2000">
                <a:latin typeface="Cambria"/>
                <a:ea typeface="Cambria"/>
              </a:rPr>
              <a:t>Pouvoir d'appréciation dans la définition des besoins</a:t>
            </a:r>
          </a:p>
        </p:txBody>
      </p:sp>
      <p:sp>
        <p:nvSpPr>
          <p:cNvPr id="5" name="Title 5">
            <a:extLst>
              <a:ext uri="{FF2B5EF4-FFF2-40B4-BE49-F238E27FC236}">
                <a16:creationId xmlns:a16="http://schemas.microsoft.com/office/drawing/2014/main" id="{8CF78233-8229-4E5B-118D-647FFE6E4720}"/>
              </a:ext>
            </a:extLst>
          </p:cNvPr>
          <p:cNvSpPr txBox="1">
            <a:spLocks/>
          </p:cNvSpPr>
          <p:nvPr/>
        </p:nvSpPr>
        <p:spPr>
          <a:xfrm>
            <a:off x="523150" y="761705"/>
            <a:ext cx="1136404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262133 du 27 janvier 2025, </a:t>
            </a:r>
            <a:r>
              <a:rPr lang="fr-BE" sz="2400" err="1">
                <a:solidFill>
                  <a:srgbClr val="0073CF"/>
                </a:solidFill>
                <a:latin typeface="Cambria"/>
                <a:ea typeface="Cambria"/>
              </a:rPr>
              <a:t>SRL</a:t>
            </a:r>
            <a:r>
              <a:rPr lang="fr-BE" sz="2400">
                <a:solidFill>
                  <a:srgbClr val="0073CF"/>
                </a:solidFill>
                <a:latin typeface="Cambria"/>
                <a:ea typeface="Cambria"/>
              </a:rPr>
              <a:t> POSTALIA (annulation)</a:t>
            </a:r>
            <a:endParaRPr lang="en-US" sz="2400">
              <a:solidFill>
                <a:srgbClr val="0073CF"/>
              </a:solidFill>
              <a:latin typeface="Cambria"/>
              <a:ea typeface="Cambria"/>
            </a:endParaRPr>
          </a:p>
        </p:txBody>
      </p:sp>
      <p:sp>
        <p:nvSpPr>
          <p:cNvPr id="8" name="Text Placeholder 1">
            <a:extLst>
              <a:ext uri="{FF2B5EF4-FFF2-40B4-BE49-F238E27FC236}">
                <a16:creationId xmlns:a16="http://schemas.microsoft.com/office/drawing/2014/main" id="{4D79FB01-2443-1248-8DFA-6A011905ECA9}"/>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ET PROSPECTION</a:t>
            </a:r>
            <a:endParaRPr lang="en-US">
              <a:ea typeface="+mn-ea"/>
              <a:cs typeface="+mn-cs"/>
            </a:endParaRPr>
          </a:p>
        </p:txBody>
      </p:sp>
      <p:pic>
        <p:nvPicPr>
          <p:cNvPr id="9" name="Picture 8">
            <a:extLst>
              <a:ext uri="{FF2B5EF4-FFF2-40B4-BE49-F238E27FC236}">
                <a16:creationId xmlns:a16="http://schemas.microsoft.com/office/drawing/2014/main" id="{4C663C9B-FB38-25EC-CDA7-FF9AE6A8FA42}"/>
              </a:ext>
            </a:extLst>
          </p:cNvPr>
          <p:cNvPicPr>
            <a:picLocks noChangeAspect="1"/>
          </p:cNvPicPr>
          <p:nvPr/>
        </p:nvPicPr>
        <p:blipFill>
          <a:blip r:embed="rId2"/>
          <a:stretch>
            <a:fillRect/>
          </a:stretch>
        </p:blipFill>
        <p:spPr>
          <a:xfrm>
            <a:off x="8923354" y="1928435"/>
            <a:ext cx="3010676" cy="4064413"/>
          </a:xfrm>
          <a:prstGeom prst="rect">
            <a:avLst/>
          </a:prstGeom>
        </p:spPr>
      </p:pic>
    </p:spTree>
    <p:extLst>
      <p:ext uri="{BB962C8B-B14F-4D97-AF65-F5344CB8AC3E}">
        <p14:creationId xmlns:p14="http://schemas.microsoft.com/office/powerpoint/2010/main" val="523350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F9FB69-F6EE-B6F2-106E-DD6D63C01EB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364C23-75A9-5B5F-0993-3903D28AC7A9}"/>
              </a:ext>
            </a:extLst>
          </p:cNvPr>
          <p:cNvSpPr>
            <a:spLocks noGrp="1"/>
          </p:cNvSpPr>
          <p:nvPr>
            <p:ph sz="quarter" idx="18"/>
          </p:nvPr>
        </p:nvSpPr>
        <p:spPr>
          <a:xfrm>
            <a:off x="527178" y="1802928"/>
            <a:ext cx="11150758" cy="5203715"/>
          </a:xfrm>
        </p:spPr>
        <p:txBody>
          <a:bodyPr vert="horz" lIns="0" tIns="0" rIns="0" bIns="0" spcCol="137160" rtlCol="0" anchor="t">
            <a:noAutofit/>
          </a:bodyPr>
          <a:lstStyle/>
          <a:p>
            <a:pPr marL="229870" indent="-229870" algn="just">
              <a:buNone/>
            </a:pPr>
            <a:r>
              <a:rPr lang="fr-BE" sz="1800">
                <a:ea typeface="+mn-lt"/>
                <a:cs typeface="+mn-lt"/>
              </a:rPr>
              <a:t>Le Conseil d'État rejette également la deuxième branche du moyen soulevée par la requérante. </a:t>
            </a:r>
            <a:endParaRPr lang="fr-BE" sz="1800">
              <a:cs typeface="Arial" panose="020B0604020202020204"/>
            </a:endParaRPr>
          </a:p>
          <a:p>
            <a:pPr marL="229870" indent="-229870" algn="just">
              <a:buFont typeface="Arial"/>
              <a:buChar char="•"/>
            </a:pPr>
            <a:r>
              <a:rPr lang="fr-BE" sz="1800" b="1">
                <a:ea typeface="+mn-lt"/>
                <a:cs typeface="+mn-lt"/>
              </a:rPr>
              <a:t>Estimation du montant global du marché</a:t>
            </a:r>
            <a:r>
              <a:rPr lang="fr-BE" sz="1800">
                <a:ea typeface="+mn-lt"/>
                <a:cs typeface="+mn-lt"/>
              </a:rPr>
              <a:t> : La requérante critique le fait que la partie adverse n'ait pas estimé le montant global du marché en prenant en compte l'ensemble des marchés subséquents. Elle estime que cela a créé une ambiguïté sur la valeur estimée du marché, permettant à la partie adverse de déterminer arbitrairement la valeur de référence pour l'examen des offres.</a:t>
            </a:r>
            <a:endParaRPr lang="fr-BE"/>
          </a:p>
          <a:p>
            <a:pPr marL="229870" indent="-229870" algn="just">
              <a:buFont typeface="Arial"/>
              <a:buChar char="•"/>
            </a:pPr>
            <a:r>
              <a:rPr lang="fr-BE" sz="1800" b="1">
                <a:ea typeface="+mn-lt"/>
                <a:cs typeface="+mn-lt"/>
              </a:rPr>
              <a:t>Distinction claire dans le cahier des charges</a:t>
            </a:r>
            <a:r>
              <a:rPr lang="fr-BE" sz="1800">
                <a:ea typeface="+mn-lt"/>
                <a:cs typeface="+mn-lt"/>
              </a:rPr>
              <a:t> : Le Conseil d'État souligne que le cahier des charges fait clairement la distinction entre les "quantités présumées" pour les </a:t>
            </a:r>
            <a:r>
              <a:rPr lang="fr-BE" sz="1800" err="1">
                <a:ea typeface="+mn-lt"/>
                <a:cs typeface="+mn-lt"/>
              </a:rPr>
              <a:t>PAB</a:t>
            </a:r>
            <a:r>
              <a:rPr lang="fr-BE" sz="1800">
                <a:ea typeface="+mn-lt"/>
                <a:cs typeface="+mn-lt"/>
              </a:rPr>
              <a:t> (donc incertaines) et les "valeurs maximales" des commandes envisagées pendant la durée de l'accord-cadre. Ces dernières, qui sont les valeurs à prendre en compte pour l’estimation du marché, sont bien spécifiées, et la requérante semble confondre ces deux concepts.</a:t>
            </a:r>
            <a:endParaRPr lang="fr-BE"/>
          </a:p>
          <a:p>
            <a:pPr marL="229870" indent="-229870" algn="just">
              <a:buFont typeface="Arial"/>
              <a:buChar char="•"/>
            </a:pPr>
            <a:r>
              <a:rPr lang="fr-BE" sz="1800" b="1">
                <a:ea typeface="+mn-lt"/>
                <a:cs typeface="+mn-lt"/>
              </a:rPr>
              <a:t>Respect des règles d'estimation de l'accord-cadre</a:t>
            </a:r>
            <a:r>
              <a:rPr lang="fr-BE" sz="1800">
                <a:ea typeface="+mn-lt"/>
                <a:cs typeface="+mn-lt"/>
              </a:rPr>
              <a:t> : Selon l'article 7, § 5, de l'arrêté royal du 18 avril 2017, la partie adverse a respecté les règles en fixant les valeurs maximales des commandes pour chaque </a:t>
            </a:r>
            <a:r>
              <a:rPr lang="fr-BE" sz="1800" err="1">
                <a:ea typeface="+mn-lt"/>
                <a:cs typeface="+mn-lt"/>
              </a:rPr>
              <a:t>PAB</a:t>
            </a:r>
            <a:r>
              <a:rPr lang="fr-BE" sz="1800">
                <a:ea typeface="+mn-lt"/>
                <a:cs typeface="+mn-lt"/>
              </a:rPr>
              <a:t>, même si certains </a:t>
            </a:r>
            <a:r>
              <a:rPr lang="fr-BE" sz="1800" err="1">
                <a:ea typeface="+mn-lt"/>
                <a:cs typeface="+mn-lt"/>
              </a:rPr>
              <a:t>PAB</a:t>
            </a:r>
            <a:r>
              <a:rPr lang="fr-BE" sz="1800">
                <a:ea typeface="+mn-lt"/>
                <a:cs typeface="+mn-lt"/>
              </a:rPr>
              <a:t> ne se sont pas engagés à passer des commandes. Le Conseil d'État estime que la partie adverse a correctement estimé la valeur maximale du marché, conformément aux dispositions légales.</a:t>
            </a:r>
            <a:endParaRPr lang="fr-BE" sz="1800">
              <a:cs typeface="Arial"/>
            </a:endParaRPr>
          </a:p>
        </p:txBody>
      </p:sp>
      <p:sp>
        <p:nvSpPr>
          <p:cNvPr id="4" name="Slide Number Placeholder 3">
            <a:extLst>
              <a:ext uri="{FF2B5EF4-FFF2-40B4-BE49-F238E27FC236}">
                <a16:creationId xmlns:a16="http://schemas.microsoft.com/office/drawing/2014/main" id="{7442235A-EB90-F382-3FD7-88E6F6973DF3}"/>
              </a:ext>
            </a:extLst>
          </p:cNvPr>
          <p:cNvSpPr>
            <a:spLocks noGrp="1"/>
          </p:cNvSpPr>
          <p:nvPr>
            <p:ph type="sldNum" sz="quarter" idx="12"/>
          </p:nvPr>
        </p:nvSpPr>
        <p:spPr/>
        <p:txBody>
          <a:bodyPr/>
          <a:lstStyle/>
          <a:p>
            <a:fld id="{F9591D4C-BB8F-AE46-BE73-C616F30BBC5B}" type="slidenum">
              <a:rPr lang="en-US" smtClean="0"/>
              <a:pPr/>
              <a:t>17</a:t>
            </a:fld>
            <a:endParaRPr lang="en-US"/>
          </a:p>
        </p:txBody>
      </p:sp>
      <p:sp>
        <p:nvSpPr>
          <p:cNvPr id="7" name="Footer Placeholder 6">
            <a:extLst>
              <a:ext uri="{FF2B5EF4-FFF2-40B4-BE49-F238E27FC236}">
                <a16:creationId xmlns:a16="http://schemas.microsoft.com/office/drawing/2014/main" id="{A9BD0B3D-9FAC-35F0-85D7-FFF1E5582EFC}"/>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864AE967-2827-7AAE-BDC1-6CF6A2BA9092}"/>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D56DC8AD-5493-BC49-B51B-2CE0519600C1}"/>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B. La signature de l'offre</a:t>
            </a:r>
            <a:endParaRPr lang="en-US">
              <a:ea typeface="+mn-ea"/>
              <a:cs typeface="+mn-cs"/>
            </a:endParaRPr>
          </a:p>
        </p:txBody>
      </p:sp>
      <p:sp>
        <p:nvSpPr>
          <p:cNvPr id="6" name="Title 5">
            <a:extLst>
              <a:ext uri="{FF2B5EF4-FFF2-40B4-BE49-F238E27FC236}">
                <a16:creationId xmlns:a16="http://schemas.microsoft.com/office/drawing/2014/main" id="{EF436F80-4C3D-018D-B3F9-604780A66412}"/>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262.266 du 5 février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VIVISOL</a:t>
            </a:r>
            <a:r>
              <a:rPr lang="fr-BE" sz="2400" i="1">
                <a:solidFill>
                  <a:srgbClr val="0073CF"/>
                </a:solidFill>
                <a:latin typeface="Cambria"/>
                <a:ea typeface="Cambria"/>
              </a:rPr>
              <a:t> B</a:t>
            </a:r>
            <a:r>
              <a:rPr lang="fr-BE" sz="2400">
                <a:solidFill>
                  <a:srgbClr val="0073CF"/>
                </a:solidFill>
                <a:latin typeface="Cambria"/>
                <a:ea typeface="Cambria"/>
              </a:rPr>
              <a:t> (extrême urgence)</a:t>
            </a:r>
            <a:endParaRPr lang="en-US"/>
          </a:p>
        </p:txBody>
      </p:sp>
      <p:sp>
        <p:nvSpPr>
          <p:cNvPr id="5" name="Text Placeholder 2">
            <a:extLst>
              <a:ext uri="{FF2B5EF4-FFF2-40B4-BE49-F238E27FC236}">
                <a16:creationId xmlns:a16="http://schemas.microsoft.com/office/drawing/2014/main" id="{837AB419-BC37-65AA-EA90-7EC87D9FA34D}"/>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endParaRPr lang="fr-BE" sz="2000">
              <a:latin typeface="Cambria"/>
              <a:ea typeface="Cambria"/>
            </a:endParaRPr>
          </a:p>
        </p:txBody>
      </p:sp>
      <p:sp>
        <p:nvSpPr>
          <p:cNvPr id="10" name="Text Placeholder 2">
            <a:extLst>
              <a:ext uri="{FF2B5EF4-FFF2-40B4-BE49-F238E27FC236}">
                <a16:creationId xmlns:a16="http://schemas.microsoft.com/office/drawing/2014/main" id="{48962C39-AEAF-A529-AF93-7A772AA2F1E9}"/>
              </a:ext>
            </a:extLst>
          </p:cNvPr>
          <p:cNvSpPr txBox="1">
            <a:spLocks/>
          </p:cNvSpPr>
          <p:nvPr/>
        </p:nvSpPr>
        <p:spPr>
          <a:xfrm>
            <a:off x="537204" y="1215856"/>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Estimation du montant du marché</a:t>
            </a:r>
          </a:p>
        </p:txBody>
      </p:sp>
    </p:spTree>
    <p:extLst>
      <p:ext uri="{BB962C8B-B14F-4D97-AF65-F5344CB8AC3E}">
        <p14:creationId xmlns:p14="http://schemas.microsoft.com/office/powerpoint/2010/main" val="168808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FEF8E9-2831-80B3-BAC6-30D40A7EFA8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4EE54C-77F0-A4BA-A88D-0D5BDB07DBED}"/>
              </a:ext>
            </a:extLst>
          </p:cNvPr>
          <p:cNvSpPr>
            <a:spLocks noGrp="1"/>
          </p:cNvSpPr>
          <p:nvPr>
            <p:ph sz="quarter" idx="18"/>
          </p:nvPr>
        </p:nvSpPr>
        <p:spPr>
          <a:xfrm>
            <a:off x="518420" y="1741618"/>
            <a:ext cx="11177033" cy="4581853"/>
          </a:xfrm>
        </p:spPr>
        <p:txBody>
          <a:bodyPr vert="horz" lIns="0" tIns="0" rIns="0" bIns="0" spcCol="137160" rtlCol="0" anchor="t">
            <a:noAutofit/>
          </a:bodyPr>
          <a:lstStyle/>
          <a:p>
            <a:pPr marL="229870" indent="-229870" algn="just">
              <a:buNone/>
            </a:pPr>
            <a:endParaRPr lang="fr-BE" sz="1800">
              <a:cs typeface="Arial" panose="020B0604020202020204"/>
            </a:endParaRPr>
          </a:p>
          <a:p>
            <a:pPr marL="0" indent="0" algn="just">
              <a:buNone/>
            </a:pPr>
            <a:endParaRPr lang="fr-BE" sz="1800">
              <a:cs typeface="Arial" panose="020B0604020202020204"/>
            </a:endParaRPr>
          </a:p>
          <a:p>
            <a:pPr marL="229870" indent="-229870" algn="just">
              <a:buFont typeface="Arial"/>
              <a:buChar char="•"/>
            </a:pPr>
            <a:r>
              <a:rPr lang="fr-BE" sz="1800" b="1">
                <a:ea typeface="+mn-lt"/>
                <a:cs typeface="+mn-lt"/>
              </a:rPr>
              <a:t>Absence d'ambiguïté et de manquement</a:t>
            </a:r>
            <a:r>
              <a:rPr lang="fr-BE" sz="1800">
                <a:ea typeface="+mn-lt"/>
                <a:cs typeface="+mn-lt"/>
              </a:rPr>
              <a:t> : Bien que l'avis de marché ne mentionne pas formellement le montant total estimé de l'accord-cadre, le Conseil d'État considère que le cahier des charges fournissait suffisamment d'informations claires et détaillées sur les montants des commandes envisagées. Il estime donc qu'il n'y avait pas d'ambiguïté susceptible d'induire les soumissionnaires en erreur.</a:t>
            </a:r>
            <a:endParaRPr lang="fr-BE"/>
          </a:p>
          <a:p>
            <a:pPr marL="229870" indent="-229870" algn="just">
              <a:buFont typeface="Arial"/>
              <a:buChar char="•"/>
            </a:pPr>
            <a:r>
              <a:rPr lang="fr-BE" sz="1800" b="1">
                <a:ea typeface="+mn-lt"/>
                <a:cs typeface="+mn-lt"/>
              </a:rPr>
              <a:t>Informations manquantes dans l'avis de marché</a:t>
            </a:r>
            <a:r>
              <a:rPr lang="fr-BE" sz="1800">
                <a:ea typeface="+mn-lt"/>
                <a:cs typeface="+mn-lt"/>
              </a:rPr>
              <a:t> : La requérante reproche également l'absence d'indication de la valeur, de l'ordre de grandeur et de la fréquence des marchés à attribuer. Cependant, l'annexe 4 de l'arrêté royal du 18 avril 2017 n'exige cette information que « dans la mesure du possible ». Le Conseil d'État considère que ce défaut d'indication ne constitue pas une violation des obligations d'information.</a:t>
            </a:r>
            <a:endParaRPr lang="fr-BE"/>
          </a:p>
          <a:p>
            <a:pPr marL="0" indent="0" algn="just">
              <a:buNone/>
            </a:pPr>
            <a:endParaRPr lang="fr-BE" sz="1800">
              <a:cs typeface="Arial"/>
            </a:endParaRPr>
          </a:p>
        </p:txBody>
      </p:sp>
      <p:sp>
        <p:nvSpPr>
          <p:cNvPr id="4" name="Slide Number Placeholder 3">
            <a:extLst>
              <a:ext uri="{FF2B5EF4-FFF2-40B4-BE49-F238E27FC236}">
                <a16:creationId xmlns:a16="http://schemas.microsoft.com/office/drawing/2014/main" id="{B004887B-2CEC-A421-31A9-06E537623CF4}"/>
              </a:ext>
            </a:extLst>
          </p:cNvPr>
          <p:cNvSpPr>
            <a:spLocks noGrp="1"/>
          </p:cNvSpPr>
          <p:nvPr>
            <p:ph type="sldNum" sz="quarter" idx="12"/>
          </p:nvPr>
        </p:nvSpPr>
        <p:spPr/>
        <p:txBody>
          <a:bodyPr/>
          <a:lstStyle/>
          <a:p>
            <a:fld id="{F9591D4C-BB8F-AE46-BE73-C616F30BBC5B}" type="slidenum">
              <a:rPr lang="en-US" smtClean="0"/>
              <a:pPr/>
              <a:t>18</a:t>
            </a:fld>
            <a:endParaRPr lang="en-US"/>
          </a:p>
        </p:txBody>
      </p:sp>
      <p:sp>
        <p:nvSpPr>
          <p:cNvPr id="7" name="Footer Placeholder 6">
            <a:extLst>
              <a:ext uri="{FF2B5EF4-FFF2-40B4-BE49-F238E27FC236}">
                <a16:creationId xmlns:a16="http://schemas.microsoft.com/office/drawing/2014/main" id="{84E42910-E636-18F7-856F-A56123713924}"/>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2ADBBEEC-09C5-6CC2-6948-AF87BE066872}"/>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56CB1605-D191-9C84-BB94-50EDE7050B2F}"/>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B. La signature de l'offre</a:t>
            </a:r>
            <a:endParaRPr lang="en-US">
              <a:ea typeface="+mn-ea"/>
              <a:cs typeface="+mn-cs"/>
            </a:endParaRPr>
          </a:p>
        </p:txBody>
      </p:sp>
      <p:sp>
        <p:nvSpPr>
          <p:cNvPr id="6" name="Title 5">
            <a:extLst>
              <a:ext uri="{FF2B5EF4-FFF2-40B4-BE49-F238E27FC236}">
                <a16:creationId xmlns:a16="http://schemas.microsoft.com/office/drawing/2014/main" id="{7EE0215A-BF83-4002-6701-4ACB2BB620EC}"/>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262.266 du 5 février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VIVISOL</a:t>
            </a:r>
            <a:r>
              <a:rPr lang="fr-BE" sz="2400" i="1">
                <a:solidFill>
                  <a:srgbClr val="0073CF"/>
                </a:solidFill>
                <a:latin typeface="Cambria"/>
                <a:ea typeface="Cambria"/>
              </a:rPr>
              <a:t> B</a:t>
            </a:r>
            <a:r>
              <a:rPr lang="fr-BE" sz="2400">
                <a:solidFill>
                  <a:srgbClr val="0073CF"/>
                </a:solidFill>
                <a:latin typeface="Cambria"/>
                <a:ea typeface="Cambria"/>
              </a:rPr>
              <a:t> (extrême urgence)</a:t>
            </a:r>
            <a:endParaRPr lang="en-US"/>
          </a:p>
        </p:txBody>
      </p:sp>
      <p:sp>
        <p:nvSpPr>
          <p:cNvPr id="5" name="Text Placeholder 2">
            <a:extLst>
              <a:ext uri="{FF2B5EF4-FFF2-40B4-BE49-F238E27FC236}">
                <a16:creationId xmlns:a16="http://schemas.microsoft.com/office/drawing/2014/main" id="{215809AD-E54E-ADE9-CECF-F5648BA7115A}"/>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endParaRPr lang="fr-BE" sz="2000">
              <a:latin typeface="Cambria"/>
              <a:ea typeface="Cambria"/>
            </a:endParaRPr>
          </a:p>
        </p:txBody>
      </p:sp>
      <p:sp>
        <p:nvSpPr>
          <p:cNvPr id="10" name="Text Placeholder 2">
            <a:extLst>
              <a:ext uri="{FF2B5EF4-FFF2-40B4-BE49-F238E27FC236}">
                <a16:creationId xmlns:a16="http://schemas.microsoft.com/office/drawing/2014/main" id="{EA2D8CAC-AB77-9882-1B56-2914E9DF1F1D}"/>
              </a:ext>
            </a:extLst>
          </p:cNvPr>
          <p:cNvSpPr txBox="1">
            <a:spLocks/>
          </p:cNvSpPr>
          <p:nvPr/>
        </p:nvSpPr>
        <p:spPr>
          <a:xfrm>
            <a:off x="537204" y="1312201"/>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Estimation du montant du marché</a:t>
            </a:r>
            <a:endParaRPr lang="en-US"/>
          </a:p>
        </p:txBody>
      </p:sp>
    </p:spTree>
    <p:extLst>
      <p:ext uri="{BB962C8B-B14F-4D97-AF65-F5344CB8AC3E}">
        <p14:creationId xmlns:p14="http://schemas.microsoft.com/office/powerpoint/2010/main" val="178623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1489E-8489-740F-2282-0A4C837335D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D17563-0280-09D9-EBF7-4CBD3505A37C}"/>
              </a:ext>
            </a:extLst>
          </p:cNvPr>
          <p:cNvSpPr>
            <a:spLocks noGrp="1"/>
          </p:cNvSpPr>
          <p:nvPr>
            <p:ph sz="quarter" idx="18"/>
          </p:nvPr>
        </p:nvSpPr>
        <p:spPr>
          <a:xfrm>
            <a:off x="527189" y="1353938"/>
            <a:ext cx="11160124" cy="4934275"/>
          </a:xfrm>
        </p:spPr>
        <p:txBody>
          <a:bodyPr vert="horz" lIns="0" tIns="0" rIns="0" bIns="0" spcCol="137160" rtlCol="0" anchor="t">
            <a:noAutofit/>
          </a:bodyPr>
          <a:lstStyle/>
          <a:p>
            <a:pPr marL="0" indent="0" algn="just">
              <a:spcBef>
                <a:spcPts val="0"/>
              </a:spcBef>
              <a:buNone/>
            </a:pPr>
            <a:r>
              <a:rPr lang="fr-BE" sz="1800">
                <a:latin typeface="Arial"/>
                <a:cs typeface="Times New Roman"/>
              </a:rPr>
              <a:t>La Région wallonne et la SOFICO ont lancé, en septembre 2020, une procédure négociée sans publication préalable pour plusieurs lots d’un marché public de services d’hivernage.</a:t>
            </a:r>
            <a:endParaRPr lang="en-US"/>
          </a:p>
          <a:p>
            <a:pPr marL="0" indent="0" algn="just">
              <a:spcBef>
                <a:spcPts val="0"/>
              </a:spcBef>
              <a:buNone/>
            </a:pPr>
            <a:endParaRPr lang="en-US" sz="1800">
              <a:latin typeface="Arial"/>
              <a:cs typeface="Arial"/>
            </a:endParaRPr>
          </a:p>
          <a:p>
            <a:pPr marL="0" indent="0" algn="just">
              <a:spcBef>
                <a:spcPts val="0"/>
              </a:spcBef>
              <a:buNone/>
            </a:pPr>
            <a:r>
              <a:rPr lang="fr-BE" sz="1800">
                <a:latin typeface="Arial"/>
                <a:cs typeface="Times New Roman"/>
              </a:rPr>
              <a:t>La société Les Entreprises Melin conteste la régularité de ces décisions d’attribution.</a:t>
            </a:r>
            <a:endParaRPr lang="fr-BE"/>
          </a:p>
          <a:p>
            <a:pPr marL="0" indent="0" algn="just">
              <a:spcBef>
                <a:spcPts val="0"/>
              </a:spcBef>
              <a:buNone/>
            </a:pPr>
            <a:endParaRPr lang="fr-BE" sz="1800">
              <a:latin typeface="Arial"/>
              <a:ea typeface="+mn-lt"/>
              <a:cs typeface="Times New Roman"/>
            </a:endParaRPr>
          </a:p>
          <a:p>
            <a:pPr marL="0" indent="0" algn="just">
              <a:spcBef>
                <a:spcPts val="0"/>
              </a:spcBef>
              <a:buNone/>
            </a:pPr>
            <a:endParaRPr lang="fr-BE" sz="1800">
              <a:latin typeface="Arial"/>
              <a:ea typeface="+mn-lt"/>
              <a:cs typeface="Times New Roman"/>
            </a:endParaRPr>
          </a:p>
          <a:p>
            <a:pPr marL="229870" indent="-229870" algn="just">
              <a:spcBef>
                <a:spcPts val="0"/>
              </a:spcBef>
              <a:buNone/>
            </a:pPr>
            <a:r>
              <a:rPr lang="fr-BE" sz="1800" b="1">
                <a:latin typeface="Arial"/>
                <a:ea typeface="+mn-lt"/>
                <a:cs typeface="Times New Roman"/>
              </a:rPr>
              <a:t>Le Conseil d’État tranche nettement en faveur de la requérante :</a:t>
            </a:r>
            <a:endParaRPr lang="fr-BE" sz="1800">
              <a:latin typeface="Arial"/>
              <a:cs typeface="Arial"/>
            </a:endParaRPr>
          </a:p>
          <a:p>
            <a:pPr marL="229870" indent="-229870" algn="just">
              <a:buFont typeface="Arial"/>
              <a:buChar char="•"/>
            </a:pPr>
            <a:r>
              <a:rPr lang="fr-BE" sz="1800">
                <a:ea typeface="+mn-lt"/>
                <a:cs typeface="+mn-lt"/>
              </a:rPr>
              <a:t>La décision de recourir à la procédure négociée sans publication préalable doit être prise par l’autorité compétente avant le lancement de la procédure. Selon une jurisprudence constante du Conseil d’État, </a:t>
            </a:r>
            <a:r>
              <a:rPr lang="fr-BE" sz="1800" b="1">
                <a:ea typeface="+mn-lt"/>
                <a:cs typeface="+mn-lt"/>
              </a:rPr>
              <a:t>un vice de compétence ne peut être couvert a posteriori par une ratification</a:t>
            </a:r>
          </a:p>
          <a:p>
            <a:pPr marL="0" indent="0" algn="just">
              <a:buNone/>
            </a:pPr>
            <a:endParaRPr lang="fr-BE">
              <a:ea typeface="+mn-lt"/>
              <a:cs typeface="+mn-lt"/>
            </a:endParaRPr>
          </a:p>
        </p:txBody>
      </p:sp>
      <p:sp>
        <p:nvSpPr>
          <p:cNvPr id="4" name="Slide Number Placeholder 3">
            <a:extLst>
              <a:ext uri="{FF2B5EF4-FFF2-40B4-BE49-F238E27FC236}">
                <a16:creationId xmlns:a16="http://schemas.microsoft.com/office/drawing/2014/main" id="{8E33FC64-DFAE-04FA-DF31-E90694515695}"/>
              </a:ext>
            </a:extLst>
          </p:cNvPr>
          <p:cNvSpPr>
            <a:spLocks noGrp="1"/>
          </p:cNvSpPr>
          <p:nvPr>
            <p:ph type="sldNum" sz="quarter" idx="12"/>
          </p:nvPr>
        </p:nvSpPr>
        <p:spPr/>
        <p:txBody>
          <a:bodyPr/>
          <a:lstStyle/>
          <a:p>
            <a:fld id="{F9591D4C-BB8F-AE46-BE73-C616F30BBC5B}" type="slidenum">
              <a:rPr lang="en-US" smtClean="0"/>
              <a:pPr/>
              <a:t>19</a:t>
            </a:fld>
            <a:endParaRPr lang="en-US"/>
          </a:p>
        </p:txBody>
      </p:sp>
      <p:sp>
        <p:nvSpPr>
          <p:cNvPr id="7" name="Footer Placeholder 6">
            <a:extLst>
              <a:ext uri="{FF2B5EF4-FFF2-40B4-BE49-F238E27FC236}">
                <a16:creationId xmlns:a16="http://schemas.microsoft.com/office/drawing/2014/main" id="{CBDA6AC5-B3C1-E057-55BD-3A9D11AC5E4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6007DF18-6824-E0B0-5658-228926EE405A}"/>
              </a:ext>
            </a:extLst>
          </p:cNvPr>
          <p:cNvSpPr txBox="1">
            <a:spLocks/>
          </p:cNvSpPr>
          <p:nvPr/>
        </p:nvSpPr>
        <p:spPr>
          <a:xfrm>
            <a:off x="508725" y="596731"/>
            <a:ext cx="11481992"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262.781 du 28 mars 2025, </a:t>
            </a:r>
            <a:r>
              <a:rPr lang="fr-BE" sz="2400" i="1">
                <a:solidFill>
                  <a:srgbClr val="0073CF"/>
                </a:solidFill>
                <a:latin typeface="Cambria"/>
                <a:ea typeface="Cambria"/>
              </a:rPr>
              <a:t>S.A. LES ENTREPRISES MELIN </a:t>
            </a:r>
            <a:r>
              <a:rPr lang="fr-BE" sz="2400">
                <a:solidFill>
                  <a:srgbClr val="0073CF"/>
                </a:solidFill>
                <a:latin typeface="Cambria"/>
                <a:ea typeface="Cambria"/>
              </a:rPr>
              <a:t>(annulation)</a:t>
            </a:r>
            <a:endParaRPr lang="en-US" sz="2400" i="1">
              <a:solidFill>
                <a:srgbClr val="0073CF"/>
              </a:solidFill>
              <a:latin typeface="Cambria"/>
              <a:ea typeface="Cambria"/>
            </a:endParaRPr>
          </a:p>
          <a:p>
            <a:pPr>
              <a:defRPr/>
            </a:pPr>
            <a:endParaRPr lang="fr-BE" sz="1200" b="1">
              <a:solidFill>
                <a:srgbClr val="0073CF"/>
              </a:solidFill>
              <a:latin typeface="Times New Roman"/>
              <a:ea typeface="Cambria"/>
              <a:cs typeface="Times New Roman"/>
            </a:endParaRPr>
          </a:p>
          <a:p>
            <a:pPr>
              <a:defRPr/>
            </a:pPr>
            <a:r>
              <a:rPr lang="fr-BE" sz="2000" b="1">
                <a:solidFill>
                  <a:srgbClr val="0073CF"/>
                </a:solidFill>
                <a:latin typeface="Cambria"/>
                <a:ea typeface="Cambria"/>
              </a:rPr>
              <a:t>Compétence de l'auteur de l'acte</a:t>
            </a:r>
            <a:endParaRPr lang="fr-BE" sz="2000" b="1">
              <a:solidFill>
                <a:srgbClr val="0073CF"/>
              </a:solidFill>
              <a:ea typeface="Cambria"/>
            </a:endParaRPr>
          </a:p>
        </p:txBody>
      </p:sp>
      <p:sp>
        <p:nvSpPr>
          <p:cNvPr id="9" name="Text Placeholder 1">
            <a:extLst>
              <a:ext uri="{FF2B5EF4-FFF2-40B4-BE49-F238E27FC236}">
                <a16:creationId xmlns:a16="http://schemas.microsoft.com/office/drawing/2014/main" id="{E62D07F9-0192-EFB6-E6A4-F73B991EA767}"/>
              </a:ext>
            </a:extLst>
          </p:cNvPr>
          <p:cNvSpPr txBox="1">
            <a:spLocks/>
          </p:cNvSpPr>
          <p:nvPr/>
        </p:nvSpPr>
        <p:spPr>
          <a:xfrm>
            <a:off x="523151" y="275575"/>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 DEFINITION DU BESOIN, PROSPECTION ET ETABLISSEMENT DU CAHIER SPECIAL DES CHARGES</a:t>
            </a:r>
            <a:endParaRPr lang="en-US"/>
          </a:p>
        </p:txBody>
      </p:sp>
    </p:spTree>
    <p:extLst>
      <p:ext uri="{BB962C8B-B14F-4D97-AF65-F5344CB8AC3E}">
        <p14:creationId xmlns:p14="http://schemas.microsoft.com/office/powerpoint/2010/main" val="2144284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t>Introduction</a:t>
            </a:r>
          </a:p>
        </p:txBody>
      </p:sp>
      <p:sp>
        <p:nvSpPr>
          <p:cNvPr id="5" name="Slide Number Placeholder 4"/>
          <p:cNvSpPr>
            <a:spLocks noGrp="1"/>
          </p:cNvSpPr>
          <p:nvPr>
            <p:ph type="sldNum" sz="quarter" idx="4"/>
          </p:nvPr>
        </p:nvSpPr>
        <p:spPr/>
        <p:txBody>
          <a:bodyPr/>
          <a:lstStyle/>
          <a:p>
            <a:fld id="{F9591D4C-BB8F-AE46-BE73-C616F30BBC5B}" type="slidenum">
              <a:rPr lang="en-US" smtClean="0"/>
              <a:pPr/>
              <a:t>2</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0" b="27060"/>
          <a:stretch>
            <a:fillRect/>
          </a:stretch>
        </p:blipFill>
        <p:spPr>
          <a:xfrm>
            <a:off x="0" y="3450638"/>
            <a:ext cx="12191999" cy="3146159"/>
          </a:xfrm>
        </p:spPr>
      </p:pic>
      <p:sp>
        <p:nvSpPr>
          <p:cNvPr id="10" name="Footer Placeholder 9">
            <a:extLst>
              <a:ext uri="{FF2B5EF4-FFF2-40B4-BE49-F238E27FC236}">
                <a16:creationId xmlns:a16="http://schemas.microsoft.com/office/drawing/2014/main" id="{1BFE17A9-2DE8-4254-B770-EE80DE1509DA}"/>
              </a:ext>
            </a:extLst>
          </p:cNvPr>
          <p:cNvSpPr>
            <a:spLocks noGrp="1"/>
          </p:cNvSpPr>
          <p:nvPr>
            <p:ph type="ftr" sz="quarter" idx="3"/>
          </p:nvPr>
        </p:nvSpPr>
        <p:spPr/>
        <p:txBody>
          <a:body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3528197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latin typeface="Cambria"/>
                <a:ea typeface="Cambria"/>
              </a:rPr>
              <a:t>II. La sélection</a:t>
            </a:r>
            <a:r>
              <a:rPr lang="fr-BE">
                <a:latin typeface="Cambria"/>
                <a:ea typeface="Cambria"/>
              </a:rPr>
              <a:t> qualitative</a:t>
            </a:r>
            <a:endParaRPr lang="fr-BE" noProof="0"/>
          </a:p>
        </p:txBody>
      </p:sp>
      <p:sp>
        <p:nvSpPr>
          <p:cNvPr id="5" name="Slide Number Placeholder 4"/>
          <p:cNvSpPr>
            <a:spLocks noGrp="1"/>
          </p:cNvSpPr>
          <p:nvPr>
            <p:ph type="sldNum" sz="quarter" idx="4"/>
          </p:nvPr>
        </p:nvSpPr>
        <p:spPr/>
        <p:txBody>
          <a:bodyPr/>
          <a:lstStyle/>
          <a:p>
            <a:fld id="{F9591D4C-BB8F-AE46-BE73-C616F30BBC5B}" type="slidenum">
              <a:rPr lang="en-US" smtClean="0"/>
              <a:pPr/>
              <a:t>20</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0" b="27060"/>
          <a:stretch>
            <a:fillRect/>
          </a:stretch>
        </p:blipFill>
        <p:spPr/>
      </p:pic>
      <p:sp>
        <p:nvSpPr>
          <p:cNvPr id="3" name="Footer Placeholder 9">
            <a:extLst>
              <a:ext uri="{FF2B5EF4-FFF2-40B4-BE49-F238E27FC236}">
                <a16:creationId xmlns:a16="http://schemas.microsoft.com/office/drawing/2014/main" id="{F7BB3679-6C6D-30E2-806C-5EE827D03B9F}"/>
              </a:ext>
            </a:extLst>
          </p:cNvPr>
          <p:cNvSpPr txBox="1">
            <a:spLocks/>
          </p:cNvSpPr>
          <p:nvPr/>
        </p:nvSpPr>
        <p:spPr>
          <a:xfrm>
            <a:off x="23590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3696783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9A69A-93D2-0937-DA1C-078831B4236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8086D0-0599-7D10-E3F4-1726CBB31DC9}"/>
              </a:ext>
            </a:extLst>
          </p:cNvPr>
          <p:cNvSpPr>
            <a:spLocks noGrp="1"/>
          </p:cNvSpPr>
          <p:nvPr>
            <p:ph sz="quarter" idx="18"/>
          </p:nvPr>
        </p:nvSpPr>
        <p:spPr>
          <a:xfrm>
            <a:off x="537204" y="1961966"/>
            <a:ext cx="11150758" cy="4361505"/>
          </a:xfrm>
        </p:spPr>
        <p:txBody>
          <a:bodyPr vert="horz" lIns="0" tIns="0" rIns="0" bIns="0" spcCol="137160" rtlCol="0" anchor="t">
            <a:noAutofit/>
          </a:bodyPr>
          <a:lstStyle/>
          <a:p>
            <a:pPr marL="229870" indent="-229870" algn="just"/>
            <a:r>
              <a:rPr lang="fr-BE" sz="1800"/>
              <a:t>Le Conseil d'État rappelle le but des critères de sélection ainsi que la notion d'opérateur économique: </a:t>
            </a:r>
            <a:endParaRPr lang="en-US" sz="1800"/>
          </a:p>
          <a:p>
            <a:pPr marL="361950" indent="0" algn="just">
              <a:buNone/>
            </a:pPr>
            <a:r>
              <a:rPr lang="fr-BE" sz="1800"/>
              <a:t>« </a:t>
            </a:r>
            <a:r>
              <a:rPr lang="fr-BE" sz="1800" i="1">
                <a:ea typeface="+mn-lt"/>
                <a:cs typeface="+mn-lt"/>
              </a:rPr>
              <a:t>L’opérateur économique est donc la personne qui offre des travaux, des fournitures ou des services à un pouvoir adjudicateur pour répondre aux besoins de ce dernier. La </a:t>
            </a:r>
            <a:r>
              <a:rPr lang="fr-BE" sz="1800" b="1" i="1">
                <a:ea typeface="+mn-lt"/>
                <a:cs typeface="+mn-lt"/>
              </a:rPr>
              <a:t>forme juridique</a:t>
            </a:r>
            <a:r>
              <a:rPr lang="fr-BE" sz="1800" i="1">
                <a:ea typeface="+mn-lt"/>
                <a:cs typeface="+mn-lt"/>
              </a:rPr>
              <a:t> que revêt l’opérateur économique </a:t>
            </a:r>
            <a:r>
              <a:rPr lang="fr-BE" sz="1800" b="1" i="1">
                <a:ea typeface="+mn-lt"/>
                <a:cs typeface="+mn-lt"/>
              </a:rPr>
              <a:t>i</a:t>
            </a:r>
            <a:r>
              <a:rPr lang="fr-BE" sz="1800" b="1" i="1"/>
              <a:t>mporte pe</a:t>
            </a:r>
            <a:r>
              <a:rPr lang="fr-BE" sz="1800" b="1" i="1">
                <a:ea typeface="+mn-lt"/>
                <a:cs typeface="+mn-lt"/>
              </a:rPr>
              <a:t>u</a:t>
            </a:r>
            <a:r>
              <a:rPr lang="fr-BE" sz="1800" i="1">
                <a:ea typeface="+mn-lt"/>
                <a:cs typeface="+mn-lt"/>
              </a:rPr>
              <a:t>. </a:t>
            </a:r>
            <a:r>
              <a:rPr lang="fr-BE" sz="1800"/>
              <a:t>» </a:t>
            </a:r>
            <a:endParaRPr lang="fr-BE" sz="1800">
              <a:cs typeface="Arial" panose="020B0604020202020204"/>
            </a:endParaRPr>
          </a:p>
          <a:p>
            <a:pPr marL="229870" indent="-229870" algn="just"/>
            <a:r>
              <a:rPr lang="fr-BE" sz="1800">
                <a:cs typeface="Arial" panose="020B0604020202020204"/>
              </a:rPr>
              <a:t>En l'espèce, l'adjudicataire du marché avait remis cinq références dont les trois premières étaient identiques à celles produites par la partie requérante, soumissionnaire déçu. Le Conseil d'État expose que:</a:t>
            </a:r>
          </a:p>
          <a:p>
            <a:pPr marL="361950" indent="0" algn="just">
              <a:buNone/>
            </a:pPr>
            <a:r>
              <a:rPr lang="fr-BE" sz="1800">
                <a:cs typeface="Arial" panose="020B0604020202020204"/>
              </a:rPr>
              <a:t>« </a:t>
            </a:r>
            <a:r>
              <a:rPr lang="fr-BE" sz="1800" i="1">
                <a:cs typeface="Arial"/>
              </a:rPr>
              <a:t>Dans</a:t>
            </a:r>
            <a:r>
              <a:rPr lang="fr-BE" sz="1800" i="1">
                <a:ea typeface="+mn-lt"/>
                <a:cs typeface="+mn-lt"/>
              </a:rPr>
              <a:t> un marché public portant sur des </a:t>
            </a:r>
            <a:r>
              <a:rPr lang="fr-BE" sz="1800" b="1" i="1">
                <a:ea typeface="+mn-lt"/>
                <a:cs typeface="+mn-lt"/>
              </a:rPr>
              <a:t>prestations intellectuelles</a:t>
            </a:r>
            <a:r>
              <a:rPr lang="fr-BE" sz="1800" i="1">
                <a:ea typeface="+mn-lt"/>
                <a:cs typeface="+mn-lt"/>
              </a:rPr>
              <a:t> comme en l’espèce, </a:t>
            </a:r>
            <a:r>
              <a:rPr lang="fr-BE" sz="1800" b="1" i="1">
                <a:ea typeface="+mn-lt"/>
                <a:cs typeface="+mn-lt"/>
              </a:rPr>
              <a:t>l’expérience et le savoir-faire</a:t>
            </a:r>
            <a:r>
              <a:rPr lang="fr-BE" sz="1800" i="1">
                <a:ea typeface="+mn-lt"/>
                <a:cs typeface="+mn-lt"/>
              </a:rPr>
              <a:t> des personnes travaillant au sein d’une personne morale qui a déposé une candidature ou une offre, sont </a:t>
            </a:r>
            <a:r>
              <a:rPr lang="fr-BE" sz="1800" b="1" i="1">
                <a:ea typeface="+mn-lt"/>
                <a:cs typeface="+mn-lt"/>
              </a:rPr>
              <a:t>particulièrement</a:t>
            </a:r>
            <a:r>
              <a:rPr lang="fr-BE" sz="1800" i="1">
                <a:ea typeface="+mn-lt"/>
                <a:cs typeface="+mn-lt"/>
              </a:rPr>
              <a:t> </a:t>
            </a:r>
            <a:r>
              <a:rPr lang="fr-BE" sz="1800" b="1" i="1">
                <a:ea typeface="+mn-lt"/>
                <a:cs typeface="+mn-lt"/>
              </a:rPr>
              <a:t>importante</a:t>
            </a:r>
            <a:r>
              <a:rPr lang="fr-BE" sz="1800" i="1">
                <a:ea typeface="+mn-lt"/>
                <a:cs typeface="+mn-lt"/>
              </a:rPr>
              <a:t> pour l’exécution du marché. </a:t>
            </a:r>
            <a:r>
              <a:rPr lang="fr-BE" sz="1800">
                <a:ea typeface="+mn-lt"/>
                <a:cs typeface="+mn-lt"/>
              </a:rPr>
              <a:t>(...)</a:t>
            </a:r>
          </a:p>
          <a:p>
            <a:pPr marL="0" indent="0" algn="just">
              <a:buNone/>
            </a:pPr>
            <a:r>
              <a:rPr lang="fr-BE" sz="1800" i="1">
                <a:ea typeface="+mn-lt"/>
                <a:cs typeface="+mn-lt"/>
              </a:rPr>
              <a:t>L’article 68 de l’arrêté royal du 18 avril 2017 précité </a:t>
            </a:r>
            <a:r>
              <a:rPr lang="fr-BE" sz="1800" b="1" i="1">
                <a:ea typeface="+mn-lt"/>
                <a:cs typeface="+mn-lt"/>
              </a:rPr>
              <a:t>ne s’oppose</a:t>
            </a:r>
            <a:r>
              <a:rPr lang="fr-BE" sz="1800" i="1">
                <a:ea typeface="+mn-lt"/>
                <a:cs typeface="+mn-lt"/>
              </a:rPr>
              <a:t> donc </a:t>
            </a:r>
            <a:r>
              <a:rPr lang="fr-BE" sz="1800" b="1" i="1">
                <a:ea typeface="+mn-lt"/>
                <a:cs typeface="+mn-lt"/>
              </a:rPr>
              <a:t>pas</a:t>
            </a:r>
            <a:r>
              <a:rPr lang="fr-BE" sz="1800" i="1">
                <a:ea typeface="+mn-lt"/>
                <a:cs typeface="+mn-lt"/>
              </a:rPr>
              <a:t> à ce qu’une personne morale qui est candidate ou soumissionnaire à un marché public puisse </a:t>
            </a:r>
            <a:r>
              <a:rPr lang="fr-BE" sz="1800" b="1" i="1">
                <a:ea typeface="+mn-lt"/>
                <a:cs typeface="+mn-lt"/>
              </a:rPr>
              <a:t>se</a:t>
            </a:r>
            <a:r>
              <a:rPr lang="fr-BE" sz="1800" i="1">
                <a:ea typeface="+mn-lt"/>
                <a:cs typeface="+mn-lt"/>
              </a:rPr>
              <a:t> </a:t>
            </a:r>
            <a:r>
              <a:rPr lang="fr-BE" sz="1800" b="1" i="1">
                <a:ea typeface="+mn-lt"/>
                <a:cs typeface="+mn-lt"/>
              </a:rPr>
              <a:t>prévaloir</a:t>
            </a:r>
            <a:r>
              <a:rPr lang="fr-BE" sz="1800" i="1">
                <a:ea typeface="+mn-lt"/>
                <a:cs typeface="+mn-lt"/>
              </a:rPr>
              <a:t> de</a:t>
            </a:r>
            <a:endParaRPr lang="fr-BE" sz="1800" i="1">
              <a:cs typeface="Arial"/>
            </a:endParaRPr>
          </a:p>
        </p:txBody>
      </p:sp>
      <p:sp>
        <p:nvSpPr>
          <p:cNvPr id="4" name="Slide Number Placeholder 3">
            <a:extLst>
              <a:ext uri="{FF2B5EF4-FFF2-40B4-BE49-F238E27FC236}">
                <a16:creationId xmlns:a16="http://schemas.microsoft.com/office/drawing/2014/main" id="{6A7FDB8A-734B-7C18-3A4B-9454F1750D6D}"/>
              </a:ext>
            </a:extLst>
          </p:cNvPr>
          <p:cNvSpPr>
            <a:spLocks noGrp="1"/>
          </p:cNvSpPr>
          <p:nvPr>
            <p:ph type="sldNum" sz="quarter" idx="12"/>
          </p:nvPr>
        </p:nvSpPr>
        <p:spPr/>
        <p:txBody>
          <a:bodyPr/>
          <a:lstStyle/>
          <a:p>
            <a:fld id="{F9591D4C-BB8F-AE46-BE73-C616F30BBC5B}" type="slidenum">
              <a:rPr lang="en-US" smtClean="0"/>
              <a:pPr/>
              <a:t>21</a:t>
            </a:fld>
            <a:endParaRPr lang="en-US"/>
          </a:p>
        </p:txBody>
      </p:sp>
      <p:sp>
        <p:nvSpPr>
          <p:cNvPr id="7" name="Footer Placeholder 6">
            <a:extLst>
              <a:ext uri="{FF2B5EF4-FFF2-40B4-BE49-F238E27FC236}">
                <a16:creationId xmlns:a16="http://schemas.microsoft.com/office/drawing/2014/main" id="{96C6B48C-B735-833E-1B14-BFA2D0F8DE57}"/>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DB244229-98A0-3808-AC47-5B0976EB4D6B}"/>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68AAE5F9-A193-4689-8B11-34CC087B29EB}"/>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B8ED0A9D-C34A-8BC8-A327-C694D951B231}"/>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a:solidFill>
                  <a:srgbClr val="0073CF"/>
                </a:solidFill>
                <a:latin typeface="Cambria"/>
                <a:ea typeface="Cambria"/>
              </a:rPr>
              <a:t>C.E., arrêt n° 260.900 du 2 octobre 2024, </a:t>
            </a:r>
            <a:r>
              <a:rPr lang="fr-BE" sz="2400" i="1">
                <a:solidFill>
                  <a:srgbClr val="0073CF"/>
                </a:solidFill>
                <a:latin typeface="Cambria"/>
                <a:ea typeface="Cambria"/>
              </a:rPr>
              <a:t>S.R.L PLURIS </a:t>
            </a:r>
            <a:r>
              <a:rPr lang="fr-BE" sz="2400">
                <a:solidFill>
                  <a:srgbClr val="0073CF"/>
                </a:solidFill>
                <a:latin typeface="Cambria"/>
                <a:ea typeface="Cambria"/>
              </a:rPr>
              <a:t>(annulation)</a:t>
            </a:r>
            <a:endParaRPr lang="en-US" sz="2400">
              <a:solidFill>
                <a:srgbClr val="0073CF"/>
              </a:solidFill>
              <a:latin typeface="Cambria"/>
              <a:ea typeface="Cambria"/>
            </a:endParaRPr>
          </a:p>
        </p:txBody>
      </p:sp>
      <p:sp>
        <p:nvSpPr>
          <p:cNvPr id="5" name="Text Placeholder 2">
            <a:extLst>
              <a:ext uri="{FF2B5EF4-FFF2-40B4-BE49-F238E27FC236}">
                <a16:creationId xmlns:a16="http://schemas.microsoft.com/office/drawing/2014/main" id="{77DE96BE-5176-2525-47EF-B3A043839CF1}"/>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 Références identiques entre deux soumissionnaires</a:t>
            </a:r>
          </a:p>
        </p:txBody>
      </p:sp>
    </p:spTree>
    <p:extLst>
      <p:ext uri="{BB962C8B-B14F-4D97-AF65-F5344CB8AC3E}">
        <p14:creationId xmlns:p14="http://schemas.microsoft.com/office/powerpoint/2010/main" val="446170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1A727-337D-F460-21B5-83C0AC33DB1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818EE4-E7BE-13FB-D641-D56B7ED8B2CD}"/>
              </a:ext>
            </a:extLst>
          </p:cNvPr>
          <p:cNvSpPr>
            <a:spLocks noGrp="1"/>
          </p:cNvSpPr>
          <p:nvPr>
            <p:ph sz="quarter" idx="18"/>
          </p:nvPr>
        </p:nvSpPr>
        <p:spPr>
          <a:xfrm>
            <a:off x="537204" y="1961966"/>
            <a:ext cx="11150758" cy="4361505"/>
          </a:xfrm>
        </p:spPr>
        <p:txBody>
          <a:bodyPr vert="horz" lIns="0" tIns="0" rIns="0" bIns="0" spcCol="137160" rtlCol="0" anchor="t">
            <a:noAutofit/>
          </a:bodyPr>
          <a:lstStyle/>
          <a:p>
            <a:pPr marL="0" indent="0" algn="just">
              <a:buNone/>
            </a:pPr>
            <a:r>
              <a:rPr lang="fr-BE" sz="1800" b="1" i="1">
                <a:ea typeface="+mn-lt"/>
                <a:cs typeface="+mn-lt"/>
              </a:rPr>
              <a:t>l’expérience</a:t>
            </a:r>
            <a:r>
              <a:rPr lang="fr-BE" sz="1800" i="1">
                <a:ea typeface="+mn-lt"/>
                <a:cs typeface="+mn-lt"/>
              </a:rPr>
              <a:t> acquise par les </a:t>
            </a:r>
            <a:r>
              <a:rPr lang="fr-BE" sz="1800" b="1" i="1">
                <a:ea typeface="+mn-lt"/>
                <a:cs typeface="+mn-lt"/>
              </a:rPr>
              <a:t>personnes physiques qui la composent à un moment où celles-ci étaient actives au sein d’une autre personne morale</a:t>
            </a:r>
            <a:r>
              <a:rPr lang="fr-BE" sz="1800" i="1">
                <a:ea typeface="+mn-lt"/>
                <a:cs typeface="+mn-lt"/>
              </a:rPr>
              <a:t>, </a:t>
            </a:r>
            <a:r>
              <a:rPr lang="fr-BE" sz="1800" b="1" i="1">
                <a:ea typeface="+mn-lt"/>
                <a:cs typeface="+mn-lt"/>
              </a:rPr>
              <a:t>lorsque</a:t>
            </a:r>
            <a:r>
              <a:rPr lang="fr-BE" sz="1800" i="1">
                <a:ea typeface="+mn-lt"/>
                <a:cs typeface="+mn-lt"/>
              </a:rPr>
              <a:t> cette expérience </a:t>
            </a:r>
            <a:r>
              <a:rPr lang="fr-BE" sz="1800" b="1" i="1">
                <a:ea typeface="+mn-lt"/>
                <a:cs typeface="+mn-lt"/>
              </a:rPr>
              <a:t>participe</a:t>
            </a:r>
            <a:r>
              <a:rPr lang="fr-BE" sz="1800" i="1">
                <a:ea typeface="+mn-lt"/>
                <a:cs typeface="+mn-lt"/>
              </a:rPr>
              <a:t>, voire </a:t>
            </a:r>
            <a:r>
              <a:rPr lang="fr-BE" sz="1800" b="1" i="1">
                <a:ea typeface="+mn-lt"/>
                <a:cs typeface="+mn-lt"/>
              </a:rPr>
              <a:t>constitue</a:t>
            </a:r>
            <a:r>
              <a:rPr lang="fr-BE" sz="1800" i="1">
                <a:ea typeface="+mn-lt"/>
                <a:cs typeface="+mn-lt"/>
              </a:rPr>
              <a:t>, la </a:t>
            </a:r>
            <a:r>
              <a:rPr lang="fr-BE" sz="1800" b="1" i="1">
                <a:ea typeface="+mn-lt"/>
                <a:cs typeface="+mn-lt"/>
              </a:rPr>
              <a:t>capacité actuelle et effective du candidat</a:t>
            </a:r>
            <a:r>
              <a:rPr lang="fr-BE" sz="1800" i="1">
                <a:ea typeface="+mn-lt"/>
                <a:cs typeface="+mn-lt"/>
              </a:rPr>
              <a:t> ou soumissionnaire à exécuter le marché. </a:t>
            </a:r>
            <a:r>
              <a:rPr lang="fr-BE" sz="1800">
                <a:ea typeface="+mn-lt"/>
                <a:cs typeface="+mn-lt"/>
              </a:rPr>
              <a:t>» </a:t>
            </a:r>
          </a:p>
          <a:p>
            <a:pPr marL="229870" indent="-229870" algn="just"/>
            <a:r>
              <a:rPr lang="fr-BE" sz="1800">
                <a:cs typeface="Arial"/>
              </a:rPr>
              <a:t>Le CSC ne contenant </a:t>
            </a:r>
            <a:r>
              <a:rPr lang="fr-BE" sz="1800">
                <a:ea typeface="+mn-lt"/>
                <a:cs typeface="+mn-lt"/>
              </a:rPr>
              <a:t>« </a:t>
            </a:r>
            <a:r>
              <a:rPr lang="fr-BE" sz="1800" b="1" i="1">
                <a:ea typeface="+mn-lt"/>
                <a:cs typeface="+mn-lt"/>
              </a:rPr>
              <a:t>pas</a:t>
            </a:r>
            <a:r>
              <a:rPr lang="fr-BE" sz="1800" i="1">
                <a:ea typeface="+mn-lt"/>
                <a:cs typeface="+mn-lt"/>
              </a:rPr>
              <a:t> de mention selon laquelle il serait exigé que la liste des principaux services à produire doit </a:t>
            </a:r>
            <a:r>
              <a:rPr lang="fr-BE" sz="1800" b="1" i="1"/>
              <a:t>exclusivement</a:t>
            </a:r>
            <a:r>
              <a:rPr lang="fr-BE" sz="1800" i="1">
                <a:ea typeface="+mn-lt"/>
                <a:cs typeface="+mn-lt"/>
              </a:rPr>
              <a:t> porter sur des services </a:t>
            </a:r>
            <a:r>
              <a:rPr lang="fr-BE" sz="1800" b="1" i="1">
                <a:ea typeface="+mn-lt"/>
                <a:cs typeface="+mn-lt"/>
              </a:rPr>
              <a:t>réalisés par le soumissionnaire lui-même</a:t>
            </a:r>
            <a:r>
              <a:rPr lang="fr-BE" sz="1800" i="1">
                <a:ea typeface="+mn-lt"/>
                <a:cs typeface="+mn-lt"/>
              </a:rPr>
              <a:t> </a:t>
            </a:r>
            <a:r>
              <a:rPr lang="fr-BE" sz="1800">
                <a:ea typeface="+mn-lt"/>
                <a:cs typeface="+mn-lt"/>
              </a:rPr>
              <a:t>», accepter des références identiques pour deux soumissionnaires ne viole « </a:t>
            </a:r>
            <a:r>
              <a:rPr lang="fr-BE" sz="1800" i="1">
                <a:ea typeface="+mn-lt"/>
                <a:cs typeface="+mn-lt"/>
              </a:rPr>
              <a:t>ni les dispositions et principes visés au moyen, ni le cahier spécial des charges</a:t>
            </a:r>
            <a:r>
              <a:rPr lang="fr-BE" sz="1800">
                <a:ea typeface="+mn-lt"/>
                <a:cs typeface="+mn-lt"/>
              </a:rPr>
              <a:t> ».</a:t>
            </a:r>
          </a:p>
          <a:p>
            <a:pPr marL="229870" indent="-229870" algn="just"/>
            <a:r>
              <a:rPr lang="fr-BE" sz="1800">
                <a:ea typeface="+mn-lt"/>
                <a:cs typeface="+mn-lt"/>
              </a:rPr>
              <a:t>À l'argumentaire de la partie requérante selon lequel l'expérience de ses anciens collaborateurs doit être considérée, dans le chef de l'adjudicataire, comme un appel à la capacité de tiers, le Conseil d'État répond que les </a:t>
            </a:r>
            <a:r>
              <a:rPr lang="fr-BE" sz="1800" b="1">
                <a:ea typeface="+mn-lt"/>
                <a:cs typeface="+mn-lt"/>
              </a:rPr>
              <a:t>gérants de l'adjudicataire</a:t>
            </a:r>
            <a:r>
              <a:rPr lang="fr-BE" sz="1800">
                <a:ea typeface="+mn-lt"/>
                <a:cs typeface="+mn-lt"/>
              </a:rPr>
              <a:t> (anciens collaborateurs de la partie requérante) « </a:t>
            </a:r>
            <a:r>
              <a:rPr lang="fr-BE" sz="1800" i="1">
                <a:ea typeface="+mn-lt"/>
                <a:cs typeface="+mn-lt"/>
              </a:rPr>
              <a:t>ne sont </a:t>
            </a:r>
            <a:r>
              <a:rPr lang="fr-BE" sz="1800" b="1" i="1">
                <a:ea typeface="+mn-lt"/>
                <a:cs typeface="+mn-lt"/>
              </a:rPr>
              <a:t>pas</a:t>
            </a:r>
            <a:r>
              <a:rPr lang="fr-BE" sz="1800" i="1">
                <a:ea typeface="+mn-lt"/>
                <a:cs typeface="+mn-lt"/>
              </a:rPr>
              <a:t> des entités </a:t>
            </a:r>
            <a:r>
              <a:rPr lang="fr-BE" sz="1800" b="1" i="1">
                <a:ea typeface="+mn-lt"/>
                <a:cs typeface="+mn-lt"/>
              </a:rPr>
              <a:t>tierces</a:t>
            </a:r>
            <a:r>
              <a:rPr lang="fr-BE" sz="1800" i="1">
                <a:ea typeface="+mn-lt"/>
                <a:cs typeface="+mn-lt"/>
              </a:rPr>
              <a:t> par rapport à la partie intervenante, mais </a:t>
            </a:r>
            <a:r>
              <a:rPr lang="fr-BE" sz="1800" b="1" i="1">
                <a:ea typeface="+mn-lt"/>
                <a:cs typeface="+mn-lt"/>
              </a:rPr>
              <a:t>constituent les organes mêmes de celle-ci </a:t>
            </a:r>
            <a:r>
              <a:rPr lang="fr-BE" sz="1800" i="1">
                <a:ea typeface="+mn-lt"/>
                <a:cs typeface="+mn-lt"/>
              </a:rPr>
              <a:t>qui ne peut qu’agir par leur intermédiaire </a:t>
            </a:r>
            <a:r>
              <a:rPr lang="fr-BE" sz="1800">
                <a:ea typeface="+mn-lt"/>
                <a:cs typeface="+mn-lt"/>
              </a:rPr>
              <a:t>».</a:t>
            </a:r>
          </a:p>
        </p:txBody>
      </p:sp>
      <p:sp>
        <p:nvSpPr>
          <p:cNvPr id="4" name="Slide Number Placeholder 3">
            <a:extLst>
              <a:ext uri="{FF2B5EF4-FFF2-40B4-BE49-F238E27FC236}">
                <a16:creationId xmlns:a16="http://schemas.microsoft.com/office/drawing/2014/main" id="{E6F69C18-D67F-1FEF-1B6B-AB100840068C}"/>
              </a:ext>
            </a:extLst>
          </p:cNvPr>
          <p:cNvSpPr>
            <a:spLocks noGrp="1"/>
          </p:cNvSpPr>
          <p:nvPr>
            <p:ph type="sldNum" sz="quarter" idx="12"/>
          </p:nvPr>
        </p:nvSpPr>
        <p:spPr/>
        <p:txBody>
          <a:bodyPr/>
          <a:lstStyle/>
          <a:p>
            <a:fld id="{F9591D4C-BB8F-AE46-BE73-C616F30BBC5B}" type="slidenum">
              <a:rPr lang="en-US" smtClean="0"/>
              <a:pPr/>
              <a:t>22</a:t>
            </a:fld>
            <a:endParaRPr lang="en-US"/>
          </a:p>
        </p:txBody>
      </p:sp>
      <p:sp>
        <p:nvSpPr>
          <p:cNvPr id="7" name="Footer Placeholder 6">
            <a:extLst>
              <a:ext uri="{FF2B5EF4-FFF2-40B4-BE49-F238E27FC236}">
                <a16:creationId xmlns:a16="http://schemas.microsoft.com/office/drawing/2014/main" id="{C27A7E21-D28A-3673-A901-0C170EFDD799}"/>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26FF3D90-32F5-B7E2-5B55-88554FBFEABC}"/>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BBA39411-D393-E9B9-2FEC-CDCDC333D0C6}"/>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sp>
        <p:nvSpPr>
          <p:cNvPr id="6" name="Title 5">
            <a:extLst>
              <a:ext uri="{FF2B5EF4-FFF2-40B4-BE49-F238E27FC236}">
                <a16:creationId xmlns:a16="http://schemas.microsoft.com/office/drawing/2014/main" id="{00302C03-C27D-0346-A5BF-58DAA89996E9}"/>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a:solidFill>
                  <a:srgbClr val="0073CF"/>
                </a:solidFill>
                <a:latin typeface="Cambria"/>
                <a:ea typeface="Cambria"/>
              </a:rPr>
              <a:t>C.E., arrêt n° 260.900 du 2 octobre 2024, </a:t>
            </a:r>
            <a:r>
              <a:rPr lang="fr-BE" sz="2400" i="1">
                <a:solidFill>
                  <a:srgbClr val="0073CF"/>
                </a:solidFill>
                <a:latin typeface="Cambria"/>
                <a:ea typeface="Cambria"/>
              </a:rPr>
              <a:t>S.R.L PLURIS </a:t>
            </a:r>
            <a:r>
              <a:rPr lang="fr-BE" sz="2400">
                <a:solidFill>
                  <a:srgbClr val="0073CF"/>
                </a:solidFill>
                <a:latin typeface="Cambria"/>
                <a:ea typeface="Cambria"/>
              </a:rPr>
              <a:t>(annulation)</a:t>
            </a:r>
            <a:endParaRPr lang="en-US" sz="2400">
              <a:solidFill>
                <a:srgbClr val="0073CF"/>
              </a:solidFill>
              <a:latin typeface="Cambria"/>
              <a:ea typeface="Cambria"/>
            </a:endParaRPr>
          </a:p>
        </p:txBody>
      </p:sp>
      <p:sp>
        <p:nvSpPr>
          <p:cNvPr id="5" name="Text Placeholder 2">
            <a:extLst>
              <a:ext uri="{FF2B5EF4-FFF2-40B4-BE49-F238E27FC236}">
                <a16:creationId xmlns:a16="http://schemas.microsoft.com/office/drawing/2014/main" id="{CFE6BC89-221B-9BCC-95B4-30FC2F8D4153}"/>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 Références identiques entre deux soumissionnaires</a:t>
            </a:r>
          </a:p>
        </p:txBody>
      </p:sp>
    </p:spTree>
    <p:extLst>
      <p:ext uri="{BB962C8B-B14F-4D97-AF65-F5344CB8AC3E}">
        <p14:creationId xmlns:p14="http://schemas.microsoft.com/office/powerpoint/2010/main" val="620909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FCE31-3624-5025-080F-0A2FBBC6B24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7B4EAF-45E4-42E9-3FB5-70C07981B8B3}"/>
              </a:ext>
            </a:extLst>
          </p:cNvPr>
          <p:cNvSpPr>
            <a:spLocks noGrp="1"/>
          </p:cNvSpPr>
          <p:nvPr>
            <p:ph sz="quarter" idx="18"/>
          </p:nvPr>
        </p:nvSpPr>
        <p:spPr>
          <a:xfrm>
            <a:off x="537204" y="1961966"/>
            <a:ext cx="11150758" cy="4361505"/>
          </a:xfrm>
        </p:spPr>
        <p:txBody>
          <a:bodyPr vert="horz" lIns="0" tIns="0" rIns="0" bIns="0" spcCol="137160" rtlCol="0" anchor="t">
            <a:noAutofit/>
          </a:bodyPr>
          <a:lstStyle/>
          <a:p>
            <a:pPr marL="342900" indent="-342900" algn="just"/>
            <a:r>
              <a:rPr lang="fr-BE" sz="1800">
                <a:cs typeface="Arial"/>
              </a:rPr>
              <a:t>En cours de procédure, la partie requérante a pris connaissance d'une partie de l'offre de la partie intervenante qui reprenait les références, sans mentionner les montants de chacune des références, alors que cela était exigé par le CSC. Elle a donc formulé un grief nouveau sur cette base.</a:t>
            </a:r>
          </a:p>
          <a:p>
            <a:pPr marL="342900" indent="-342900" algn="just"/>
            <a:r>
              <a:rPr lang="fr-BE" sz="1800">
                <a:cs typeface="Arial"/>
              </a:rPr>
              <a:t>Le Conseil d'État a décidé que:</a:t>
            </a:r>
          </a:p>
          <a:p>
            <a:pPr marL="361950" indent="0" algn="just">
              <a:buNone/>
            </a:pPr>
            <a:r>
              <a:rPr lang="fr-BE" sz="1800">
                <a:ea typeface="+mn-lt"/>
                <a:cs typeface="+mn-lt"/>
              </a:rPr>
              <a:t>« </a:t>
            </a:r>
            <a:r>
              <a:rPr lang="fr-BE" sz="1800" i="1">
                <a:ea typeface="+mn-lt"/>
                <a:cs typeface="+mn-lt"/>
              </a:rPr>
              <a:t>Dès lors, la partie adverse n’a, d’une part, </a:t>
            </a:r>
            <a:r>
              <a:rPr lang="fr-BE" sz="1800" b="1" i="1">
                <a:ea typeface="+mn-lt"/>
                <a:cs typeface="+mn-lt"/>
              </a:rPr>
              <a:t>pas respecté l’obligation qui lui incombe de vérifier effectivement la capacité de la partie intervenante </a:t>
            </a:r>
            <a:r>
              <a:rPr lang="fr-BE" sz="1800" i="1">
                <a:ea typeface="+mn-lt"/>
                <a:cs typeface="+mn-lt"/>
              </a:rPr>
              <a:t>à exécuter le marché au regard du premier critère de sélection et a, d’autre part, </a:t>
            </a:r>
            <a:r>
              <a:rPr lang="fr-BE" sz="1800" b="1" i="1">
                <a:ea typeface="+mn-lt"/>
                <a:cs typeface="+mn-lt"/>
              </a:rPr>
              <a:t>violé le cahier des charges en acceptant</a:t>
            </a:r>
            <a:r>
              <a:rPr lang="fr-BE" sz="1800" i="1">
                <a:ea typeface="+mn-lt"/>
                <a:cs typeface="+mn-lt"/>
              </a:rPr>
              <a:t> à titre de preuve de la capacité technique et professionnelle de la partie intervenante, une </a:t>
            </a:r>
            <a:r>
              <a:rPr lang="fr-BE" sz="1800" b="1" i="1">
                <a:ea typeface="+mn-lt"/>
                <a:cs typeface="+mn-lt"/>
              </a:rPr>
              <a:t>liste</a:t>
            </a:r>
            <a:r>
              <a:rPr lang="fr-BE" sz="1800" i="1">
                <a:ea typeface="+mn-lt"/>
                <a:cs typeface="+mn-lt"/>
              </a:rPr>
              <a:t> des principaux services qui est </a:t>
            </a:r>
            <a:r>
              <a:rPr lang="fr-BE" sz="1800" b="1" i="1">
                <a:ea typeface="+mn-lt"/>
                <a:cs typeface="+mn-lt"/>
              </a:rPr>
              <a:t>non conforme </a:t>
            </a:r>
            <a:r>
              <a:rPr lang="fr-BE" sz="1800" i="1">
                <a:ea typeface="+mn-lt"/>
                <a:cs typeface="+mn-lt"/>
              </a:rPr>
              <a:t>au cahier des charges. </a:t>
            </a:r>
            <a:r>
              <a:rPr lang="fr-BE" sz="1800">
                <a:ea typeface="+mn-lt"/>
                <a:cs typeface="+mn-lt"/>
              </a:rPr>
              <a:t>» </a:t>
            </a:r>
          </a:p>
          <a:p>
            <a:pPr marL="229870" indent="-229870" algn="just"/>
            <a:r>
              <a:rPr lang="fr-BE" sz="1800">
                <a:ea typeface="+mn-lt"/>
                <a:cs typeface="+mn-lt"/>
              </a:rPr>
              <a:t>Le Conseil d'État a considéré le moyen fondé dans cette mesure et a annulé la décision d'attribution.</a:t>
            </a:r>
          </a:p>
        </p:txBody>
      </p:sp>
      <p:sp>
        <p:nvSpPr>
          <p:cNvPr id="4" name="Slide Number Placeholder 3">
            <a:extLst>
              <a:ext uri="{FF2B5EF4-FFF2-40B4-BE49-F238E27FC236}">
                <a16:creationId xmlns:a16="http://schemas.microsoft.com/office/drawing/2014/main" id="{BE52403C-FFDD-1A12-4798-23F7B6AB474E}"/>
              </a:ext>
            </a:extLst>
          </p:cNvPr>
          <p:cNvSpPr>
            <a:spLocks noGrp="1"/>
          </p:cNvSpPr>
          <p:nvPr>
            <p:ph type="sldNum" sz="quarter" idx="12"/>
          </p:nvPr>
        </p:nvSpPr>
        <p:spPr/>
        <p:txBody>
          <a:bodyPr/>
          <a:lstStyle/>
          <a:p>
            <a:fld id="{F9591D4C-BB8F-AE46-BE73-C616F30BBC5B}" type="slidenum">
              <a:rPr lang="en-US" smtClean="0"/>
              <a:pPr/>
              <a:t>23</a:t>
            </a:fld>
            <a:endParaRPr lang="en-US"/>
          </a:p>
        </p:txBody>
      </p:sp>
      <p:sp>
        <p:nvSpPr>
          <p:cNvPr id="7" name="Footer Placeholder 6">
            <a:extLst>
              <a:ext uri="{FF2B5EF4-FFF2-40B4-BE49-F238E27FC236}">
                <a16:creationId xmlns:a16="http://schemas.microsoft.com/office/drawing/2014/main" id="{9810C393-17AD-76E4-4EDD-649774B0A092}"/>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4C74B799-F490-907A-5C47-8FE430B91499}"/>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C903C186-C172-3995-FB6E-4EDDD30B1DE3}"/>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sp>
        <p:nvSpPr>
          <p:cNvPr id="6" name="Title 5">
            <a:extLst>
              <a:ext uri="{FF2B5EF4-FFF2-40B4-BE49-F238E27FC236}">
                <a16:creationId xmlns:a16="http://schemas.microsoft.com/office/drawing/2014/main" id="{4C0FFD4A-0801-C674-C131-191803BE925B}"/>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a:solidFill>
                  <a:srgbClr val="0073CF"/>
                </a:solidFill>
                <a:latin typeface="Cambria"/>
                <a:ea typeface="Cambria"/>
              </a:rPr>
              <a:t>C.E., arrêt n° 260.900 du 2 octobre 2024, </a:t>
            </a:r>
            <a:r>
              <a:rPr lang="fr-BE" sz="2400" i="1">
                <a:solidFill>
                  <a:srgbClr val="0073CF"/>
                </a:solidFill>
                <a:latin typeface="Cambria"/>
                <a:ea typeface="Cambria"/>
              </a:rPr>
              <a:t>S.R.L PLURIS </a:t>
            </a:r>
            <a:r>
              <a:rPr lang="fr-BE" sz="2400">
                <a:solidFill>
                  <a:srgbClr val="0073CF"/>
                </a:solidFill>
                <a:latin typeface="Cambria"/>
                <a:ea typeface="Cambria"/>
              </a:rPr>
              <a:t>(annulation)</a:t>
            </a:r>
            <a:endParaRPr lang="en-US" sz="2400">
              <a:solidFill>
                <a:srgbClr val="0073CF"/>
              </a:solidFill>
              <a:latin typeface="Cambria"/>
              <a:ea typeface="Cambria"/>
            </a:endParaRPr>
          </a:p>
        </p:txBody>
      </p:sp>
      <p:sp>
        <p:nvSpPr>
          <p:cNvPr id="5" name="Text Placeholder 2">
            <a:extLst>
              <a:ext uri="{FF2B5EF4-FFF2-40B4-BE49-F238E27FC236}">
                <a16:creationId xmlns:a16="http://schemas.microsoft.com/office/drawing/2014/main" id="{4921114A-DBC0-47EA-9571-57EEB45DE9FF}"/>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 Références identiques entre deux soumissionnaires</a:t>
            </a:r>
          </a:p>
        </p:txBody>
      </p:sp>
    </p:spTree>
    <p:extLst>
      <p:ext uri="{BB962C8B-B14F-4D97-AF65-F5344CB8AC3E}">
        <p14:creationId xmlns:p14="http://schemas.microsoft.com/office/powerpoint/2010/main" val="117576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722EA-AD5C-BA84-45C7-CAA0B441134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DF7E29-2F2B-D051-3A3E-54DF12750E9E}"/>
              </a:ext>
            </a:extLst>
          </p:cNvPr>
          <p:cNvSpPr>
            <a:spLocks noGrp="1"/>
          </p:cNvSpPr>
          <p:nvPr>
            <p:ph sz="quarter" idx="18"/>
          </p:nvPr>
        </p:nvSpPr>
        <p:spPr>
          <a:xfrm>
            <a:off x="537204" y="2203826"/>
            <a:ext cx="11230713" cy="4516386"/>
          </a:xfrm>
        </p:spPr>
        <p:txBody>
          <a:bodyPr vert="horz" lIns="0" tIns="0" rIns="0" bIns="0" spcCol="137160" rtlCol="0" anchor="t">
            <a:noAutofit/>
          </a:bodyPr>
          <a:lstStyle/>
          <a:p>
            <a:pPr lvl="0" algn="just"/>
            <a:r>
              <a:rPr lang="fr-BE" sz="1800"/>
              <a:t>Concernant la capacité technique, le CSC prévoyait : </a:t>
            </a:r>
          </a:p>
          <a:p>
            <a:pPr marL="457200" lvl="2" indent="0" algn="just">
              <a:buNone/>
            </a:pPr>
            <a:r>
              <a:rPr lang="fr-BE" sz="1800"/>
              <a:t>« </a:t>
            </a:r>
            <a:r>
              <a:rPr lang="fr-BE" sz="1800" i="1"/>
              <a:t>Le soumissionnaire est demandé à présenter une déclaration selon laquelle il a déjà fourni au moins 250 000 pièces de masques en étoffe réutilisables avec le nom et l’adresse du destinataire </a:t>
            </a:r>
            <a:r>
              <a:rPr lang="fr-BE" sz="1800"/>
              <a:t>».</a:t>
            </a:r>
            <a:endParaRPr lang="fr-BE" sz="1800" i="1"/>
          </a:p>
          <a:p>
            <a:pPr lvl="0" algn="just"/>
            <a:r>
              <a:rPr lang="fr-BE" sz="1800"/>
              <a:t>L’acte attaqué prétendait que</a:t>
            </a:r>
            <a:r>
              <a:rPr lang="fr-BE" sz="1800" i="1"/>
              <a:t> </a:t>
            </a:r>
            <a:r>
              <a:rPr lang="fr-BE" sz="1800"/>
              <a:t>« </a:t>
            </a:r>
            <a:r>
              <a:rPr lang="fr-BE" sz="1800" i="1"/>
              <a:t>la requérante n’a fourni « aucun chiffre et aucune référence »</a:t>
            </a:r>
            <a:r>
              <a:rPr lang="fr-BE" sz="1800"/>
              <a:t> ». </a:t>
            </a:r>
          </a:p>
          <a:p>
            <a:pPr lvl="0" algn="just"/>
            <a:r>
              <a:rPr lang="fr-BE" sz="1800"/>
              <a:t>Or, « </a:t>
            </a:r>
            <a:r>
              <a:rPr lang="fr-BE" sz="1800" i="1"/>
              <a:t>l’offre de la requérante mentionnait bien un chiffre, à savoir une livraison de 250.000 masques, et une référence, en identifiant la société américaine destinataire de cette livraison</a:t>
            </a:r>
            <a:r>
              <a:rPr lang="fr-BE" sz="1800"/>
              <a:t> »</a:t>
            </a:r>
            <a:r>
              <a:rPr lang="fr-BE" sz="1800" i="1"/>
              <a:t>.</a:t>
            </a:r>
          </a:p>
          <a:p>
            <a:pPr lvl="0" algn="just"/>
            <a:r>
              <a:rPr lang="fr-BE" sz="1800"/>
              <a:t>C’est en vain que le pouvoir adjudicateur a tenté de s’expliquer dans ses écrits de procédure. Le Conseil d’État a en effet constaté que ces explications n’apparaissaient pas dans la motivation de l’acte attaqué et a rappelé la portée de l’article 65 de l’arrêté royal du 18 avril 2017 en ces termes :</a:t>
            </a:r>
          </a:p>
          <a:p>
            <a:pPr marL="457200" lvl="2" indent="0" algn="just">
              <a:buNone/>
            </a:pPr>
            <a:r>
              <a:rPr lang="fr-BE" sz="1800"/>
              <a:t>« </a:t>
            </a:r>
            <a:r>
              <a:rPr lang="fr-BE" sz="1800" i="1"/>
              <a:t>lorsqu’il entend imposer un critère de sélection qualitative, doit le formuler de façon suffisamment précise, l’assortir d’un niveau d’exigence approprié, et faire le choix des «moyens de preuve acceptables» par lesquels un soumissionnaire peut démontrer qu’il y est satisfait. Il doit aussi porter à la connaissance des opérateurs économiques </a:t>
            </a:r>
            <a:r>
              <a:rPr lang="fr-BE" sz="1800"/>
              <a:t>(…)</a:t>
            </a:r>
            <a:r>
              <a:rPr lang="fr-BE" sz="1800" i="1"/>
              <a:t> le critère, le seuil et les moyens de preuve ainsi déterminés</a:t>
            </a:r>
            <a:r>
              <a:rPr lang="fr-BE" sz="1800"/>
              <a:t>. »</a:t>
            </a:r>
          </a:p>
          <a:p>
            <a:pPr lvl="0" algn="just"/>
            <a:endParaRPr lang="nl-BE" sz="1800"/>
          </a:p>
        </p:txBody>
      </p:sp>
      <p:sp>
        <p:nvSpPr>
          <p:cNvPr id="3" name="Text Placeholder 2">
            <a:extLst>
              <a:ext uri="{FF2B5EF4-FFF2-40B4-BE49-F238E27FC236}">
                <a16:creationId xmlns:a16="http://schemas.microsoft.com/office/drawing/2014/main" id="{C5E1F37E-6573-F29C-2442-E55444BEDF54}"/>
              </a:ext>
            </a:extLst>
          </p:cNvPr>
          <p:cNvSpPr>
            <a:spLocks noGrp="1"/>
          </p:cNvSpPr>
          <p:nvPr>
            <p:ph type="body" idx="1"/>
          </p:nvPr>
        </p:nvSpPr>
        <p:spPr>
          <a:xfrm>
            <a:off x="537204" y="1418128"/>
            <a:ext cx="11160124" cy="435600"/>
          </a:xfrm>
        </p:spPr>
        <p:txBody>
          <a:bodyPr>
            <a:noAutofit/>
          </a:bodyPr>
          <a:lstStyle/>
          <a:p>
            <a:r>
              <a:rPr lang="fr-BE" sz="2000"/>
              <a:t>Saga des masques - motivation de la non-sélection  </a:t>
            </a:r>
            <a:endParaRPr lang="nl-BE" sz="2000"/>
          </a:p>
        </p:txBody>
      </p:sp>
      <p:sp>
        <p:nvSpPr>
          <p:cNvPr id="4" name="Slide Number Placeholder 3">
            <a:extLst>
              <a:ext uri="{FF2B5EF4-FFF2-40B4-BE49-F238E27FC236}">
                <a16:creationId xmlns:a16="http://schemas.microsoft.com/office/drawing/2014/main" id="{BA4ACAF7-C5CF-8260-D69C-F8940F04EB9E}"/>
              </a:ext>
            </a:extLst>
          </p:cNvPr>
          <p:cNvSpPr>
            <a:spLocks noGrp="1"/>
          </p:cNvSpPr>
          <p:nvPr>
            <p:ph type="sldNum" sz="quarter" idx="12"/>
          </p:nvPr>
        </p:nvSpPr>
        <p:spPr/>
        <p:txBody>
          <a:bodyPr/>
          <a:lstStyle/>
          <a:p>
            <a:fld id="{F9591D4C-BB8F-AE46-BE73-C616F30BBC5B}" type="slidenum">
              <a:rPr lang="en-US" dirty="0" smtClean="0"/>
              <a:pPr/>
              <a:t>24</a:t>
            </a:fld>
            <a:endParaRPr lang="en-US"/>
          </a:p>
        </p:txBody>
      </p:sp>
      <p:sp>
        <p:nvSpPr>
          <p:cNvPr id="7" name="Footer Placeholder 6">
            <a:extLst>
              <a:ext uri="{FF2B5EF4-FFF2-40B4-BE49-F238E27FC236}">
                <a16:creationId xmlns:a16="http://schemas.microsoft.com/office/drawing/2014/main" id="{BDBC03C9-12C6-C54D-BEA9-56EE79041122}"/>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1CA689B3-1E9A-F301-B7C6-F8CE1B2E3614}"/>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fr-BE" sz="2400" err="1">
                <a:solidFill>
                  <a:srgbClr val="0073CF"/>
                </a:solidFill>
                <a:latin typeface="Cambria"/>
                <a:ea typeface="Cambria"/>
              </a:rPr>
              <a:t>C.E</a:t>
            </a:r>
            <a:r>
              <a:rPr lang="fr-BE" sz="2400">
                <a:solidFill>
                  <a:srgbClr val="0073CF"/>
                </a:solidFill>
                <a:latin typeface="Cambria"/>
                <a:ea typeface="Cambria"/>
              </a:rPr>
              <a:t>., arrêt n° 261.999 du 16 janvier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ANTI-CHUTE</a:t>
            </a:r>
            <a:r>
              <a:rPr lang="fr-BE" sz="2400" i="1">
                <a:solidFill>
                  <a:srgbClr val="0073CF"/>
                </a:solidFill>
                <a:latin typeface="Cambria"/>
                <a:ea typeface="Cambria"/>
              </a:rPr>
              <a:t> </a:t>
            </a:r>
            <a:r>
              <a:rPr lang="fr-BE" sz="2400">
                <a:solidFill>
                  <a:srgbClr val="0073CF"/>
                </a:solidFill>
                <a:latin typeface="Cambria"/>
                <a:ea typeface="Cambria"/>
              </a:rPr>
              <a:t>(annulation)</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36AFE2C9-D633-E31F-7605-281F5374ED5C}"/>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3569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03A82-97A3-27F7-BD38-B95F3A53408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32CC87-08E8-4555-176C-BF6FFC074319}"/>
              </a:ext>
            </a:extLst>
          </p:cNvPr>
          <p:cNvSpPr>
            <a:spLocks noGrp="1"/>
          </p:cNvSpPr>
          <p:nvPr>
            <p:ph sz="quarter" idx="18"/>
          </p:nvPr>
        </p:nvSpPr>
        <p:spPr>
          <a:xfrm>
            <a:off x="537204" y="2203826"/>
            <a:ext cx="11230713" cy="4516386"/>
          </a:xfrm>
        </p:spPr>
        <p:txBody>
          <a:bodyPr vert="horz" lIns="0" tIns="0" rIns="0" bIns="0" spcCol="137160" rtlCol="0" anchor="t">
            <a:noAutofit/>
          </a:bodyPr>
          <a:lstStyle/>
          <a:p>
            <a:pPr marL="0" lvl="0" indent="0" algn="just">
              <a:buNone/>
            </a:pPr>
            <a:r>
              <a:rPr lang="fr-BE" sz="1800"/>
              <a:t>« </a:t>
            </a:r>
            <a:r>
              <a:rPr lang="fr-BE" sz="1800" i="1"/>
              <a:t>Cette exigence essentielle de publicité des choix du pouvoir adjudicateur quant aux critères de la sélection qualitative trouve son fondement dans le principe de transparence, consacré par l’article 4 de la loi du 17 juin 2016 relative aux marchés publics. Ce dernier implique notamment que </a:t>
            </a:r>
            <a:r>
              <a:rPr lang="fr-BE" sz="1800" b="1" i="1"/>
              <a:t>les conditions et modalités de la procédure d’attribution soient formulées de manière claire, précise et univoque dans l’avis de marché ou dans le cahier des charges de façon</a:t>
            </a:r>
            <a:r>
              <a:rPr lang="fr-BE" sz="1800" i="1"/>
              <a:t>, premièrement, à permettre à tous les soumissionnaires raisonnablement informés et normalement diligents d’en </a:t>
            </a:r>
            <a:r>
              <a:rPr lang="fr-BE" sz="1800" b="1" i="1"/>
              <a:t>comprendre la portée exacte et de les interpréter de la même manière</a:t>
            </a:r>
            <a:r>
              <a:rPr lang="fr-BE" sz="1800" i="1"/>
              <a:t> et, deuxièmement, à mettre le pouvoir adjudicateur en mesure de </a:t>
            </a:r>
            <a:r>
              <a:rPr lang="fr-BE" sz="1800" b="1" i="1"/>
              <a:t>vérifier effectivement </a:t>
            </a:r>
            <a:r>
              <a:rPr lang="fr-BE" sz="1800" i="1"/>
              <a:t>si les offres des soumissionnaires correspondent aux critères régissant le marché en cause. </a:t>
            </a:r>
          </a:p>
          <a:p>
            <a:pPr marL="0" lvl="0" indent="0" algn="just">
              <a:buNone/>
            </a:pPr>
            <a:r>
              <a:rPr lang="fr-BE" sz="1800" i="1"/>
              <a:t>Il appartenait dès lors à la partie adverse de fixer avec suffisamment de précision un critère relatif à la capacité technique attendue des soumissionnaires, assorti d’un niveau d’exigence et de moyens de preuve acceptables. </a:t>
            </a:r>
            <a:r>
              <a:rPr lang="fr-BE" sz="1800" b="1" i="1"/>
              <a:t>Elle ne pouvait par ailleurs ignorer la formulation du critère et du moyen de preuve </a:t>
            </a:r>
            <a:r>
              <a:rPr lang="fr-BE" sz="1800" i="1"/>
              <a:t>qu’elle avait utilisée dans le cahier des charges à cet égard et </a:t>
            </a:r>
            <a:r>
              <a:rPr lang="fr-BE" sz="1800" b="1" i="1"/>
              <a:t>exclure</a:t>
            </a:r>
            <a:r>
              <a:rPr lang="fr-BE" sz="1800" i="1"/>
              <a:t> un soumissionnaire ayant déposé, à l’appui de son offre, un moyen de preuve de sa capacité technique répondant à ces exigences, </a:t>
            </a:r>
            <a:r>
              <a:rPr lang="fr-BE" sz="1800" b="1" i="1"/>
              <a:t>en raison de l’absence d’une précision ou d’un moyen de preuve qui n’est pas exigé </a:t>
            </a:r>
            <a:r>
              <a:rPr lang="fr-BE" sz="1800" i="1"/>
              <a:t>par les documents du marché. </a:t>
            </a:r>
            <a:r>
              <a:rPr lang="fr-BE" sz="1800"/>
              <a:t>»</a:t>
            </a:r>
            <a:endParaRPr lang="nl-BE" sz="1800"/>
          </a:p>
        </p:txBody>
      </p:sp>
      <p:sp>
        <p:nvSpPr>
          <p:cNvPr id="3" name="Text Placeholder 2">
            <a:extLst>
              <a:ext uri="{FF2B5EF4-FFF2-40B4-BE49-F238E27FC236}">
                <a16:creationId xmlns:a16="http://schemas.microsoft.com/office/drawing/2014/main" id="{08FECC0B-1843-CA66-E8DA-F9F810EEEC8A}"/>
              </a:ext>
            </a:extLst>
          </p:cNvPr>
          <p:cNvSpPr>
            <a:spLocks noGrp="1"/>
          </p:cNvSpPr>
          <p:nvPr>
            <p:ph type="body" idx="1"/>
          </p:nvPr>
        </p:nvSpPr>
        <p:spPr>
          <a:xfrm>
            <a:off x="537204" y="1418128"/>
            <a:ext cx="11160124" cy="435600"/>
          </a:xfrm>
        </p:spPr>
        <p:txBody>
          <a:bodyPr>
            <a:noAutofit/>
          </a:bodyPr>
          <a:lstStyle/>
          <a:p>
            <a:r>
              <a:rPr lang="fr-BE" sz="2000"/>
              <a:t>Saga des masques - motivation de la non-sélection </a:t>
            </a:r>
            <a:endParaRPr lang="nl-BE" sz="2000"/>
          </a:p>
        </p:txBody>
      </p:sp>
      <p:sp>
        <p:nvSpPr>
          <p:cNvPr id="4" name="Slide Number Placeholder 3">
            <a:extLst>
              <a:ext uri="{FF2B5EF4-FFF2-40B4-BE49-F238E27FC236}">
                <a16:creationId xmlns:a16="http://schemas.microsoft.com/office/drawing/2014/main" id="{6250893B-3BF6-4A94-5003-8D315F66532E}"/>
              </a:ext>
            </a:extLst>
          </p:cNvPr>
          <p:cNvSpPr>
            <a:spLocks noGrp="1"/>
          </p:cNvSpPr>
          <p:nvPr>
            <p:ph type="sldNum" sz="quarter" idx="12"/>
          </p:nvPr>
        </p:nvSpPr>
        <p:spPr/>
        <p:txBody>
          <a:bodyPr/>
          <a:lstStyle/>
          <a:p>
            <a:fld id="{F9591D4C-BB8F-AE46-BE73-C616F30BBC5B}" type="slidenum">
              <a:rPr lang="en-US" dirty="0" smtClean="0"/>
              <a:pPr/>
              <a:t>25</a:t>
            </a:fld>
            <a:endParaRPr lang="en-US"/>
          </a:p>
        </p:txBody>
      </p:sp>
      <p:sp>
        <p:nvSpPr>
          <p:cNvPr id="7" name="Footer Placeholder 6">
            <a:extLst>
              <a:ext uri="{FF2B5EF4-FFF2-40B4-BE49-F238E27FC236}">
                <a16:creationId xmlns:a16="http://schemas.microsoft.com/office/drawing/2014/main" id="{A6F790E0-2969-668D-8E48-24A397AD1CE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09B61573-1A8A-1F93-3368-B1C52D5267C3}"/>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rgbClr val="0073CF"/>
                </a:solidFill>
                <a:latin typeface="Cambria"/>
                <a:ea typeface="Cambria"/>
              </a:rPr>
              <a:t>C.E</a:t>
            </a:r>
            <a:r>
              <a:rPr lang="fr-BE" sz="2400">
                <a:solidFill>
                  <a:srgbClr val="0073CF"/>
                </a:solidFill>
                <a:latin typeface="Cambria"/>
                <a:ea typeface="Cambria"/>
              </a:rPr>
              <a:t>., arrêt n° 261.999 du 16 janvier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ANTI-CHUTE</a:t>
            </a:r>
            <a:r>
              <a:rPr lang="fr-BE" sz="2400" i="1">
                <a:solidFill>
                  <a:srgbClr val="0073CF"/>
                </a:solidFill>
                <a:latin typeface="Cambria"/>
                <a:ea typeface="Cambria"/>
              </a:rPr>
              <a:t> </a:t>
            </a:r>
            <a:r>
              <a:rPr lang="fr-BE" sz="2400">
                <a:solidFill>
                  <a:srgbClr val="0073CF"/>
                </a:solidFill>
                <a:latin typeface="Cambria"/>
                <a:ea typeface="Cambria"/>
              </a:rPr>
              <a:t>(annulation)</a:t>
            </a:r>
            <a:endParaRPr lang="en-US" sz="2400">
              <a:solidFill>
                <a:srgbClr val="0073CF"/>
              </a:solidFill>
              <a:latin typeface="Cambria"/>
              <a:ea typeface="Cambria"/>
            </a:endParaRPr>
          </a:p>
          <a:p>
            <a:pPr marL="0" marR="0" lvl="0" indent="0" algn="just" defTabSz="914400" rtl="0" eaLnBrk="1" fontAlgn="auto" latinLnBrk="0" hangingPunct="1">
              <a:lnSpc>
                <a:spcPct val="90000"/>
              </a:lnSpc>
              <a:spcBef>
                <a:spcPct val="0"/>
              </a:spcBef>
              <a:spcAft>
                <a:spcPts val="0"/>
              </a:spcAft>
              <a:buClrTx/>
              <a:buSzTx/>
              <a:buFontTx/>
              <a:buNone/>
              <a:tabLst/>
              <a:defRPr/>
            </a:pP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8104B2DC-F2B0-F495-08B6-0B4554595A76}"/>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p:txBody>
      </p:sp>
    </p:spTree>
    <p:extLst>
      <p:ext uri="{BB962C8B-B14F-4D97-AF65-F5344CB8AC3E}">
        <p14:creationId xmlns:p14="http://schemas.microsoft.com/office/powerpoint/2010/main" val="1656780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61D2F-D0D5-3C3C-1A96-A70CF4A8625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5E0D76-7BD6-27AA-C024-34ED9CAC5430}"/>
              </a:ext>
            </a:extLst>
          </p:cNvPr>
          <p:cNvSpPr>
            <a:spLocks noGrp="1"/>
          </p:cNvSpPr>
          <p:nvPr>
            <p:ph sz="quarter" idx="18"/>
          </p:nvPr>
        </p:nvSpPr>
        <p:spPr>
          <a:xfrm>
            <a:off x="537204" y="1745145"/>
            <a:ext cx="11150758" cy="4361505"/>
          </a:xfrm>
        </p:spPr>
        <p:txBody>
          <a:bodyPr vert="horz" lIns="0" tIns="0" rIns="0" bIns="0" spcCol="137160" rtlCol="0" anchor="t">
            <a:noAutofit/>
          </a:bodyPr>
          <a:lstStyle/>
          <a:p>
            <a:pPr marL="229870" indent="-229870" algn="just"/>
            <a:r>
              <a:rPr lang="fr-BE" sz="1600"/>
              <a:t>Le marché public litigieux a pour objet des </a:t>
            </a:r>
            <a:r>
              <a:rPr lang="fr-BE" sz="1600">
                <a:ea typeface="+mn-lt"/>
                <a:cs typeface="+mn-lt"/>
              </a:rPr>
              <a:t>"service de dépannage de véhicules pour la zone de police de Hesbaye"</a:t>
            </a:r>
            <a:endParaRPr lang="fr-BE" sz="1600"/>
          </a:p>
          <a:p>
            <a:pPr marL="229870" indent="-229870" algn="just"/>
            <a:r>
              <a:rPr lang="fr-BE" sz="1600">
                <a:ea typeface="+mn-lt"/>
                <a:cs typeface="+mn-lt"/>
              </a:rPr>
              <a:t>L'article 65 de l'arrêté royal du 18 avril 2017 impose que les </a:t>
            </a:r>
            <a:r>
              <a:rPr lang="fr-BE" sz="1600" b="1">
                <a:ea typeface="+mn-lt"/>
                <a:cs typeface="+mn-lt"/>
              </a:rPr>
              <a:t>critères de sélection</a:t>
            </a:r>
            <a:r>
              <a:rPr lang="fr-BE" sz="1600">
                <a:ea typeface="+mn-lt"/>
                <a:cs typeface="+mn-lt"/>
              </a:rPr>
              <a:t> dans les marchés publics soient </a:t>
            </a:r>
            <a:r>
              <a:rPr lang="fr-BE" sz="1600" b="1">
                <a:ea typeface="+mn-lt"/>
                <a:cs typeface="+mn-lt"/>
              </a:rPr>
              <a:t>clairement définis et assortis de niveaux d'exigence appropriés</a:t>
            </a:r>
            <a:r>
              <a:rPr lang="fr-BE" sz="1600">
                <a:ea typeface="+mn-lt"/>
                <a:cs typeface="+mn-lt"/>
              </a:rPr>
              <a:t>. Or, dans le marché en question :</a:t>
            </a:r>
            <a:endParaRPr lang="fr-BE" sz="1600">
              <a:cs typeface="Arial"/>
            </a:endParaRPr>
          </a:p>
          <a:p>
            <a:pPr marL="461645" lvl="1" indent="-236220" algn="just">
              <a:buClr>
                <a:srgbClr val="6F6F6F"/>
              </a:buClr>
              <a:buFont typeface="Courier New" panose="020B0604020202020204" pitchFamily="34" charset="0"/>
              <a:buChar char="o"/>
            </a:pPr>
            <a:r>
              <a:rPr lang="fr-BE" sz="1600">
                <a:ea typeface="+mn-lt"/>
                <a:cs typeface="+mn-lt"/>
              </a:rPr>
              <a:t>Les critères de sélection économiques et financiers ne fixent aucun niveau d'exigence approprié, notamment pour le chiffre d'affaires et les assurances. Le Conseil d'État a considéré que: "</a:t>
            </a:r>
            <a:r>
              <a:rPr lang="fr-BE" sz="1600" i="1">
                <a:ea typeface="+mn-lt"/>
                <a:cs typeface="+mn-lt"/>
              </a:rPr>
              <a:t>la fixation vantée par la partie adverse d’un seuil d’exigence de « zéro » ne peut s’apparenter à un « niveau d’exigence approprié » au sens de l’article 65, alinéa 2, de cet arrêté, sous peine de vider cette disposition de sa substance</a:t>
            </a:r>
            <a:r>
              <a:rPr lang="fr-BE" sz="1600">
                <a:ea typeface="+mn-lt"/>
                <a:cs typeface="+mn-lt"/>
              </a:rPr>
              <a:t>".</a:t>
            </a:r>
            <a:endParaRPr lang="fr-BE">
              <a:cs typeface="Arial" panose="020B0604020202020204"/>
            </a:endParaRPr>
          </a:p>
          <a:p>
            <a:pPr marL="461645" lvl="1" indent="-236220" algn="just">
              <a:buClr>
                <a:srgbClr val="6F6F6F"/>
              </a:buClr>
              <a:buFont typeface="Courier New" panose="020B0604020202020204" pitchFamily="34" charset="0"/>
              <a:buChar char="o"/>
            </a:pPr>
            <a:r>
              <a:rPr lang="fr-BE" sz="1600">
                <a:ea typeface="+mn-lt"/>
                <a:cs typeface="+mn-lt"/>
              </a:rPr>
              <a:t>Les critères techniques et professionnels ne prévoient pas non plus de seuil minimal pour le personnel ou le matériel. Selon le Conseil d'État: "aucune des deux déclarations devant être remises (concernant le personnel des soumissionnaires et le matériel à leur disposition) ne fixe de seuil d’exigence minimal". </a:t>
            </a:r>
            <a:endParaRPr lang="fr-BE">
              <a:cs typeface="Arial" panose="020B0604020202020204"/>
            </a:endParaRPr>
          </a:p>
          <a:p>
            <a:pPr marL="229870" indent="-229870" algn="just"/>
            <a:r>
              <a:rPr lang="fr-BE" sz="1600">
                <a:ea typeface="+mn-lt"/>
                <a:cs typeface="+mn-lt"/>
              </a:rPr>
              <a:t>Cela constitue une violation de l'article 65, car les critères ne sont pas suffisamment détaillés pour garantir l'égalité et la transparence. Cette illégalité affecte la légalité de l'acte attaqué.</a:t>
            </a:r>
            <a:endParaRPr lang="fr-BE"/>
          </a:p>
          <a:p>
            <a:pPr marL="229870" indent="-229870" algn="just"/>
            <a:r>
              <a:rPr lang="fr-BE" sz="1600" b="1">
                <a:cs typeface="Arial"/>
              </a:rPr>
              <a:t>Le moyen est fondé</a:t>
            </a:r>
            <a:r>
              <a:rPr lang="fr-BE" sz="1600">
                <a:cs typeface="Arial"/>
              </a:rPr>
              <a:t>.</a:t>
            </a:r>
          </a:p>
          <a:p>
            <a:pPr marL="229870" indent="-229870" algn="just"/>
            <a:endParaRPr lang="fr-BE" sz="1600">
              <a:cs typeface="Arial"/>
            </a:endParaRPr>
          </a:p>
        </p:txBody>
      </p:sp>
      <p:sp>
        <p:nvSpPr>
          <p:cNvPr id="4" name="Slide Number Placeholder 3">
            <a:extLst>
              <a:ext uri="{FF2B5EF4-FFF2-40B4-BE49-F238E27FC236}">
                <a16:creationId xmlns:a16="http://schemas.microsoft.com/office/drawing/2014/main" id="{ED76E437-44C9-003B-E916-58F26323CEB2}"/>
              </a:ext>
            </a:extLst>
          </p:cNvPr>
          <p:cNvSpPr>
            <a:spLocks noGrp="1"/>
          </p:cNvSpPr>
          <p:nvPr>
            <p:ph type="sldNum" sz="quarter" idx="12"/>
          </p:nvPr>
        </p:nvSpPr>
        <p:spPr/>
        <p:txBody>
          <a:bodyPr/>
          <a:lstStyle/>
          <a:p>
            <a:fld id="{F9591D4C-BB8F-AE46-BE73-C616F30BBC5B}" type="slidenum">
              <a:rPr lang="en-US" smtClean="0"/>
              <a:pPr/>
              <a:t>26</a:t>
            </a:fld>
            <a:endParaRPr lang="en-US"/>
          </a:p>
        </p:txBody>
      </p:sp>
      <p:sp>
        <p:nvSpPr>
          <p:cNvPr id="7" name="Footer Placeholder 6">
            <a:extLst>
              <a:ext uri="{FF2B5EF4-FFF2-40B4-BE49-F238E27FC236}">
                <a16:creationId xmlns:a16="http://schemas.microsoft.com/office/drawing/2014/main" id="{974D0EC1-5224-EBE7-898E-BDEBA2F49870}"/>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CAEADA21-03E4-FE29-AD91-FAB2C424E4CF}"/>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99B6A054-28A6-6AED-F66A-AA24F2B7371C}"/>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sp>
        <p:nvSpPr>
          <p:cNvPr id="6" name="Title 5">
            <a:extLst>
              <a:ext uri="{FF2B5EF4-FFF2-40B4-BE49-F238E27FC236}">
                <a16:creationId xmlns:a16="http://schemas.microsoft.com/office/drawing/2014/main" id="{E68D19EB-C87F-C0E5-9D8D-074459C992B4}"/>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262.915 du 4 avril 2025, </a:t>
            </a:r>
            <a:r>
              <a:rPr lang="fr-BE" sz="2400" i="1" err="1">
                <a:solidFill>
                  <a:srgbClr val="0073CF"/>
                </a:solidFill>
                <a:latin typeface="Cambria"/>
                <a:ea typeface="Cambria"/>
              </a:rPr>
              <a:t>AZ</a:t>
            </a:r>
            <a:r>
              <a:rPr lang="fr-BE" sz="2400" i="1">
                <a:solidFill>
                  <a:srgbClr val="0073CF"/>
                </a:solidFill>
                <a:latin typeface="Cambria"/>
                <a:ea typeface="Cambria"/>
              </a:rPr>
              <a:t> SERVICES TRANSPORT </a:t>
            </a:r>
            <a:r>
              <a:rPr lang="fr-BE" sz="2400" i="1" err="1">
                <a:solidFill>
                  <a:srgbClr val="0073CF"/>
                </a:solidFill>
                <a:latin typeface="Cambria"/>
                <a:ea typeface="Cambria"/>
              </a:rPr>
              <a:t>S.R.L</a:t>
            </a:r>
            <a:r>
              <a:rPr lang="fr-BE" sz="2400" i="1">
                <a:solidFill>
                  <a:srgbClr val="0073CF"/>
                </a:solidFill>
                <a:latin typeface="Cambria"/>
                <a:ea typeface="Cambria"/>
              </a:rPr>
              <a:t>.</a:t>
            </a:r>
            <a:r>
              <a:rPr lang="fr-BE" sz="2400">
                <a:solidFill>
                  <a:srgbClr val="0073CF"/>
                </a:solidFill>
                <a:latin typeface="Cambria"/>
                <a:ea typeface="Cambria"/>
              </a:rPr>
              <a:t> (Annulation)</a:t>
            </a:r>
            <a:endParaRPr lang="en-US" sz="2400">
              <a:solidFill>
                <a:srgbClr val="0073CF"/>
              </a:solidFill>
              <a:ea typeface="Cambria" panose="02040503050406030204" pitchFamily="18" charset="0"/>
            </a:endParaRPr>
          </a:p>
        </p:txBody>
      </p:sp>
      <p:sp>
        <p:nvSpPr>
          <p:cNvPr id="5" name="Text Placeholder 2">
            <a:extLst>
              <a:ext uri="{FF2B5EF4-FFF2-40B4-BE49-F238E27FC236}">
                <a16:creationId xmlns:a16="http://schemas.microsoft.com/office/drawing/2014/main" id="{5BBA1036-59B3-59AD-DA52-B49BBCEA4F2F}"/>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Critère de sélection - niveau d'exigence approprié</a:t>
            </a:r>
          </a:p>
        </p:txBody>
      </p:sp>
    </p:spTree>
    <p:extLst>
      <p:ext uri="{BB962C8B-B14F-4D97-AF65-F5344CB8AC3E}">
        <p14:creationId xmlns:p14="http://schemas.microsoft.com/office/powerpoint/2010/main" val="617799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7EE0A-2F4E-B406-36E5-0790CC4CF6D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EE0BBA0-4D81-D5ED-4E61-05F1B2281726}"/>
              </a:ext>
            </a:extLst>
          </p:cNvPr>
          <p:cNvSpPr>
            <a:spLocks noGrp="1"/>
          </p:cNvSpPr>
          <p:nvPr>
            <p:ph type="sldNum" sz="quarter" idx="12"/>
          </p:nvPr>
        </p:nvSpPr>
        <p:spPr/>
        <p:txBody>
          <a:bodyPr/>
          <a:lstStyle/>
          <a:p>
            <a:fld id="{F9591D4C-BB8F-AE46-BE73-C616F30BBC5B}" type="slidenum">
              <a:rPr lang="en-US" smtClean="0"/>
              <a:pPr/>
              <a:t>27</a:t>
            </a:fld>
            <a:endParaRPr lang="en-US"/>
          </a:p>
        </p:txBody>
      </p:sp>
      <p:sp>
        <p:nvSpPr>
          <p:cNvPr id="7" name="Footer Placeholder 6">
            <a:extLst>
              <a:ext uri="{FF2B5EF4-FFF2-40B4-BE49-F238E27FC236}">
                <a16:creationId xmlns:a16="http://schemas.microsoft.com/office/drawing/2014/main" id="{35A27075-7175-1E73-EAAE-C60889804C5A}"/>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C5A481ED-6AEF-962C-45C3-D83D568A3F43}"/>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5E999736-D3D7-AC00-4CA0-FE36DD3F7034}"/>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p:txBody>
      </p:sp>
      <p:sp>
        <p:nvSpPr>
          <p:cNvPr id="6" name="Title 5">
            <a:extLst>
              <a:ext uri="{FF2B5EF4-FFF2-40B4-BE49-F238E27FC236}">
                <a16:creationId xmlns:a16="http://schemas.microsoft.com/office/drawing/2014/main" id="{45777050-788C-4D32-F241-1B5FAC7D214E}"/>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262.253 du 5 février 2025</a:t>
            </a:r>
            <a:r>
              <a:rPr lang="fr-BE" sz="2400" i="1">
                <a:solidFill>
                  <a:srgbClr val="0073CF"/>
                </a:solidFill>
                <a:latin typeface="Cambria"/>
                <a:ea typeface="Cambria"/>
              </a:rPr>
              <a:t>, </a:t>
            </a:r>
            <a:r>
              <a:rPr lang="fr-BE" sz="2400" i="1" err="1">
                <a:solidFill>
                  <a:srgbClr val="0073CF"/>
                </a:solidFill>
                <a:latin typeface="Cambria"/>
                <a:ea typeface="Cambria"/>
              </a:rPr>
              <a:t>S.R.L</a:t>
            </a:r>
            <a:r>
              <a:rPr lang="fr-BE" sz="2400" i="1">
                <a:solidFill>
                  <a:srgbClr val="0073CF"/>
                </a:solidFill>
                <a:latin typeface="Cambria"/>
                <a:ea typeface="Cambria"/>
              </a:rPr>
              <a:t>. RENIER ARCHITECTURE et </a:t>
            </a:r>
            <a:r>
              <a:rPr lang="fr-BE" sz="2400" i="1" err="1">
                <a:solidFill>
                  <a:srgbClr val="0073CF"/>
                </a:solidFill>
                <a:latin typeface="Cambria"/>
                <a:ea typeface="Cambria"/>
              </a:rPr>
              <a:t>S.R.L</a:t>
            </a:r>
            <a:r>
              <a:rPr lang="fr-BE" sz="2400" i="1">
                <a:solidFill>
                  <a:srgbClr val="0073CF"/>
                </a:solidFill>
                <a:latin typeface="Cambria"/>
                <a:ea typeface="Cambria"/>
              </a:rPr>
              <a:t>. FRED </a:t>
            </a:r>
            <a:r>
              <a:rPr lang="fr-BE" sz="2400" i="1" err="1">
                <a:solidFill>
                  <a:srgbClr val="0073CF"/>
                </a:solidFill>
                <a:latin typeface="Cambria"/>
                <a:ea typeface="Cambria"/>
              </a:rPr>
              <a:t>RAHIER</a:t>
            </a:r>
            <a:r>
              <a:rPr lang="fr-BE" sz="2400" i="1">
                <a:solidFill>
                  <a:srgbClr val="0073CF"/>
                </a:solidFill>
                <a:latin typeface="Cambria"/>
                <a:ea typeface="Cambria"/>
              </a:rPr>
              <a:t> ARCHITECTURE </a:t>
            </a:r>
            <a:r>
              <a:rPr lang="fr-BE" sz="2400">
                <a:solidFill>
                  <a:srgbClr val="0073CF"/>
                </a:solidFill>
                <a:latin typeface="Cambria"/>
                <a:ea typeface="Cambria"/>
              </a:rPr>
              <a:t>(extrême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7B183C51-3FB8-DBF0-F232-09EB050FED3D}"/>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Modification des critères de sélection qualitative</a:t>
            </a:r>
          </a:p>
        </p:txBody>
      </p:sp>
      <p:sp>
        <p:nvSpPr>
          <p:cNvPr id="10" name="Content Placeholder 9">
            <a:extLst>
              <a:ext uri="{FF2B5EF4-FFF2-40B4-BE49-F238E27FC236}">
                <a16:creationId xmlns:a16="http://schemas.microsoft.com/office/drawing/2014/main" id="{8F0A82D2-1D24-A333-2497-FFA6C3BB6514}"/>
              </a:ext>
            </a:extLst>
          </p:cNvPr>
          <p:cNvSpPr>
            <a:spLocks noGrp="1"/>
          </p:cNvSpPr>
          <p:nvPr>
            <p:ph sz="quarter" idx="18"/>
          </p:nvPr>
        </p:nvSpPr>
        <p:spPr/>
        <p:txBody>
          <a:bodyPr/>
          <a:lstStyle/>
          <a:p>
            <a:pPr marL="0" indent="0" algn="just">
              <a:buNone/>
            </a:pPr>
            <a:r>
              <a:rPr lang="fr-BE" sz="1800"/>
              <a:t>Les requérants demandent la suspension de la décision d’attribution d’un marché public de services (mission globale d’auteur de projet pour le nouveau siège social de </a:t>
            </a:r>
            <a:r>
              <a:rPr lang="fr-BE" sz="1800" err="1"/>
              <a:t>Logivesdre</a:t>
            </a:r>
            <a:r>
              <a:rPr lang="fr-BE" sz="1800"/>
              <a:t>), attribué à </a:t>
            </a:r>
            <a:r>
              <a:rPr lang="fr-BE" sz="1800" err="1"/>
              <a:t>BAJ</a:t>
            </a:r>
            <a:r>
              <a:rPr lang="fr-BE" sz="1800"/>
              <a:t> </a:t>
            </a:r>
            <a:r>
              <a:rPr lang="fr-BE" sz="1800" err="1"/>
              <a:t>ARCHITECTS</a:t>
            </a:r>
            <a:r>
              <a:rPr lang="fr-BE" sz="1800"/>
              <a:t>. </a:t>
            </a:r>
          </a:p>
          <a:p>
            <a:pPr marL="0" indent="0" algn="just">
              <a:buNone/>
            </a:pPr>
            <a:endParaRPr lang="nl-BE" sz="1800"/>
          </a:p>
          <a:p>
            <a:pPr marL="4572000" algn="just"/>
            <a:r>
              <a:rPr lang="fr-BE" sz="1800" i="1"/>
              <a:t>"</a:t>
            </a:r>
            <a:r>
              <a:rPr lang="fr-BE" sz="1800"/>
              <a:t> </a:t>
            </a:r>
            <a:r>
              <a:rPr lang="fr-BE" sz="1800" i="1"/>
              <a:t>Elles contestent, sur le fondement des dispositions déjà énoncées dans la requête, la régularité de la modification d’un critère de sélection qualitative opérée à l’occasion d’une réponse donnée dans le forum ouvert sur la plateforme e-Procurement. Elles soutiennent que cette modification irrégulière a permis à la partie adverse de sélectionner l’offre de la société </a:t>
            </a:r>
            <a:r>
              <a:rPr lang="fr-BE" sz="1800" i="1" err="1"/>
              <a:t>BAJ</a:t>
            </a:r>
            <a:r>
              <a:rPr lang="fr-BE" sz="1800" i="1"/>
              <a:t> </a:t>
            </a:r>
            <a:r>
              <a:rPr lang="fr-BE" sz="1800" i="1" err="1"/>
              <a:t>ARCHITECTS</a:t>
            </a:r>
            <a:r>
              <a:rPr lang="fr-BE" sz="1800" i="1"/>
              <a:t>."</a:t>
            </a:r>
            <a:endParaRPr lang="nl-BE" sz="1800"/>
          </a:p>
          <a:p>
            <a:endParaRPr lang="nl-BE" sz="1800"/>
          </a:p>
        </p:txBody>
      </p:sp>
      <p:pic>
        <p:nvPicPr>
          <p:cNvPr id="1026" name="Picture 2" descr="High angle above top view cropped collar profession occupation lady in her formalwear shirt she sit desk in light loft interior inspect read prepare analyzing expertise technical property draw">
            <a:extLst>
              <a:ext uri="{FF2B5EF4-FFF2-40B4-BE49-F238E27FC236}">
                <a16:creationId xmlns:a16="http://schemas.microsoft.com/office/drawing/2014/main" id="{C1D0E52A-4794-4FA7-15C5-CE13EAD294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037" b="8084"/>
          <a:stretch>
            <a:fillRect/>
          </a:stretch>
        </p:blipFill>
        <p:spPr bwMode="auto">
          <a:xfrm>
            <a:off x="537204" y="2579777"/>
            <a:ext cx="4232210" cy="2982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156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BB7CA-BCC9-17B7-204C-D9756B041D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76512D-3535-B9DA-8D77-974028C628DB}"/>
              </a:ext>
            </a:extLst>
          </p:cNvPr>
          <p:cNvSpPr>
            <a:spLocks noGrp="1"/>
          </p:cNvSpPr>
          <p:nvPr>
            <p:ph type="sldNum" sz="quarter" idx="12"/>
          </p:nvPr>
        </p:nvSpPr>
        <p:spPr/>
        <p:txBody>
          <a:bodyPr/>
          <a:lstStyle/>
          <a:p>
            <a:fld id="{F9591D4C-BB8F-AE46-BE73-C616F30BBC5B}" type="slidenum">
              <a:rPr lang="en-US" smtClean="0"/>
              <a:pPr/>
              <a:t>28</a:t>
            </a:fld>
            <a:endParaRPr lang="en-US"/>
          </a:p>
        </p:txBody>
      </p:sp>
      <p:sp>
        <p:nvSpPr>
          <p:cNvPr id="7" name="Footer Placeholder 6">
            <a:extLst>
              <a:ext uri="{FF2B5EF4-FFF2-40B4-BE49-F238E27FC236}">
                <a16:creationId xmlns:a16="http://schemas.microsoft.com/office/drawing/2014/main" id="{4B6457E4-274F-C188-D72F-469992193075}"/>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5F64F7F9-871A-5926-D1A7-63454EC307E6}"/>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0C0629BE-4FEE-9CA7-D07E-8FFC7B930027}"/>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p:txBody>
      </p:sp>
      <p:sp>
        <p:nvSpPr>
          <p:cNvPr id="6" name="Title 5">
            <a:extLst>
              <a:ext uri="{FF2B5EF4-FFF2-40B4-BE49-F238E27FC236}">
                <a16:creationId xmlns:a16="http://schemas.microsoft.com/office/drawing/2014/main" id="{FCB5A784-6E79-F4EE-D9D7-7A63203C116A}"/>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262.253 du 5 février 2025</a:t>
            </a:r>
            <a:r>
              <a:rPr lang="fr-BE" sz="2400" i="1">
                <a:solidFill>
                  <a:srgbClr val="0073CF"/>
                </a:solidFill>
                <a:latin typeface="Cambria"/>
                <a:ea typeface="Cambria"/>
              </a:rPr>
              <a:t>, </a:t>
            </a:r>
            <a:r>
              <a:rPr lang="fr-BE" sz="2400" i="1" err="1">
                <a:solidFill>
                  <a:srgbClr val="0073CF"/>
                </a:solidFill>
                <a:latin typeface="Cambria"/>
                <a:ea typeface="Cambria"/>
              </a:rPr>
              <a:t>S.R.L</a:t>
            </a:r>
            <a:r>
              <a:rPr lang="fr-BE" sz="2400" i="1">
                <a:solidFill>
                  <a:srgbClr val="0073CF"/>
                </a:solidFill>
                <a:latin typeface="Cambria"/>
                <a:ea typeface="Cambria"/>
              </a:rPr>
              <a:t>. RENIER ARCHITECTURE et </a:t>
            </a:r>
            <a:r>
              <a:rPr lang="fr-BE" sz="2400" i="1" err="1">
                <a:solidFill>
                  <a:srgbClr val="0073CF"/>
                </a:solidFill>
                <a:latin typeface="Cambria"/>
                <a:ea typeface="Cambria"/>
              </a:rPr>
              <a:t>S.R.L</a:t>
            </a:r>
            <a:r>
              <a:rPr lang="fr-BE" sz="2400" i="1">
                <a:solidFill>
                  <a:srgbClr val="0073CF"/>
                </a:solidFill>
                <a:latin typeface="Cambria"/>
                <a:ea typeface="Cambria"/>
              </a:rPr>
              <a:t>. FRED </a:t>
            </a:r>
            <a:r>
              <a:rPr lang="fr-BE" sz="2400" i="1" err="1">
                <a:solidFill>
                  <a:srgbClr val="0073CF"/>
                </a:solidFill>
                <a:latin typeface="Cambria"/>
                <a:ea typeface="Cambria"/>
              </a:rPr>
              <a:t>RAHIER</a:t>
            </a:r>
            <a:r>
              <a:rPr lang="fr-BE" sz="2400" i="1">
                <a:solidFill>
                  <a:srgbClr val="0073CF"/>
                </a:solidFill>
                <a:latin typeface="Cambria"/>
                <a:ea typeface="Cambria"/>
              </a:rPr>
              <a:t> ARCHITECTURE </a:t>
            </a:r>
            <a:r>
              <a:rPr lang="fr-BE" sz="2400">
                <a:solidFill>
                  <a:srgbClr val="0073CF"/>
                </a:solidFill>
                <a:latin typeface="Cambria"/>
                <a:ea typeface="Cambria"/>
              </a:rPr>
              <a:t>(extrême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9B427168-A4F4-9774-25C0-CBB224C2850D}"/>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Modification des critères de sélection qualitative</a:t>
            </a:r>
          </a:p>
        </p:txBody>
      </p:sp>
      <p:sp>
        <p:nvSpPr>
          <p:cNvPr id="10" name="Content Placeholder 9">
            <a:extLst>
              <a:ext uri="{FF2B5EF4-FFF2-40B4-BE49-F238E27FC236}">
                <a16:creationId xmlns:a16="http://schemas.microsoft.com/office/drawing/2014/main" id="{D23C0CD9-C4C1-630D-B12C-79A84EF370D6}"/>
              </a:ext>
            </a:extLst>
          </p:cNvPr>
          <p:cNvSpPr>
            <a:spLocks noGrp="1"/>
          </p:cNvSpPr>
          <p:nvPr>
            <p:ph sz="quarter" idx="18"/>
          </p:nvPr>
        </p:nvSpPr>
        <p:spPr>
          <a:xfrm>
            <a:off x="515939" y="1825726"/>
            <a:ext cx="11160124" cy="4426554"/>
          </a:xfrm>
        </p:spPr>
        <p:txBody>
          <a:bodyPr/>
          <a:lstStyle/>
          <a:p>
            <a:pPr marL="0" indent="0">
              <a:buNone/>
            </a:pPr>
            <a:r>
              <a:rPr lang="fr-BE" sz="1600"/>
              <a:t>Appréciation du CE :</a:t>
            </a:r>
            <a:endParaRPr lang="nl-BE" sz="1600"/>
          </a:p>
          <a:p>
            <a:pPr algn="just"/>
            <a:r>
              <a:rPr lang="fr-BE" sz="1600" i="1"/>
              <a:t>"</a:t>
            </a:r>
            <a:r>
              <a:rPr lang="fr-BE" sz="1600"/>
              <a:t> </a:t>
            </a:r>
            <a:r>
              <a:rPr lang="fr-BE" sz="1600" i="1"/>
              <a:t>Contrairement à ce qu’affirme la partie adverse, il ne peut être admis qu’un critère, un seuil ou un mode de preuve liés à la sélection qualitative des opérateurs économiques soit modifié à l’occasion d’un simple forum de questions et réponses, même si celui-ci est connu des opérateurs économiques intéressés et a été clôturé avant la date limite pour le dépôt des offres.« </a:t>
            </a:r>
          </a:p>
          <a:p>
            <a:pPr algn="just"/>
            <a:r>
              <a:rPr lang="fr-BE" sz="1600" i="1"/>
              <a:t>« (…) dans un marché soumis à une obligation de publication, la décision de modifier un critère de sélection qualitative doit donner lieu à la publication d’un avis rectificatif. Cette formalité est essentielle au respect du principe de concurrence, en particulier lorsque, comme en l’espèce, la modification vise à opérer un assouplissement d’un critère de sélection ou du seuil qui y est lié. Dans cette hypothèse, de nouveaux opérateurs économiques, qui ne pouvaient satisfaire au critère et au seuil initialement fixés, sont en effet susceptibles de se manifester</a:t>
            </a:r>
            <a:r>
              <a:rPr lang="fr-BE" sz="1600"/>
              <a:t>. »</a:t>
            </a:r>
            <a:endParaRPr lang="nl-BE" sz="1600"/>
          </a:p>
          <a:p>
            <a:pPr algn="just"/>
            <a:r>
              <a:rPr lang="fr-BE" sz="1600" i="1"/>
              <a:t>"</a:t>
            </a:r>
            <a:r>
              <a:rPr lang="fr-BE" sz="1600"/>
              <a:t> </a:t>
            </a:r>
            <a:r>
              <a:rPr lang="fr-BE" sz="1600" i="1"/>
              <a:t>La manière de procéder de la partie adverse peut d’autant moins être admise en l’espèce que – comme la requérante le note dans son deuxième moyen – elle ne dépose au dossier aucune délibération de son organe compétent décidant d’une modification d’un critère de sélection qualitative. Cette modification apparaît donc, prima facie, avoir été décidée par une personne n’ayant pas la compétence de prendre une telle décision. La partie adverse ne peut pas être suivie lorsqu’elle affirme que la modification était « mineure » et ne devait donc pas être adoptée par un organe compétent. Le changement, quel qu’il soit, d’un critère de sélection qualitative concerne au contraire un élément essentiel du marché, qui affecte la concurrence. La modification opérée ne pouvait, en toute hypothèse, être qualifiée de « mineure » puisqu’elle concernait à la fois les types de mission admis, le seuil applicable et la période des références."</a:t>
            </a:r>
            <a:endParaRPr lang="nl-BE" sz="1600"/>
          </a:p>
        </p:txBody>
      </p:sp>
    </p:spTree>
    <p:extLst>
      <p:ext uri="{BB962C8B-B14F-4D97-AF65-F5344CB8AC3E}">
        <p14:creationId xmlns:p14="http://schemas.microsoft.com/office/powerpoint/2010/main" val="3961171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B08E0-5E19-8608-0169-D5243691893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B9E1FB-3A0B-ECA6-EE35-F01643CDCE8B}"/>
              </a:ext>
            </a:extLst>
          </p:cNvPr>
          <p:cNvSpPr>
            <a:spLocks noGrp="1"/>
          </p:cNvSpPr>
          <p:nvPr>
            <p:ph type="sldNum" sz="quarter" idx="12"/>
          </p:nvPr>
        </p:nvSpPr>
        <p:spPr/>
        <p:txBody>
          <a:bodyPr/>
          <a:lstStyle/>
          <a:p>
            <a:fld id="{F9591D4C-BB8F-AE46-BE73-C616F30BBC5B}" type="slidenum">
              <a:rPr lang="en-US" smtClean="0"/>
              <a:pPr/>
              <a:t>29</a:t>
            </a:fld>
            <a:endParaRPr lang="en-US"/>
          </a:p>
        </p:txBody>
      </p:sp>
      <p:sp>
        <p:nvSpPr>
          <p:cNvPr id="7" name="Footer Placeholder 6">
            <a:extLst>
              <a:ext uri="{FF2B5EF4-FFF2-40B4-BE49-F238E27FC236}">
                <a16:creationId xmlns:a16="http://schemas.microsoft.com/office/drawing/2014/main" id="{CC572FE2-78BE-64D2-4119-79E5DD98857C}"/>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135CFC88-694B-AB80-BC74-B885BAD9D879}"/>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8DBBD14D-F051-6204-9317-8538406AC0E6}"/>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p:txBody>
      </p:sp>
      <p:sp>
        <p:nvSpPr>
          <p:cNvPr id="6" name="Title 5">
            <a:extLst>
              <a:ext uri="{FF2B5EF4-FFF2-40B4-BE49-F238E27FC236}">
                <a16:creationId xmlns:a16="http://schemas.microsoft.com/office/drawing/2014/main" id="{BCBB9268-A894-F1AC-2DCD-DD04D6F324E5}"/>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262.253 du 5 février 2025</a:t>
            </a:r>
            <a:r>
              <a:rPr lang="fr-BE" sz="2400" i="1">
                <a:solidFill>
                  <a:srgbClr val="0073CF"/>
                </a:solidFill>
                <a:latin typeface="Cambria"/>
                <a:ea typeface="Cambria"/>
              </a:rPr>
              <a:t>, </a:t>
            </a:r>
            <a:r>
              <a:rPr lang="fr-BE" sz="2400" i="1" err="1">
                <a:solidFill>
                  <a:srgbClr val="0073CF"/>
                </a:solidFill>
                <a:latin typeface="Cambria"/>
                <a:ea typeface="Cambria"/>
              </a:rPr>
              <a:t>S.R.L</a:t>
            </a:r>
            <a:r>
              <a:rPr lang="fr-BE" sz="2400" i="1">
                <a:solidFill>
                  <a:srgbClr val="0073CF"/>
                </a:solidFill>
                <a:latin typeface="Cambria"/>
                <a:ea typeface="Cambria"/>
              </a:rPr>
              <a:t>. RENIER ARCHITECTURE et </a:t>
            </a:r>
            <a:r>
              <a:rPr lang="fr-BE" sz="2400" i="1" err="1">
                <a:solidFill>
                  <a:srgbClr val="0073CF"/>
                </a:solidFill>
                <a:latin typeface="Cambria"/>
                <a:ea typeface="Cambria"/>
              </a:rPr>
              <a:t>S.R.L</a:t>
            </a:r>
            <a:r>
              <a:rPr lang="fr-BE" sz="2400" i="1">
                <a:solidFill>
                  <a:srgbClr val="0073CF"/>
                </a:solidFill>
                <a:latin typeface="Cambria"/>
                <a:ea typeface="Cambria"/>
              </a:rPr>
              <a:t>. FRED </a:t>
            </a:r>
            <a:r>
              <a:rPr lang="fr-BE" sz="2400" i="1" err="1">
                <a:solidFill>
                  <a:srgbClr val="0073CF"/>
                </a:solidFill>
                <a:latin typeface="Cambria"/>
                <a:ea typeface="Cambria"/>
              </a:rPr>
              <a:t>RAHIER</a:t>
            </a:r>
            <a:r>
              <a:rPr lang="fr-BE" sz="2400" i="1">
                <a:solidFill>
                  <a:srgbClr val="0073CF"/>
                </a:solidFill>
                <a:latin typeface="Cambria"/>
                <a:ea typeface="Cambria"/>
              </a:rPr>
              <a:t> ARCHITECTURE </a:t>
            </a:r>
            <a:r>
              <a:rPr lang="fr-BE" sz="2400">
                <a:solidFill>
                  <a:srgbClr val="0073CF"/>
                </a:solidFill>
                <a:latin typeface="Cambria"/>
                <a:ea typeface="Cambria"/>
              </a:rPr>
              <a:t>(extrême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1F338A06-6DE9-BBF5-B2B6-48DD6475300B}"/>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Modification des critères de sélection qualitative</a:t>
            </a:r>
          </a:p>
        </p:txBody>
      </p:sp>
      <p:sp>
        <p:nvSpPr>
          <p:cNvPr id="10" name="Content Placeholder 9">
            <a:extLst>
              <a:ext uri="{FF2B5EF4-FFF2-40B4-BE49-F238E27FC236}">
                <a16:creationId xmlns:a16="http://schemas.microsoft.com/office/drawing/2014/main" id="{35DC3355-1509-6F48-0DA5-D7456836AF0A}"/>
              </a:ext>
            </a:extLst>
          </p:cNvPr>
          <p:cNvSpPr>
            <a:spLocks noGrp="1"/>
          </p:cNvSpPr>
          <p:nvPr>
            <p:ph sz="quarter" idx="18"/>
          </p:nvPr>
        </p:nvSpPr>
        <p:spPr>
          <a:xfrm>
            <a:off x="515939" y="1825726"/>
            <a:ext cx="11160124" cy="4426554"/>
          </a:xfrm>
        </p:spPr>
        <p:txBody>
          <a:bodyPr/>
          <a:lstStyle/>
          <a:p>
            <a:pPr marL="0" indent="0" algn="just">
              <a:buNone/>
            </a:pPr>
            <a:r>
              <a:rPr lang="nl-BE" sz="1800" u="sng"/>
              <a:t>En </a:t>
            </a:r>
            <a:r>
              <a:rPr lang="nl-BE" sz="1800" u="sng" err="1"/>
              <a:t>conclusion</a:t>
            </a:r>
            <a:r>
              <a:rPr lang="nl-BE" sz="1800" u="sng"/>
              <a:t>:</a:t>
            </a:r>
          </a:p>
          <a:p>
            <a:pPr marL="0" indent="0" algn="just">
              <a:buNone/>
            </a:pPr>
            <a:endParaRPr lang="nl-BE" sz="1800"/>
          </a:p>
          <a:p>
            <a:pPr marL="0" indent="0" algn="just">
              <a:buNone/>
            </a:pPr>
            <a:r>
              <a:rPr lang="nl-BE" sz="1800"/>
              <a:t>“</a:t>
            </a:r>
            <a:r>
              <a:rPr lang="fr-BE" sz="1800" i="1"/>
              <a:t>La partie adverse ne peut pas être suivie lorsqu’elle affirme que la modification était « mineure » et ne devait donc pas être adoptée par un organe compétent. Le changement, quel qu’il soit, d’un critère de sélection qualitative concerne au contraire un élément essentiel du marché, qui affecte la concurrence. La modification opérée ne pouvait, en toute hypothèse, être qualifiée de « mineure » puisqu’elle concernait à la fois les types de mission admis, le seuil applicable et la période des références. </a:t>
            </a:r>
          </a:p>
          <a:p>
            <a:pPr marL="0" indent="0" algn="just">
              <a:buNone/>
            </a:pPr>
            <a:r>
              <a:rPr lang="fr-BE" sz="1800" i="1"/>
              <a:t>Il résulte donc des informations contenues dans la note d’observations quant aux motifs matériels de l’acte attaqué que les références invoquées par la société </a:t>
            </a:r>
            <a:r>
              <a:rPr lang="fr-BE" sz="1800" i="1" err="1"/>
              <a:t>BAJ</a:t>
            </a:r>
            <a:r>
              <a:rPr lang="fr-BE" sz="1800" i="1"/>
              <a:t> </a:t>
            </a:r>
            <a:r>
              <a:rPr lang="fr-BE" sz="1800" i="1" err="1"/>
              <a:t>ARCHITECTS</a:t>
            </a:r>
            <a:r>
              <a:rPr lang="fr-BE" sz="1800" i="1"/>
              <a:t> ne lui permettaient pas prima facie de satisfaire au critère de capacité technique et professionnelle imposé par les documents du marché. L’acte attaqué, en ce qu’il sélectionne cette société, contrevient donc aux articles 66 et 71 de la loi du 17 juin 2016 relative aux marchés publics</a:t>
            </a:r>
            <a:r>
              <a:rPr lang="fr-BE" sz="1800"/>
              <a:t>.</a:t>
            </a:r>
            <a:r>
              <a:rPr lang="nl-BE" sz="1800"/>
              <a:t>“</a:t>
            </a:r>
          </a:p>
          <a:p>
            <a:pPr marL="0" indent="0" algn="just">
              <a:buNone/>
            </a:pPr>
            <a:r>
              <a:rPr lang="nl-BE" sz="1800">
                <a:sym typeface="Wingdings" panose="05000000000000000000" pitchFamily="2" charset="2"/>
              </a:rPr>
              <a:t> Le </a:t>
            </a:r>
            <a:r>
              <a:rPr lang="nl-BE" sz="1800" err="1">
                <a:sym typeface="Wingdings" panose="05000000000000000000" pitchFamily="2" charset="2"/>
              </a:rPr>
              <a:t>moyen</a:t>
            </a:r>
            <a:r>
              <a:rPr lang="nl-BE" sz="1800">
                <a:sym typeface="Wingdings" panose="05000000000000000000" pitchFamily="2" charset="2"/>
              </a:rPr>
              <a:t> </a:t>
            </a:r>
            <a:r>
              <a:rPr lang="nl-BE" sz="1800" err="1">
                <a:sym typeface="Wingdings" panose="05000000000000000000" pitchFamily="2" charset="2"/>
              </a:rPr>
              <a:t>est</a:t>
            </a:r>
            <a:r>
              <a:rPr lang="nl-BE" sz="1800">
                <a:sym typeface="Wingdings" panose="05000000000000000000" pitchFamily="2" charset="2"/>
              </a:rPr>
              <a:t> </a:t>
            </a:r>
            <a:r>
              <a:rPr lang="nl-BE" sz="1800" err="1">
                <a:sym typeface="Wingdings" panose="05000000000000000000" pitchFamily="2" charset="2"/>
              </a:rPr>
              <a:t>sérieux</a:t>
            </a:r>
            <a:r>
              <a:rPr lang="nl-BE" sz="1800">
                <a:sym typeface="Wingdings" panose="05000000000000000000" pitchFamily="2" charset="2"/>
              </a:rPr>
              <a:t>.</a:t>
            </a:r>
            <a:endParaRPr lang="nl-BE" sz="1800"/>
          </a:p>
        </p:txBody>
      </p:sp>
    </p:spTree>
    <p:extLst>
      <p:ext uri="{BB962C8B-B14F-4D97-AF65-F5344CB8AC3E}">
        <p14:creationId xmlns:p14="http://schemas.microsoft.com/office/powerpoint/2010/main" val="162882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quarter" idx="18"/>
            <p:extLst>
              <p:ext uri="{D42A27DB-BD31-4B8C-83A1-F6EECF244321}">
                <p14:modId xmlns:p14="http://schemas.microsoft.com/office/powerpoint/2010/main" val="723770670"/>
              </p:ext>
            </p:extLst>
          </p:nvPr>
        </p:nvGraphicFramePr>
        <p:xfrm>
          <a:off x="515938" y="1882775"/>
          <a:ext cx="7516813" cy="4262120"/>
        </p:xfrm>
        <a:graphic>
          <a:graphicData uri="http://schemas.openxmlformats.org/drawingml/2006/table">
            <a:tbl>
              <a:tblPr bandRow="1">
                <a:tableStyleId>{93296810-A885-4BE3-A3E7-6D5BEEA58F35}</a:tableStyleId>
              </a:tblPr>
              <a:tblGrid>
                <a:gridCol w="6798097">
                  <a:extLst>
                    <a:ext uri="{9D8B030D-6E8A-4147-A177-3AD203B41FA5}">
                      <a16:colId xmlns:a16="http://schemas.microsoft.com/office/drawing/2014/main" val="20000"/>
                    </a:ext>
                  </a:extLst>
                </a:gridCol>
                <a:gridCol w="718716">
                  <a:extLst>
                    <a:ext uri="{9D8B030D-6E8A-4147-A177-3AD203B41FA5}">
                      <a16:colId xmlns:a16="http://schemas.microsoft.com/office/drawing/2014/main" val="20001"/>
                    </a:ext>
                  </a:extLst>
                </a:gridCol>
              </a:tblGrid>
              <a:tr h="370840">
                <a:tc>
                  <a:txBody>
                    <a:bodyPr/>
                    <a:lstStyle/>
                    <a:p>
                      <a:pPr marL="361950" indent="-361950">
                        <a:tabLst>
                          <a:tab pos="361950" algn="l"/>
                        </a:tabLst>
                      </a:pPr>
                      <a:r>
                        <a:rPr lang="fr-BE" sz="1800" b="1"/>
                        <a:t>I. 	La définition du besoin, la prospection et l'établissement du cahier spécial des charges</a:t>
                      </a:r>
                    </a:p>
                  </a:txBody>
                  <a:tcPr marL="0">
                    <a:lnL w="12700" cmpd="sng">
                      <a:noFill/>
                    </a:lnL>
                    <a:lnR w="12700" cap="flat" cmpd="sng" algn="ctr">
                      <a:no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solidFill>
                            <a:schemeClr val="tx2"/>
                          </a:solidFill>
                        </a:rPr>
                        <a:t>5</a:t>
                      </a:r>
                    </a:p>
                  </a:txBody>
                  <a:tcPr>
                    <a:lnL w="12700" cap="flat" cmpd="sng" algn="ctr">
                      <a:noFill/>
                      <a:prstDash val="solid"/>
                      <a:round/>
                      <a:headEnd type="none" w="med" len="med"/>
                      <a:tailEnd type="none" w="med" len="med"/>
                    </a:lnL>
                    <a:lnR w="12700" cmpd="sng">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tabLst>
                          <a:tab pos="361950" algn="l"/>
                        </a:tabLst>
                      </a:pPr>
                      <a:r>
                        <a:rPr lang="fr-BE" sz="1800" b="1"/>
                        <a:t>II. 	La sélection qualitative</a:t>
                      </a:r>
                    </a:p>
                  </a:txBody>
                  <a:tcPr marL="0">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solidFill>
                            <a:schemeClr val="tx2"/>
                          </a:solidFill>
                        </a:rPr>
                        <a:t>20</a:t>
                      </a:r>
                    </a:p>
                  </a:txBody>
                  <a:tcP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4825">
                <a:tc>
                  <a:txBody>
                    <a:bodyPr/>
                    <a:lstStyle/>
                    <a:p>
                      <a:pPr>
                        <a:tabLst>
                          <a:tab pos="361950" algn="l"/>
                        </a:tabLst>
                      </a:pPr>
                      <a:r>
                        <a:rPr lang="fr-BE" sz="1800" b="1">
                          <a:solidFill>
                            <a:schemeClr val="accent4"/>
                          </a:solidFill>
                        </a:rPr>
                        <a:t>III. 	La régularité des offres</a:t>
                      </a:r>
                    </a:p>
                    <a:p>
                      <a:pPr marL="714375" lvl="0" indent="-342900">
                        <a:spcBef>
                          <a:spcPts val="600"/>
                        </a:spcBef>
                        <a:buAutoNum type="alphaUcPeriod"/>
                        <a:tabLst/>
                      </a:pPr>
                      <a:r>
                        <a:rPr lang="fr-BE" sz="1800">
                          <a:solidFill>
                            <a:schemeClr val="accent4"/>
                          </a:solidFill>
                        </a:rPr>
                        <a:t>La vérification des prix et des coûts</a:t>
                      </a:r>
                    </a:p>
                    <a:p>
                      <a:pPr marL="714375" lvl="0" indent="-342900">
                        <a:spcBef>
                          <a:spcPts val="600"/>
                        </a:spcBef>
                        <a:buAutoNum type="alphaUcPeriod"/>
                        <a:tabLst/>
                      </a:pPr>
                      <a:r>
                        <a:rPr lang="fr-BE" sz="1800">
                          <a:solidFill>
                            <a:schemeClr val="accent4"/>
                          </a:solidFill>
                        </a:rPr>
                        <a:t>La signature de l'offre</a:t>
                      </a:r>
                    </a:p>
                    <a:p>
                      <a:pPr marL="714375" lvl="0" indent="-342900">
                        <a:spcBef>
                          <a:spcPts val="600"/>
                        </a:spcBef>
                        <a:buAutoNum type="alphaUcPeriod"/>
                        <a:tabLst/>
                      </a:pPr>
                      <a:r>
                        <a:rPr lang="fr-BE" sz="1800">
                          <a:solidFill>
                            <a:schemeClr val="accent4"/>
                          </a:solidFill>
                        </a:rPr>
                        <a:t>La date de dépôt de l'offre</a:t>
                      </a:r>
                    </a:p>
                    <a:p>
                      <a:pPr marL="714375" marR="0" lvl="0" indent="-342900" algn="l" defTabSz="914400" rtl="0" eaLnBrk="1" fontAlgn="auto" latinLnBrk="0" hangingPunct="1">
                        <a:lnSpc>
                          <a:spcPct val="100000"/>
                        </a:lnSpc>
                        <a:spcBef>
                          <a:spcPts val="600"/>
                        </a:spcBef>
                        <a:spcAft>
                          <a:spcPts val="0"/>
                        </a:spcAft>
                        <a:buClrTx/>
                        <a:buSzTx/>
                        <a:buFontTx/>
                        <a:buAutoNum type="alphaUcPeriod"/>
                        <a:tabLst/>
                        <a:defRPr/>
                      </a:pPr>
                      <a:r>
                        <a:rPr lang="fr-BE" sz="1800">
                          <a:solidFill>
                            <a:schemeClr val="accent4"/>
                          </a:solidFill>
                        </a:rPr>
                        <a:t>Les exigences minimales</a:t>
                      </a:r>
                    </a:p>
                  </a:txBody>
                  <a:tcPr marL="0">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solidFill>
                            <a:schemeClr val="tx2"/>
                          </a:solidFill>
                        </a:rPr>
                        <a:t>40</a:t>
                      </a:r>
                    </a:p>
                  </a:txBody>
                  <a:tcP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a:tabLst>
                          <a:tab pos="361950" algn="l"/>
                        </a:tabLst>
                      </a:pPr>
                      <a:r>
                        <a:rPr lang="fr-BE" sz="1800" b="1"/>
                        <a:t>IV. 	</a:t>
                      </a:r>
                      <a:r>
                        <a:rPr lang="fr-BE" sz="1800" b="1" kern="1200">
                          <a:solidFill>
                            <a:schemeClr val="dk1"/>
                          </a:solidFill>
                          <a:latin typeface="+mn-lt"/>
                          <a:ea typeface="+mn-ea"/>
                          <a:cs typeface="+mn-cs"/>
                        </a:rPr>
                        <a:t>L’attribution</a:t>
                      </a:r>
                      <a:endParaRPr lang="fr-BE" sz="1800" b="1"/>
                    </a:p>
                  </a:txBody>
                  <a:tcPr marL="0">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solidFill>
                            <a:schemeClr val="tx2"/>
                          </a:solidFill>
                        </a:rPr>
                        <a:t>97</a:t>
                      </a:r>
                    </a:p>
                  </a:txBody>
                  <a:tcP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pPr>
                        <a:tabLst>
                          <a:tab pos="361950" algn="l"/>
                        </a:tabLst>
                      </a:pPr>
                      <a:r>
                        <a:rPr lang="fr-BE" sz="1800" b="1"/>
                        <a:t>V. 	L’exécution</a:t>
                      </a:r>
                    </a:p>
                  </a:txBody>
                  <a:tcPr marL="0">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solidFill>
                            <a:schemeClr val="tx2"/>
                          </a:solidFill>
                        </a:rPr>
                        <a:t>115</a:t>
                      </a:r>
                    </a:p>
                  </a:txBody>
                  <a:tcP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4095361"/>
                  </a:ext>
                </a:extLst>
              </a:tr>
              <a:tr h="370840">
                <a:tc>
                  <a:txBody>
                    <a:bodyPr/>
                    <a:lstStyle/>
                    <a:p>
                      <a:pPr>
                        <a:tabLst>
                          <a:tab pos="361950" algn="l"/>
                        </a:tabLst>
                      </a:pPr>
                      <a:r>
                        <a:rPr lang="fr-BE" sz="1800" b="1"/>
                        <a:t>VI. 	Divers</a:t>
                      </a:r>
                    </a:p>
                  </a:txBody>
                  <a:tcPr marL="0">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solidFill>
                            <a:schemeClr val="tx2"/>
                          </a:solidFill>
                        </a:rPr>
                        <a:t>124</a:t>
                      </a:r>
                    </a:p>
                  </a:txBody>
                  <a:tcP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5362193"/>
                  </a:ext>
                </a:extLst>
              </a:tr>
              <a:tr h="370840">
                <a:tc>
                  <a:txBody>
                    <a:bodyPr/>
                    <a:lstStyle/>
                    <a:p>
                      <a:pPr>
                        <a:tabLst>
                          <a:tab pos="361950" algn="l"/>
                        </a:tabLst>
                      </a:pPr>
                      <a:r>
                        <a:rPr lang="fr-BE" sz="1800" b="1"/>
                        <a:t>VII. Cour de justice de l’Union européenne</a:t>
                      </a:r>
                    </a:p>
                  </a:txBody>
                  <a:tcPr marL="0">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solidFill>
                            <a:schemeClr val="tx2"/>
                          </a:solidFill>
                        </a:rPr>
                        <a:t>129</a:t>
                      </a:r>
                    </a:p>
                  </a:txBody>
                  <a:tcP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684713"/>
                  </a:ext>
                </a:extLst>
              </a:tr>
            </a:tbl>
          </a:graphicData>
        </a:graphic>
      </p:graphicFrame>
      <p:sp>
        <p:nvSpPr>
          <p:cNvPr id="2" name="Slide Number Placeholder 1"/>
          <p:cNvSpPr>
            <a:spLocks noGrp="1"/>
          </p:cNvSpPr>
          <p:nvPr>
            <p:ph type="sldNum" sz="quarter" idx="12"/>
          </p:nvPr>
        </p:nvSpPr>
        <p:spPr/>
        <p:txBody>
          <a:bodyPr/>
          <a:lstStyle/>
          <a:p>
            <a:fld id="{F9591D4C-BB8F-AE46-BE73-C616F30BBC5B}" type="slidenum">
              <a:rPr lang="en-US" smtClean="0"/>
              <a:pPr/>
              <a:t>3</a:t>
            </a:fld>
            <a:endParaRPr lang="en-US"/>
          </a:p>
        </p:txBody>
      </p:sp>
      <p:sp>
        <p:nvSpPr>
          <p:cNvPr id="4" name="Title 3"/>
          <p:cNvSpPr>
            <a:spLocks noGrp="1"/>
          </p:cNvSpPr>
          <p:nvPr>
            <p:ph type="title"/>
          </p:nvPr>
        </p:nvSpPr>
        <p:spPr/>
        <p:txBody>
          <a:bodyPr/>
          <a:lstStyle/>
          <a:p>
            <a:pPr algn="just"/>
            <a:r>
              <a:rPr lang="fr-BE" sz="3200" noProof="0"/>
              <a:t>Table des matières</a:t>
            </a:r>
          </a:p>
        </p:txBody>
      </p:sp>
      <p:sp>
        <p:nvSpPr>
          <p:cNvPr id="3" name="Footer Placeholder 2">
            <a:extLst>
              <a:ext uri="{FF2B5EF4-FFF2-40B4-BE49-F238E27FC236}">
                <a16:creationId xmlns:a16="http://schemas.microsoft.com/office/drawing/2014/main" id="{644E52BC-3FC5-41C6-99A8-2650A8B5F0DD}"/>
              </a:ext>
            </a:extLst>
          </p:cNvPr>
          <p:cNvSpPr>
            <a:spLocks noGrp="1"/>
          </p:cNvSpPr>
          <p:nvPr>
            <p:ph type="ftr" sz="quarter" idx="17"/>
          </p:nvPr>
        </p:nvSpPr>
        <p:spPr/>
        <p:txBody>
          <a:bodyPr/>
          <a:lstStyle/>
          <a:p>
            <a:r>
              <a:rPr lang="pt-BR" dirty="0"/>
              <a:t>GTI MP Bruxellois – 18 novembre 2025</a:t>
            </a:r>
          </a:p>
        </p:txBody>
      </p:sp>
      <p:pic>
        <p:nvPicPr>
          <p:cNvPr id="13" name="Picture 12">
            <a:extLst>
              <a:ext uri="{FF2B5EF4-FFF2-40B4-BE49-F238E27FC236}">
                <a16:creationId xmlns:a16="http://schemas.microsoft.com/office/drawing/2014/main" id="{873AB59A-DD67-987D-6CE9-A379D4B27465}"/>
              </a:ext>
            </a:extLst>
          </p:cNvPr>
          <p:cNvPicPr>
            <a:picLocks noChangeAspect="1"/>
          </p:cNvPicPr>
          <p:nvPr/>
        </p:nvPicPr>
        <p:blipFill>
          <a:blip r:embed="rId2"/>
          <a:srcRect/>
          <a:stretch/>
        </p:blipFill>
        <p:spPr>
          <a:xfrm>
            <a:off x="8895686" y="701651"/>
            <a:ext cx="1101402" cy="1138738"/>
          </a:xfrm>
          <a:prstGeom prst="rect">
            <a:avLst/>
          </a:prstGeom>
        </p:spPr>
      </p:pic>
      <p:pic>
        <p:nvPicPr>
          <p:cNvPr id="17" name="Picture 16">
            <a:extLst>
              <a:ext uri="{FF2B5EF4-FFF2-40B4-BE49-F238E27FC236}">
                <a16:creationId xmlns:a16="http://schemas.microsoft.com/office/drawing/2014/main" id="{F75C552F-B95E-6A46-DE81-E30496C37414}"/>
              </a:ext>
            </a:extLst>
          </p:cNvPr>
          <p:cNvPicPr>
            <a:picLocks noChangeAspect="1"/>
          </p:cNvPicPr>
          <p:nvPr/>
        </p:nvPicPr>
        <p:blipFill>
          <a:blip r:embed="rId3"/>
          <a:srcRect/>
          <a:stretch/>
        </p:blipFill>
        <p:spPr>
          <a:xfrm>
            <a:off x="8896641" y="2067332"/>
            <a:ext cx="1101402" cy="1138737"/>
          </a:xfrm>
          <a:prstGeom prst="rect">
            <a:avLst/>
          </a:prstGeom>
        </p:spPr>
      </p:pic>
      <p:sp>
        <p:nvSpPr>
          <p:cNvPr id="19" name="Text Placeholder 8">
            <a:extLst>
              <a:ext uri="{FF2B5EF4-FFF2-40B4-BE49-F238E27FC236}">
                <a16:creationId xmlns:a16="http://schemas.microsoft.com/office/drawing/2014/main" id="{D4A44A70-2AE7-D622-78FE-93818B21AAE2}"/>
              </a:ext>
            </a:extLst>
          </p:cNvPr>
          <p:cNvSpPr txBox="1"/>
          <p:nvPr/>
        </p:nvSpPr>
        <p:spPr>
          <a:xfrm>
            <a:off x="10118976" y="701651"/>
            <a:ext cx="1813689" cy="1165860"/>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chemeClr val="bg1"/>
                </a:solidFill>
                <a:latin typeface="Cambria" charset="0"/>
                <a:ea typeface="Cambria" charset="0"/>
                <a:cs typeface="Cambria" charset="0"/>
              </a:rPr>
              <a:t>Bérénice Wathelet</a:t>
            </a:r>
          </a:p>
          <a:p>
            <a:pPr lvl="0"/>
            <a:r>
              <a:rPr lang="en-US" sz="1200" err="1">
                <a:solidFill>
                  <a:schemeClr val="bg1"/>
                </a:solidFill>
              </a:rPr>
              <a:t>Avocate</a:t>
            </a:r>
            <a:endParaRPr lang="en-US" sz="1200">
              <a:solidFill>
                <a:schemeClr val="bg1"/>
              </a:solidFill>
            </a:endParaRPr>
          </a:p>
          <a:p>
            <a:r>
              <a:rPr lang="en-GB" sz="1200" kern="0">
                <a:solidFill>
                  <a:schemeClr val="bg1"/>
                </a:solidFill>
              </a:rPr>
              <a:t>M : </a:t>
            </a:r>
            <a:r>
              <a:rPr lang="en-US" sz="1200">
                <a:solidFill>
                  <a:schemeClr val="bg1"/>
                </a:solidFill>
              </a:rPr>
              <a:t>+32 493 49 89 17</a:t>
            </a:r>
          </a:p>
          <a:p>
            <a:pPr lvl="0">
              <a:defRPr/>
            </a:pPr>
            <a:r>
              <a:rPr lang="en-US" err="1">
                <a:solidFill>
                  <a:schemeClr val="bg1"/>
                </a:solidFill>
              </a:rPr>
              <a:t>berenice.wathelet@dlapiper.com</a:t>
            </a:r>
            <a:endParaRPr lang="en-US">
              <a:solidFill>
                <a:schemeClr val="bg1"/>
              </a:solidFill>
            </a:endParaRPr>
          </a:p>
          <a:p>
            <a:pPr>
              <a:lnSpc>
                <a:spcPct val="110000"/>
              </a:lnSpc>
              <a:buClr>
                <a:schemeClr val="tx2"/>
              </a:buClr>
              <a:defRPr/>
            </a:pPr>
            <a:endParaRPr lang="en-GB" sz="1200" kern="0">
              <a:solidFill>
                <a:schemeClr val="bg1"/>
              </a:solidFill>
            </a:endParaRPr>
          </a:p>
        </p:txBody>
      </p:sp>
      <p:sp>
        <p:nvSpPr>
          <p:cNvPr id="20" name="Text Placeholder 8">
            <a:extLst>
              <a:ext uri="{FF2B5EF4-FFF2-40B4-BE49-F238E27FC236}">
                <a16:creationId xmlns:a16="http://schemas.microsoft.com/office/drawing/2014/main" id="{581C0A68-C643-CE5D-FA27-54203AB3B5FD}"/>
              </a:ext>
            </a:extLst>
          </p:cNvPr>
          <p:cNvSpPr txBox="1"/>
          <p:nvPr/>
        </p:nvSpPr>
        <p:spPr>
          <a:xfrm>
            <a:off x="10118975" y="2065707"/>
            <a:ext cx="1813689" cy="1165860"/>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chemeClr val="bg1"/>
                </a:solidFill>
                <a:latin typeface="Cambria" charset="0"/>
                <a:ea typeface="Cambria" charset="0"/>
              </a:rPr>
              <a:t>Maëlle </a:t>
            </a:r>
            <a:br>
              <a:rPr lang="en-US" sz="1800" b="1">
                <a:solidFill>
                  <a:schemeClr val="bg1"/>
                </a:solidFill>
                <a:latin typeface="Cambria" charset="0"/>
                <a:ea typeface="Cambria" charset="0"/>
              </a:rPr>
            </a:br>
            <a:r>
              <a:rPr lang="en-US" sz="1800" b="1">
                <a:solidFill>
                  <a:schemeClr val="bg1"/>
                </a:solidFill>
                <a:latin typeface="Cambria" charset="0"/>
                <a:ea typeface="Cambria" charset="0"/>
              </a:rPr>
              <a:t>Rixhon</a:t>
            </a:r>
          </a:p>
          <a:p>
            <a:pPr lvl="0"/>
            <a:r>
              <a:rPr lang="en-US" sz="1200" err="1">
                <a:solidFill>
                  <a:schemeClr val="bg1"/>
                </a:solidFill>
              </a:rPr>
              <a:t>Avocate</a:t>
            </a:r>
            <a:endParaRPr lang="en-US" sz="1200">
              <a:solidFill>
                <a:schemeClr val="bg1"/>
              </a:solidFill>
            </a:endParaRPr>
          </a:p>
          <a:p>
            <a:r>
              <a:rPr lang="en-GB" sz="1200" kern="0">
                <a:solidFill>
                  <a:schemeClr val="bg1"/>
                </a:solidFill>
              </a:rPr>
              <a:t>M: +32 476 97 39 03</a:t>
            </a:r>
          </a:p>
          <a:p>
            <a:pPr lvl="0">
              <a:defRPr/>
            </a:pPr>
            <a:r>
              <a:rPr lang="en-US" err="1">
                <a:solidFill>
                  <a:schemeClr val="bg1"/>
                </a:solidFill>
              </a:rPr>
              <a:t>maelle.rixhon@dlapiper.com</a:t>
            </a:r>
            <a:endParaRPr lang="en-US">
              <a:solidFill>
                <a:schemeClr val="bg1"/>
              </a:solidFill>
            </a:endParaRPr>
          </a:p>
        </p:txBody>
      </p:sp>
      <p:pic>
        <p:nvPicPr>
          <p:cNvPr id="22" name="Picture 21">
            <a:extLst>
              <a:ext uri="{FF2B5EF4-FFF2-40B4-BE49-F238E27FC236}">
                <a16:creationId xmlns:a16="http://schemas.microsoft.com/office/drawing/2014/main" id="{7C3FD9A3-C90C-39C8-12DF-11D6474DA655}"/>
              </a:ext>
            </a:extLst>
          </p:cNvPr>
          <p:cNvPicPr>
            <a:picLocks noChangeAspect="1"/>
          </p:cNvPicPr>
          <p:nvPr/>
        </p:nvPicPr>
        <p:blipFill>
          <a:blip r:embed="rId4"/>
          <a:stretch>
            <a:fillRect/>
          </a:stretch>
        </p:blipFill>
        <p:spPr>
          <a:xfrm>
            <a:off x="8897741" y="3429000"/>
            <a:ext cx="1100302" cy="1137600"/>
          </a:xfrm>
          <a:prstGeom prst="rect">
            <a:avLst/>
          </a:prstGeom>
        </p:spPr>
      </p:pic>
      <p:sp>
        <p:nvSpPr>
          <p:cNvPr id="26" name="TextBox 25">
            <a:extLst>
              <a:ext uri="{FF2B5EF4-FFF2-40B4-BE49-F238E27FC236}">
                <a16:creationId xmlns:a16="http://schemas.microsoft.com/office/drawing/2014/main" id="{2392F075-D7E0-6EA5-4D24-FAD882B6A722}"/>
              </a:ext>
            </a:extLst>
          </p:cNvPr>
          <p:cNvSpPr txBox="1"/>
          <p:nvPr/>
        </p:nvSpPr>
        <p:spPr>
          <a:xfrm>
            <a:off x="8842900" y="238624"/>
            <a:ext cx="2583180" cy="338554"/>
          </a:xfrm>
          <a:prstGeom prst="rect">
            <a:avLst/>
          </a:prstGeom>
          <a:noFill/>
        </p:spPr>
        <p:txBody>
          <a:bodyPr wrap="square" rtlCol="0">
            <a:spAutoFit/>
          </a:bodyPr>
          <a:lstStyle/>
          <a:p>
            <a:r>
              <a:rPr lang="en-GB" sz="1600">
                <a:solidFill>
                  <a:schemeClr val="bg1"/>
                </a:solidFill>
              </a:rPr>
              <a:t>Oratrices</a:t>
            </a:r>
          </a:p>
        </p:txBody>
      </p:sp>
      <p:sp>
        <p:nvSpPr>
          <p:cNvPr id="27" name="TextBox 26">
            <a:extLst>
              <a:ext uri="{FF2B5EF4-FFF2-40B4-BE49-F238E27FC236}">
                <a16:creationId xmlns:a16="http://schemas.microsoft.com/office/drawing/2014/main" id="{E8177ED5-8B16-84D0-CD92-5DDF59D54956}"/>
              </a:ext>
            </a:extLst>
          </p:cNvPr>
          <p:cNvSpPr txBox="1"/>
          <p:nvPr/>
        </p:nvSpPr>
        <p:spPr>
          <a:xfrm>
            <a:off x="9117369" y="4874538"/>
            <a:ext cx="2378678" cy="338554"/>
          </a:xfrm>
          <a:prstGeom prst="rect">
            <a:avLst/>
          </a:prstGeom>
          <a:noFill/>
        </p:spPr>
        <p:txBody>
          <a:bodyPr wrap="square" lIns="91440" tIns="45720" rIns="91440" bIns="45720" rtlCol="0" anchor="t">
            <a:spAutoFit/>
          </a:bodyPr>
          <a:lstStyle/>
          <a:p>
            <a:r>
              <a:rPr lang="en-GB" sz="1600">
                <a:solidFill>
                  <a:schemeClr val="bg1"/>
                </a:solidFill>
              </a:rPr>
              <a:t>Avec la participation de</a:t>
            </a:r>
            <a:endParaRPr lang="en-GB" sz="1600">
              <a:solidFill>
                <a:schemeClr val="bg1"/>
              </a:solidFill>
              <a:cs typeface="Arial"/>
            </a:endParaRPr>
          </a:p>
        </p:txBody>
      </p:sp>
      <p:pic>
        <p:nvPicPr>
          <p:cNvPr id="5" name="Picture 2">
            <a:extLst>
              <a:ext uri="{FF2B5EF4-FFF2-40B4-BE49-F238E27FC236}">
                <a16:creationId xmlns:a16="http://schemas.microsoft.com/office/drawing/2014/main" id="{57F416C6-889B-05AE-34BB-D8945F459B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1823" y="5213092"/>
            <a:ext cx="1009769" cy="1044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a16="http://schemas.microsoft.com/office/drawing/2014/main" id="{87E970D4-15F8-5DE0-4E62-4B65DD641ECF}"/>
              </a:ext>
            </a:extLst>
          </p:cNvPr>
          <p:cNvSpPr txBox="1"/>
          <p:nvPr/>
        </p:nvSpPr>
        <p:spPr>
          <a:xfrm>
            <a:off x="9514300" y="6286902"/>
            <a:ext cx="1584813" cy="433310"/>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b="1">
                <a:solidFill>
                  <a:schemeClr val="bg1"/>
                </a:solidFill>
                <a:latin typeface="Cambria"/>
                <a:ea typeface="Cambria"/>
              </a:rPr>
              <a:t>Mélanie Dangreau</a:t>
            </a:r>
          </a:p>
          <a:p>
            <a:pPr algn="ctr"/>
            <a:r>
              <a:rPr lang="en-US" sz="1050" err="1">
                <a:solidFill>
                  <a:schemeClr val="bg1"/>
                </a:solidFill>
                <a:cs typeface="Arial"/>
              </a:rPr>
              <a:t>Juriste</a:t>
            </a:r>
            <a:endParaRPr lang="en-US" sz="1050">
              <a:solidFill>
                <a:schemeClr val="bg1"/>
              </a:solidFill>
              <a:cs typeface="Arial"/>
            </a:endParaRPr>
          </a:p>
        </p:txBody>
      </p:sp>
      <p:sp>
        <p:nvSpPr>
          <p:cNvPr id="6" name="Text Placeholder 8">
            <a:extLst>
              <a:ext uri="{FF2B5EF4-FFF2-40B4-BE49-F238E27FC236}">
                <a16:creationId xmlns:a16="http://schemas.microsoft.com/office/drawing/2014/main" id="{F2ED23B4-F1A8-6D53-F21A-F6F70DE9024B}"/>
              </a:ext>
            </a:extLst>
          </p:cNvPr>
          <p:cNvSpPr txBox="1"/>
          <p:nvPr/>
        </p:nvSpPr>
        <p:spPr>
          <a:xfrm>
            <a:off x="10118974" y="3432447"/>
            <a:ext cx="1936177" cy="1165860"/>
          </a:xfrm>
          <a:prstGeom prst="rect">
            <a:avLst/>
          </a:prstGeom>
        </p:spPr>
        <p:txBody>
          <a:bodyPr lIns="91440" tIns="0" rIns="0" bIns="0" anchor="t" anchorCtr="0"/>
          <a:lstStyle>
            <a:lvl1pPr marL="0" marR="0" indent="0" algn="l" defTabSz="914400" rtl="0" eaLnBrk="1" fontAlgn="auto" latinLnBrk="0" hangingPunct="1">
              <a:lnSpc>
                <a:spcPct val="100000"/>
              </a:lnSpc>
              <a:spcBef>
                <a:spcPct val="0"/>
              </a:spcBef>
              <a:spcAft>
                <a:spcPct val="0"/>
              </a:spcAft>
              <a:buClr>
                <a:schemeClr val="accent6"/>
              </a:buClr>
              <a:buSzTx/>
              <a:buFont typeface="Arial" panose="020B0604020202020204" pitchFamily="34" charset="0"/>
              <a:buNone/>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chemeClr val="bg1"/>
                </a:solidFill>
                <a:latin typeface="Cambria" charset="0"/>
                <a:ea typeface="Cambria" charset="0"/>
              </a:rPr>
              <a:t>Valentine Coenraets</a:t>
            </a:r>
          </a:p>
          <a:p>
            <a:pPr lvl="0"/>
            <a:r>
              <a:rPr lang="en-US" sz="1200" err="1">
                <a:solidFill>
                  <a:schemeClr val="bg1"/>
                </a:solidFill>
              </a:rPr>
              <a:t>Avocate</a:t>
            </a:r>
            <a:endParaRPr lang="en-US" sz="1200">
              <a:solidFill>
                <a:schemeClr val="bg1"/>
              </a:solidFill>
            </a:endParaRPr>
          </a:p>
          <a:p>
            <a:r>
              <a:rPr lang="en-GB" sz="1200" kern="0">
                <a:solidFill>
                  <a:schemeClr val="bg1"/>
                </a:solidFill>
              </a:rPr>
              <a:t>M: +32 492 89 24 50</a:t>
            </a:r>
          </a:p>
          <a:p>
            <a:pPr lvl="0">
              <a:defRPr/>
            </a:pPr>
            <a:r>
              <a:rPr lang="en-US" err="1">
                <a:solidFill>
                  <a:schemeClr val="bg1"/>
                </a:solidFill>
              </a:rPr>
              <a:t>valentine.coenraets@dlapiper.com</a:t>
            </a:r>
            <a:endParaRPr lang="en-US">
              <a:solidFill>
                <a:schemeClr val="bg1"/>
              </a:solidFill>
            </a:endParaRPr>
          </a:p>
        </p:txBody>
      </p:sp>
    </p:spTree>
    <p:extLst>
      <p:ext uri="{BB962C8B-B14F-4D97-AF65-F5344CB8AC3E}">
        <p14:creationId xmlns:p14="http://schemas.microsoft.com/office/powerpoint/2010/main" val="2109313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672F-E3E2-B2E0-E250-A154BCCABCD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450C06-B6BC-6181-7052-14BB677597A4}"/>
              </a:ext>
            </a:extLst>
          </p:cNvPr>
          <p:cNvSpPr>
            <a:spLocks noGrp="1"/>
          </p:cNvSpPr>
          <p:nvPr>
            <p:ph type="sldNum" sz="quarter" idx="12"/>
          </p:nvPr>
        </p:nvSpPr>
        <p:spPr/>
        <p:txBody>
          <a:bodyPr/>
          <a:lstStyle/>
          <a:p>
            <a:fld id="{F9591D4C-BB8F-AE46-BE73-C616F30BBC5B}" type="slidenum">
              <a:rPr lang="en-US" smtClean="0"/>
              <a:pPr/>
              <a:t>30</a:t>
            </a:fld>
            <a:endParaRPr lang="en-US"/>
          </a:p>
        </p:txBody>
      </p:sp>
      <p:sp>
        <p:nvSpPr>
          <p:cNvPr id="7" name="Footer Placeholder 6">
            <a:extLst>
              <a:ext uri="{FF2B5EF4-FFF2-40B4-BE49-F238E27FC236}">
                <a16:creationId xmlns:a16="http://schemas.microsoft.com/office/drawing/2014/main" id="{310737C3-167B-775E-120A-1CC540F6D17E}"/>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94C1FB0B-197C-908F-2C77-06A224581F3D}"/>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1EE2C76F-B25D-6214-9557-3E18481F3C10}"/>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p:txBody>
      </p:sp>
      <p:sp>
        <p:nvSpPr>
          <p:cNvPr id="6" name="Title 5">
            <a:extLst>
              <a:ext uri="{FF2B5EF4-FFF2-40B4-BE49-F238E27FC236}">
                <a16:creationId xmlns:a16="http://schemas.microsoft.com/office/drawing/2014/main" id="{52FAD1C8-87C6-2870-83DE-B5C71E77B1A1}"/>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262.392 du 18 février 2025, PROTECTION UNIT (extrême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4639B606-400C-415C-840C-A54CD3769C73}"/>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Critère de sélection - proportionnalité </a:t>
            </a:r>
          </a:p>
        </p:txBody>
      </p:sp>
      <p:pic>
        <p:nvPicPr>
          <p:cNvPr id="2050" name="Picture 2" descr="Security Guard Walking Building Perimeter With Flashlight At Night">
            <a:extLst>
              <a:ext uri="{FF2B5EF4-FFF2-40B4-BE49-F238E27FC236}">
                <a16:creationId xmlns:a16="http://schemas.microsoft.com/office/drawing/2014/main" id="{AD162244-9720-F86E-D01D-A2F1C871C9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6673" y="1227546"/>
            <a:ext cx="3905639" cy="260376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84D3F077-7FD8-85E3-BE56-ACC41F7434A8}"/>
              </a:ext>
            </a:extLst>
          </p:cNvPr>
          <p:cNvSpPr txBox="1">
            <a:spLocks/>
          </p:cNvSpPr>
          <p:nvPr/>
        </p:nvSpPr>
        <p:spPr>
          <a:xfrm>
            <a:off x="539572" y="1960446"/>
            <a:ext cx="6973725" cy="1455579"/>
          </a:xfrm>
          <a:prstGeom prst="rect">
            <a:avLst/>
          </a:prstGeom>
        </p:spPr>
        <p:txBody>
          <a:bodyPr vert="horz" lIns="0" tIns="0" rIns="0" bIns="0" spcCol="137160" rtlCol="0" anchor="t">
            <a:noAutofit/>
          </a:bodyPr>
          <a:lstStyle>
            <a:lvl1pPr marL="230188" indent="-230188"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461963" indent="-236538" algn="l" defTabSz="914400" rtl="0" eaLnBrk="1" latinLnBrk="0" hangingPunct="1">
              <a:lnSpc>
                <a:spcPct val="1000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5pPr>
            <a:lvl6pPr marL="1381125"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a:solidFill>
                  <a:schemeClr val="tx1"/>
                </a:solidFill>
                <a:latin typeface="+mn-lt"/>
                <a:ea typeface="+mn-ea"/>
                <a:cs typeface="+mn-cs"/>
              </a:defRPr>
            </a:lvl6pPr>
            <a:lvl7pPr marL="1606550"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7pPr>
            <a:lvl8pPr marL="1822450" indent="-2254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8pPr>
            <a:lvl9pPr marL="1998663" indent="-169863" algn="l" defTabSz="914400" rtl="0" eaLnBrk="1" latinLnBrk="0" hangingPunct="1">
              <a:lnSpc>
                <a:spcPct val="90000"/>
              </a:lnSpc>
              <a:spcBef>
                <a:spcPts val="500"/>
              </a:spcBef>
              <a:buClr>
                <a:schemeClr val="accent5">
                  <a:lumMod val="75000"/>
                </a:schemeClr>
              </a:buClr>
              <a:buFont typeface="Arial" panose="020B0604020202020204" pitchFamily="34" charset="0"/>
              <a:buChar char="•"/>
              <a:defRPr sz="1800" kern="1200" baseline="0">
                <a:solidFill>
                  <a:schemeClr val="tx1"/>
                </a:solidFill>
                <a:latin typeface="+mn-lt"/>
                <a:ea typeface="+mn-ea"/>
                <a:cs typeface="+mn-cs"/>
              </a:defRPr>
            </a:lvl9pPr>
          </a:lstStyle>
          <a:p>
            <a:pPr marL="0" indent="0" algn="just">
              <a:buFont typeface="Arial" panose="020B0604020202020204" pitchFamily="34" charset="0"/>
              <a:buNone/>
              <a:tabLst>
                <a:tab pos="9955213" algn="l"/>
              </a:tabLst>
            </a:pPr>
            <a:r>
              <a:rPr lang="fr-BE" sz="1800"/>
              <a:t>Dans le cadre d’un marché public de gardiennage (trois lots), PROTECTION UNIT conteste sa non-sélection et l’attribution du marché à </a:t>
            </a:r>
            <a:r>
              <a:rPr lang="fr-BE" sz="1800" err="1"/>
              <a:t>G4S</a:t>
            </a:r>
            <a:r>
              <a:rPr lang="fr-BE" sz="1800"/>
              <a:t> Secure Solutions. Son offre a été écartée pour non-respect d’un critère de sélection relatif à l’assurance responsabilité civile.</a:t>
            </a:r>
          </a:p>
        </p:txBody>
      </p:sp>
      <p:sp>
        <p:nvSpPr>
          <p:cNvPr id="9" name="Content Placeholder 1">
            <a:extLst>
              <a:ext uri="{FF2B5EF4-FFF2-40B4-BE49-F238E27FC236}">
                <a16:creationId xmlns:a16="http://schemas.microsoft.com/office/drawing/2014/main" id="{379D2B3F-8305-6F90-65C1-CC552A77E9E7}"/>
              </a:ext>
            </a:extLst>
          </p:cNvPr>
          <p:cNvSpPr txBox="1">
            <a:spLocks/>
          </p:cNvSpPr>
          <p:nvPr/>
        </p:nvSpPr>
        <p:spPr>
          <a:xfrm>
            <a:off x="537204" y="3723285"/>
            <a:ext cx="11150758" cy="2565168"/>
          </a:xfrm>
          <a:prstGeom prst="rect">
            <a:avLst/>
          </a:prstGeom>
          <a:noFill/>
        </p:spPr>
        <p:txBody>
          <a:bodyPr vert="horz" lIns="0" tIns="0" rIns="0" bIns="0" spcCol="137160" rtlCol="0" anchor="t">
            <a:noAutofit/>
          </a:bodyPr>
          <a:lstStyle>
            <a:lvl1pPr marL="230188" indent="-230188"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461963" indent="-236538" algn="l" defTabSz="914400" rtl="0" eaLnBrk="1" latinLnBrk="0" hangingPunct="1">
              <a:lnSpc>
                <a:spcPct val="1000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ct val="1000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5pPr>
            <a:lvl6pPr marL="1381125"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a:solidFill>
                  <a:schemeClr val="tx1"/>
                </a:solidFill>
                <a:latin typeface="+mn-lt"/>
                <a:ea typeface="+mn-ea"/>
                <a:cs typeface="+mn-cs"/>
              </a:defRPr>
            </a:lvl6pPr>
            <a:lvl7pPr marL="1606550"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7pPr>
            <a:lvl8pPr marL="1822450" indent="-2254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800" kern="1200" baseline="0">
                <a:solidFill>
                  <a:schemeClr val="tx1"/>
                </a:solidFill>
                <a:latin typeface="+mn-lt"/>
                <a:ea typeface="+mn-ea"/>
                <a:cs typeface="+mn-cs"/>
              </a:defRPr>
            </a:lvl8pPr>
            <a:lvl9pPr marL="1998663" indent="-169863" algn="l" defTabSz="914400" rtl="0" eaLnBrk="1" latinLnBrk="0" hangingPunct="1">
              <a:lnSpc>
                <a:spcPct val="90000"/>
              </a:lnSpc>
              <a:spcBef>
                <a:spcPts val="500"/>
              </a:spcBef>
              <a:buClr>
                <a:schemeClr val="accent5">
                  <a:lumMod val="75000"/>
                </a:schemeClr>
              </a:buClr>
              <a:buFont typeface="Arial" panose="020B0604020202020204" pitchFamily="34" charset="0"/>
              <a:buChar char="•"/>
              <a:defRPr sz="1800" kern="1200" baseline="0">
                <a:solidFill>
                  <a:schemeClr val="tx1"/>
                </a:solidFill>
                <a:latin typeface="+mn-lt"/>
                <a:ea typeface="+mn-ea"/>
                <a:cs typeface="+mn-cs"/>
              </a:defRPr>
            </a:lvl9pPr>
          </a:lstStyle>
          <a:p>
            <a:pPr marL="229870" indent="-229870" algn="just"/>
            <a:r>
              <a:rPr lang="fr-BE" sz="1800"/>
              <a:t>Concernant la proportionnalité du critère de sélection</a:t>
            </a:r>
            <a:endParaRPr lang="nl-BE" sz="1800">
              <a:cs typeface="Arial" panose="020B0604020202020204"/>
            </a:endParaRPr>
          </a:p>
          <a:p>
            <a:pPr marL="0" indent="0" algn="just">
              <a:buFont typeface="Arial" panose="020B0604020202020204" pitchFamily="34" charset="0"/>
              <a:buNone/>
            </a:pPr>
            <a:r>
              <a:rPr lang="fr-BE" sz="1800"/>
              <a:t>Selon le requérant, le critère d’assurance serait disproportionné. Le seuil de 7,5 millions €/sinistre exigé pour l’assurance responsabilité civile serait excessif et non approprié à l’objet du marché.</a:t>
            </a:r>
            <a:endParaRPr lang="nl-BE" sz="1800"/>
          </a:p>
          <a:p>
            <a:pPr marL="0" indent="0" algn="just">
              <a:buNone/>
            </a:pPr>
            <a:r>
              <a:rPr lang="fr-BE" sz="1800" i="1"/>
              <a:t>Selon le Conseil d'État: "La partie adverse justifie le montant minimum de la garantie exigée – soit 7,5 millions d’euros par sinistre (pour les trois lots) – par la sévérité potentielle des dommages qui pourraient être causés en cas de faute ou de négligence de la part de l’adjudicataire. Elle invoque plusieurs caractéristiques propres à ce marché qui le distinguent d’autres marchés pour lesquels la requérante affirme que la garantie minimale requise serait bien moins élevée, voire inexistante"</a:t>
            </a:r>
            <a:endParaRPr lang="nl-BE" sz="1800"/>
          </a:p>
        </p:txBody>
      </p:sp>
    </p:spTree>
    <p:extLst>
      <p:ext uri="{BB962C8B-B14F-4D97-AF65-F5344CB8AC3E}">
        <p14:creationId xmlns:p14="http://schemas.microsoft.com/office/powerpoint/2010/main" val="2944707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3B4F3-7847-D8CA-84C0-AD635461D1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DF995D-DBF6-3587-DA12-BE84E7CC3D84}"/>
              </a:ext>
            </a:extLst>
          </p:cNvPr>
          <p:cNvSpPr>
            <a:spLocks noGrp="1"/>
          </p:cNvSpPr>
          <p:nvPr>
            <p:ph type="sldNum" sz="quarter" idx="12"/>
          </p:nvPr>
        </p:nvSpPr>
        <p:spPr/>
        <p:txBody>
          <a:bodyPr/>
          <a:lstStyle/>
          <a:p>
            <a:fld id="{F9591D4C-BB8F-AE46-BE73-C616F30BBC5B}" type="slidenum">
              <a:rPr lang="en-US" smtClean="0"/>
              <a:pPr/>
              <a:t>31</a:t>
            </a:fld>
            <a:endParaRPr lang="en-US"/>
          </a:p>
        </p:txBody>
      </p:sp>
      <p:sp>
        <p:nvSpPr>
          <p:cNvPr id="7" name="Footer Placeholder 6">
            <a:extLst>
              <a:ext uri="{FF2B5EF4-FFF2-40B4-BE49-F238E27FC236}">
                <a16:creationId xmlns:a16="http://schemas.microsoft.com/office/drawing/2014/main" id="{C03F834A-C8F2-5BDE-B86D-1B3D6DAB0130}"/>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43415AFA-A832-02ED-052B-A1121318CC3D}"/>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3FA2C824-804A-87BC-0165-689731AD1C3D}"/>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p:txBody>
      </p:sp>
      <p:sp>
        <p:nvSpPr>
          <p:cNvPr id="6" name="Title 5">
            <a:extLst>
              <a:ext uri="{FF2B5EF4-FFF2-40B4-BE49-F238E27FC236}">
                <a16:creationId xmlns:a16="http://schemas.microsoft.com/office/drawing/2014/main" id="{D2AFF878-6888-F3B4-CF92-6FF7DEE2C7C5}"/>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262.392 du 18 février 2025, PROTECTION UNIT (extrême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392599C1-25BD-A312-775D-182C292F5B58}"/>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Critère de sélection - proportionnalité </a:t>
            </a:r>
            <a:endParaRPr lang="fr-BE" sz="2000">
              <a:ea typeface="Cambria" panose="02040503050406030204" pitchFamily="18" charset="0"/>
            </a:endParaRPr>
          </a:p>
        </p:txBody>
      </p:sp>
      <p:sp>
        <p:nvSpPr>
          <p:cNvPr id="10" name="Content Placeholder 9">
            <a:extLst>
              <a:ext uri="{FF2B5EF4-FFF2-40B4-BE49-F238E27FC236}">
                <a16:creationId xmlns:a16="http://schemas.microsoft.com/office/drawing/2014/main" id="{8AC0135E-53EF-5620-FACE-9214AF00C007}"/>
              </a:ext>
            </a:extLst>
          </p:cNvPr>
          <p:cNvSpPr>
            <a:spLocks noGrp="1"/>
          </p:cNvSpPr>
          <p:nvPr>
            <p:ph sz="quarter" idx="18"/>
          </p:nvPr>
        </p:nvSpPr>
        <p:spPr>
          <a:xfrm>
            <a:off x="515939" y="1825726"/>
            <a:ext cx="11160124" cy="4426554"/>
          </a:xfrm>
        </p:spPr>
        <p:txBody>
          <a:bodyPr/>
          <a:lstStyle/>
          <a:p>
            <a:pPr marL="229870" indent="-229870" algn="just"/>
            <a:r>
              <a:rPr lang="fr-BE" sz="1800" i="1"/>
              <a:t>Il estime également qu'"</a:t>
            </a:r>
            <a:r>
              <a:rPr lang="fr-BE" sz="1800"/>
              <a:t> </a:t>
            </a:r>
            <a:r>
              <a:rPr lang="fr-BE" sz="1800" i="1"/>
              <a:t>En outre, les banques de données ADN de l’</a:t>
            </a:r>
            <a:r>
              <a:rPr lang="fr-BE" sz="1800" i="1" err="1"/>
              <a:t>INCC</a:t>
            </a:r>
            <a:r>
              <a:rPr lang="fr-BE" sz="1800" i="1"/>
              <a:t> contiennent des données essentielles à l’identification de traces de personnes disparues ou de corps non identifiés. Par le passé, des tentatives ont déjà été faites pour faire disparaître des preuves conservées à l’</a:t>
            </a:r>
            <a:r>
              <a:rPr lang="fr-BE" sz="1800" i="1" err="1"/>
              <a:t>INCC</a:t>
            </a:r>
            <a:r>
              <a:rPr lang="fr-BE" sz="1800" i="1"/>
              <a:t> par cambriolage et incendie criminel. Il s’agit donc d’un bâtiment abritant des données, informations et objets d’une sensibilité accrue, qui présente donc un enjeu de sûreté interne de l’État. Le dommage pouvant résulter d’une potentielle faute professionnelle de l’adjudicataire serait indéniablement énorme. Il pourrait, en effet, en résulter la perte, la destruction ou encore le vol de ces données. Ces données sont d’autant plus d’importance non négligeable lorsqu’elles se rapportent à des enquêtes ou procès pénaux en cours. Ensuite, le dommage réputationnel causé à la Justice en cas de survenance d’un tel dommage serait également important."</a:t>
            </a:r>
            <a:endParaRPr lang="nl-BE" sz="1800">
              <a:cs typeface="Arial" panose="020B0604020202020204"/>
            </a:endParaRPr>
          </a:p>
          <a:p>
            <a:pPr marL="229870" indent="-229870" algn="just"/>
            <a:r>
              <a:rPr lang="fr-BE" sz="1800" i="1"/>
              <a:t>"</a:t>
            </a:r>
            <a:r>
              <a:rPr lang="fr-BE" sz="1800" b="1" i="1"/>
              <a:t>la valeur du marché (et des différents lots) – à laquelle se réfère la requérante – n’est pas un élément pertinent pour apprécier le caractère proportionné du niveau d’exigence requis pour satisfaire au critère de sélection litigieux</a:t>
            </a:r>
            <a:r>
              <a:rPr lang="fr-BE" sz="1800" i="1"/>
              <a:t>. En effet, il s’agit d’assurer, non la valeur des prestations réalisées par l’adjudicataire, mais, comme il a déjà été exposé, les sinistres pouvant survenir lors de l’exécution du marché."</a:t>
            </a:r>
            <a:endParaRPr lang="nl-BE" sz="1800">
              <a:cs typeface="Arial" panose="020B0604020202020204"/>
            </a:endParaRPr>
          </a:p>
        </p:txBody>
      </p:sp>
    </p:spTree>
    <p:extLst>
      <p:ext uri="{BB962C8B-B14F-4D97-AF65-F5344CB8AC3E}">
        <p14:creationId xmlns:p14="http://schemas.microsoft.com/office/powerpoint/2010/main" val="2194822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F9E59-AB11-9E20-72FC-62B0D5537E1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1EACA2-E7F2-86FD-D576-4698B4722DE9}"/>
              </a:ext>
            </a:extLst>
          </p:cNvPr>
          <p:cNvSpPr>
            <a:spLocks noGrp="1"/>
          </p:cNvSpPr>
          <p:nvPr>
            <p:ph type="sldNum" sz="quarter" idx="12"/>
          </p:nvPr>
        </p:nvSpPr>
        <p:spPr/>
        <p:txBody>
          <a:bodyPr/>
          <a:lstStyle/>
          <a:p>
            <a:fld id="{F9591D4C-BB8F-AE46-BE73-C616F30BBC5B}" type="slidenum">
              <a:rPr lang="en-US" smtClean="0"/>
              <a:pPr/>
              <a:t>32</a:t>
            </a:fld>
            <a:endParaRPr lang="en-US"/>
          </a:p>
        </p:txBody>
      </p:sp>
      <p:sp>
        <p:nvSpPr>
          <p:cNvPr id="7" name="Footer Placeholder 6">
            <a:extLst>
              <a:ext uri="{FF2B5EF4-FFF2-40B4-BE49-F238E27FC236}">
                <a16:creationId xmlns:a16="http://schemas.microsoft.com/office/drawing/2014/main" id="{14447A39-C0D3-3D8A-DECB-F03DE27751A8}"/>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0FFAA895-61B6-2F76-2689-AA60AD3E7418}"/>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F42F1954-2A51-91B9-A60C-217C975850C3}"/>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rPr>
              <a:t>II. LA SELECTION QUALITATIVE</a:t>
            </a:r>
            <a:endParaRPr lang="en-US"/>
          </a:p>
        </p:txBody>
      </p:sp>
      <p:sp>
        <p:nvSpPr>
          <p:cNvPr id="6" name="Title 5">
            <a:extLst>
              <a:ext uri="{FF2B5EF4-FFF2-40B4-BE49-F238E27FC236}">
                <a16:creationId xmlns:a16="http://schemas.microsoft.com/office/drawing/2014/main" id="{79B71DC8-4ABF-B877-BC4D-BDD7CE587B7A}"/>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262.392 du 18 février 2025, PROTECTION UNIT (extrême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F5564AA8-63D2-6680-DDF6-6E3199E60C8A}"/>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r>
              <a:rPr lang="fr-BE" sz="2000">
                <a:solidFill>
                  <a:srgbClr val="0070C0"/>
                </a:solidFill>
                <a:ea typeface="Cambria" panose="02040503050406030204" pitchFamily="18" charset="0"/>
                <a:cs typeface="Arial"/>
              </a:rPr>
              <a:t>Distinction entre exclusion facultative et non-satisfaction d'un critère de sélection</a:t>
            </a:r>
            <a:endParaRPr lang="en-US" sz="2000">
              <a:solidFill>
                <a:srgbClr val="0070C0"/>
              </a:solidFill>
              <a:ea typeface="Cambria" panose="02040503050406030204" pitchFamily="18" charset="0"/>
              <a:cs typeface="Arial"/>
            </a:endParaRPr>
          </a:p>
        </p:txBody>
      </p:sp>
      <p:sp>
        <p:nvSpPr>
          <p:cNvPr id="10" name="Content Placeholder 9">
            <a:extLst>
              <a:ext uri="{FF2B5EF4-FFF2-40B4-BE49-F238E27FC236}">
                <a16:creationId xmlns:a16="http://schemas.microsoft.com/office/drawing/2014/main" id="{865064C7-3D83-F925-023E-00B04760BDE7}"/>
              </a:ext>
            </a:extLst>
          </p:cNvPr>
          <p:cNvSpPr>
            <a:spLocks noGrp="1"/>
          </p:cNvSpPr>
          <p:nvPr>
            <p:ph sz="quarter" idx="18"/>
          </p:nvPr>
        </p:nvSpPr>
        <p:spPr>
          <a:xfrm>
            <a:off x="515939" y="1825726"/>
            <a:ext cx="11160124" cy="4426554"/>
          </a:xfrm>
        </p:spPr>
        <p:txBody>
          <a:bodyPr/>
          <a:lstStyle/>
          <a:p>
            <a:pPr marL="229870" lvl="0" indent="-229870" algn="just"/>
            <a:r>
              <a:rPr lang="fr-BE" sz="1800"/>
              <a:t>Concernant la distinction entre exclusion facultative et non-satisfaction d'un critère de sélection</a:t>
            </a:r>
            <a:endParaRPr lang="nl-BE" sz="1800">
              <a:cs typeface="Arial" panose="020B0604020202020204"/>
            </a:endParaRPr>
          </a:p>
          <a:p>
            <a:pPr marL="0" lvl="0" indent="0" algn="just">
              <a:buNone/>
            </a:pPr>
            <a:r>
              <a:rPr lang="fr-BE" sz="1800" i="1"/>
              <a:t>" La requérante soutient, dans le troisième moyen de la requête, que sa candidature aurait été appréciée avec plus de sévérité que celle de l’adjudicataire. Elle fait valoir, en substance, que celui-ci était frappé par un motif d’exclusion facultative pour avoir commis « les infractions les plus graves aux règles de la concurrence » et que la partie adverse a fait preuve d’une indulgence particulière en acceptant les mesures correctrices qu’il a présentées, alors que, pour ce qui la concerne, la partie adverse n’a pas montré la même mansuétude dès lors qu’elle ne lui a pas permis de « clarifier la situation », comme le permet pourtant l’article 66, § 3, de la loi du 17 juin 2016 relative aux marchés publics."</a:t>
            </a:r>
            <a:endParaRPr lang="nl-BE" sz="1800"/>
          </a:p>
          <a:p>
            <a:pPr marL="0" indent="0" algn="just">
              <a:buNone/>
            </a:pPr>
            <a:r>
              <a:rPr lang="fr-BE" sz="1800"/>
              <a:t>Le Conseil d'État considère toutefois que le pouvoir adjudicateur dispose d’un pouvoir d’appréciation en cas d’exclusion facultative, mais aucune marge en cas de non-respect d’un critère de sélection. </a:t>
            </a:r>
            <a:r>
              <a:rPr lang="fr-BE" sz="1800" err="1"/>
              <a:t>G4S</a:t>
            </a:r>
            <a:r>
              <a:rPr lang="fr-BE" sz="1800"/>
              <a:t> a pu présenter des mesures correctrices pour éviter l’exclusion ; PROTECTION UNIT n’a pas satisfait au critère d’assurance (critère de sélection). Il ne peut donc être question d'inégalité de traitement, étant donné que les soumissionnaires ne se trouvaient pas dans la même situation juridique.  </a:t>
            </a:r>
            <a:endParaRPr lang="nl-BE" sz="1800"/>
          </a:p>
        </p:txBody>
      </p:sp>
    </p:spTree>
    <p:extLst>
      <p:ext uri="{BB962C8B-B14F-4D97-AF65-F5344CB8AC3E}">
        <p14:creationId xmlns:p14="http://schemas.microsoft.com/office/powerpoint/2010/main" val="1413170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D4683-5144-9C6D-A12D-5440BF8C9E8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A72D76-3D22-2D88-874B-1ECF517C9097}"/>
              </a:ext>
            </a:extLst>
          </p:cNvPr>
          <p:cNvSpPr>
            <a:spLocks noGrp="1"/>
          </p:cNvSpPr>
          <p:nvPr>
            <p:ph sz="quarter" idx="18"/>
          </p:nvPr>
        </p:nvSpPr>
        <p:spPr>
          <a:xfrm>
            <a:off x="537204" y="1745145"/>
            <a:ext cx="11150758" cy="4361505"/>
          </a:xfrm>
        </p:spPr>
        <p:txBody>
          <a:bodyPr vert="horz" lIns="0" tIns="0" rIns="0" bIns="0" spcCol="137160" rtlCol="0" anchor="t">
            <a:noAutofit/>
          </a:bodyPr>
          <a:lstStyle/>
          <a:p>
            <a:pPr marL="229870" indent="-229870" algn="just"/>
            <a:r>
              <a:rPr lang="fr-BE" sz="1800"/>
              <a:t>« </a:t>
            </a:r>
            <a:r>
              <a:rPr lang="fr-BE" sz="1800" i="1"/>
              <a:t>Selon l’article 79 de l’arrêté royal du 23 janvier 2012 relatif à la passation des marchés publics et de certains marchés de travaux, de fournitures et de services dans les domaines de la défense et de la sécurité, tout candidat ou soumissionnaire « peut, pour un marché déterminé, </a:t>
            </a:r>
            <a:r>
              <a:rPr lang="fr-BE" sz="1800" b="1" i="1"/>
              <a:t>faire valoir les capacités d’autres entités</a:t>
            </a:r>
            <a:r>
              <a:rPr lang="fr-BE" sz="1800" i="1"/>
              <a:t>, quelle que soit la nature juridique des liens existant entre lui-même et ces entités ». Selon cette disposition, le candidat ou le soumissionnaire est néanmoins tenu, dans cette hypothèse, de « </a:t>
            </a:r>
            <a:r>
              <a:rPr lang="fr-BE" sz="1800" b="1" i="1" err="1"/>
              <a:t>prouv</a:t>
            </a:r>
            <a:r>
              <a:rPr lang="fr-BE" sz="1800" b="1" i="1"/>
              <a:t>[er] </a:t>
            </a:r>
            <a:r>
              <a:rPr lang="fr-BE" sz="1800" i="1"/>
              <a:t>[…] au pouvoir adjudicateur que, pour l’exécution du marché, il disposera des moyens nécessaires par la production de l’engagement de ces entités de mettre de tels moyens à la disposition du candidat ou du soumissionnaire ». Un tel engagement ne peut être présumé, la preuve devant être apportée par la production, dans la candidature ou dans l’offre, d’un </a:t>
            </a:r>
            <a:r>
              <a:rPr lang="fr-BE" sz="1800" b="1" i="1"/>
              <a:t>engagement formalisé, ferme et explicite </a:t>
            </a:r>
            <a:r>
              <a:rPr lang="fr-BE" sz="1800" i="1"/>
              <a:t>de l’entité tierce, émanant des </a:t>
            </a:r>
            <a:r>
              <a:rPr lang="fr-BE" sz="1800" b="1" i="1"/>
              <a:t>personnes compétentes au sein de celle-ci pour l’engager</a:t>
            </a:r>
            <a:r>
              <a:rPr lang="fr-BE" sz="1800" i="1"/>
              <a:t>. À cet égard, une simple déclaration ne suffit pas. L’engagement de l’entité tierce est indispensable, indépendamment des liens juridiques existant entre les entreprises en cause, la circonstance que l’entité tierce appartient au </a:t>
            </a:r>
            <a:r>
              <a:rPr lang="fr-BE" sz="1800" b="1" i="1"/>
              <a:t>même groupe </a:t>
            </a:r>
            <a:r>
              <a:rPr lang="fr-BE" sz="1800" i="1"/>
              <a:t>que l’entité candidate </a:t>
            </a:r>
            <a:r>
              <a:rPr lang="fr-BE" sz="1800" b="1" i="1"/>
              <a:t>ou </a:t>
            </a:r>
            <a:r>
              <a:rPr lang="fr-BE" sz="1800" i="1"/>
              <a:t>en est la </a:t>
            </a:r>
            <a:r>
              <a:rPr lang="fr-BE" sz="1800" b="1" i="1"/>
              <a:t>maison-mère s’avérant indifférente à cet égard</a:t>
            </a:r>
            <a:r>
              <a:rPr lang="fr-BE" sz="1800"/>
              <a:t>. »</a:t>
            </a:r>
            <a:endParaRPr lang="fr-BE" sz="1800">
              <a:cs typeface="Arial"/>
            </a:endParaRPr>
          </a:p>
        </p:txBody>
      </p:sp>
      <p:sp>
        <p:nvSpPr>
          <p:cNvPr id="4" name="Slide Number Placeholder 3">
            <a:extLst>
              <a:ext uri="{FF2B5EF4-FFF2-40B4-BE49-F238E27FC236}">
                <a16:creationId xmlns:a16="http://schemas.microsoft.com/office/drawing/2014/main" id="{C03E75B5-7F4A-D312-AFBA-73ACFD2E33A7}"/>
              </a:ext>
            </a:extLst>
          </p:cNvPr>
          <p:cNvSpPr>
            <a:spLocks noGrp="1"/>
          </p:cNvSpPr>
          <p:nvPr>
            <p:ph type="sldNum" sz="quarter" idx="12"/>
          </p:nvPr>
        </p:nvSpPr>
        <p:spPr/>
        <p:txBody>
          <a:bodyPr/>
          <a:lstStyle/>
          <a:p>
            <a:fld id="{F9591D4C-BB8F-AE46-BE73-C616F30BBC5B}" type="slidenum">
              <a:rPr lang="en-US" smtClean="0"/>
              <a:pPr/>
              <a:t>33</a:t>
            </a:fld>
            <a:endParaRPr lang="en-US"/>
          </a:p>
        </p:txBody>
      </p:sp>
      <p:sp>
        <p:nvSpPr>
          <p:cNvPr id="7" name="Footer Placeholder 6">
            <a:extLst>
              <a:ext uri="{FF2B5EF4-FFF2-40B4-BE49-F238E27FC236}">
                <a16:creationId xmlns:a16="http://schemas.microsoft.com/office/drawing/2014/main" id="{5C642630-7F19-15F5-EB09-0D991F2C3E42}"/>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1E4B51F5-34F3-F9F9-6E75-358B81AE87E6}"/>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C7C9371C-5A5A-1BD4-ADEE-4F13FDF50463}"/>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sp>
        <p:nvSpPr>
          <p:cNvPr id="6" name="Title 5">
            <a:extLst>
              <a:ext uri="{FF2B5EF4-FFF2-40B4-BE49-F238E27FC236}">
                <a16:creationId xmlns:a16="http://schemas.microsoft.com/office/drawing/2014/main" id="{705E9166-41F3-A18A-4705-00748667783B}"/>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262.443 du 20 février 2025, </a:t>
            </a:r>
            <a:r>
              <a:rPr lang="fr-BE" sz="2400" i="1">
                <a:solidFill>
                  <a:srgbClr val="0073CF"/>
                </a:solidFill>
                <a:latin typeface="Cambria"/>
                <a:ea typeface="Cambria"/>
              </a:rPr>
              <a:t>la société CHANTIERS ALLAIS</a:t>
            </a:r>
            <a:r>
              <a:rPr lang="en-US" sz="2400" i="1">
                <a:solidFill>
                  <a:srgbClr val="0073CF"/>
                </a:solidFill>
                <a:latin typeface="Cambria"/>
                <a:ea typeface="Cambria"/>
              </a:rPr>
              <a:t> </a:t>
            </a:r>
            <a:r>
              <a:rPr lang="fr-BE" sz="2400">
                <a:solidFill>
                  <a:srgbClr val="0073CF"/>
                </a:solidFill>
                <a:latin typeface="Cambria"/>
                <a:ea typeface="Cambria"/>
              </a:rPr>
              <a:t>(annulation)</a:t>
            </a:r>
            <a:endParaRPr lang="en-US" sz="2400">
              <a:solidFill>
                <a:srgbClr val="0073CF"/>
              </a:solidFill>
              <a:ea typeface="Cambria" panose="02040503050406030204" pitchFamily="18" charset="0"/>
            </a:endParaRPr>
          </a:p>
        </p:txBody>
      </p:sp>
      <p:sp>
        <p:nvSpPr>
          <p:cNvPr id="5" name="Text Placeholder 2">
            <a:extLst>
              <a:ext uri="{FF2B5EF4-FFF2-40B4-BE49-F238E27FC236}">
                <a16:creationId xmlns:a16="http://schemas.microsoft.com/office/drawing/2014/main" id="{0A464591-1580-E756-02C8-64F4120EC1B8}"/>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Appel à la capacité d’un tiers</a:t>
            </a:r>
          </a:p>
        </p:txBody>
      </p:sp>
    </p:spTree>
    <p:extLst>
      <p:ext uri="{BB962C8B-B14F-4D97-AF65-F5344CB8AC3E}">
        <p14:creationId xmlns:p14="http://schemas.microsoft.com/office/powerpoint/2010/main" val="3869426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1CB888-E294-52E8-1F85-EABE795CCF7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49667E-C1D9-069A-B826-90B84055BC4F}"/>
              </a:ext>
            </a:extLst>
          </p:cNvPr>
          <p:cNvSpPr>
            <a:spLocks noGrp="1"/>
          </p:cNvSpPr>
          <p:nvPr>
            <p:ph sz="quarter" idx="18"/>
          </p:nvPr>
        </p:nvSpPr>
        <p:spPr>
          <a:xfrm>
            <a:off x="537204" y="2203826"/>
            <a:ext cx="11230713" cy="4516386"/>
          </a:xfrm>
        </p:spPr>
        <p:txBody>
          <a:bodyPr vert="horz" lIns="0" tIns="0" rIns="0" bIns="0" spcCol="137160" rtlCol="0" anchor="t">
            <a:noAutofit/>
          </a:bodyPr>
          <a:lstStyle/>
          <a:p>
            <a:pPr marL="229870" indent="-229870"/>
            <a:r>
              <a:rPr lang="fr-BE" sz="1800"/>
              <a:t>La SA de droit public </a:t>
            </a:r>
            <a:r>
              <a:rPr lang="fr-BE" sz="1800" err="1"/>
              <a:t>ENABEL</a:t>
            </a:r>
            <a:r>
              <a:rPr lang="fr-BE" sz="1800"/>
              <a:t> a écarté l’offre déposée par la partie requérante dans le cadre d’un marché de fourniture ayant pour objet “l’acquisition de médicaments et de consommables médicaux pour les soins palliatifs, les SONU et la planification familiale au profit des formations sanitaires dans les départements du </a:t>
            </a:r>
            <a:r>
              <a:rPr lang="fr-BE" sz="1800" err="1"/>
              <a:t>Borgou</a:t>
            </a:r>
            <a:r>
              <a:rPr lang="fr-BE" sz="1800"/>
              <a:t>, du </a:t>
            </a:r>
            <a:r>
              <a:rPr lang="fr-BE" sz="1800" err="1"/>
              <a:t>Couffo</a:t>
            </a:r>
            <a:r>
              <a:rPr lang="fr-BE" sz="1800"/>
              <a:t> et de l’Atlantique” et de l’attribuer à un autre opérateur. Il s’agit de l’acte attaqué.</a:t>
            </a:r>
            <a:endParaRPr lang="en-US" sz="1800"/>
          </a:p>
          <a:p>
            <a:pPr marL="229870" indent="-229870"/>
            <a:r>
              <a:rPr lang="fr-BE" sz="1800"/>
              <a:t>L’offre de la partie requérante a été écartée car la partie requérante a été exclue de la participation aux marchés publics de la partie adverse pour une durée de trois ans à cause de fausses informations données dans le cadre d’un autre marché public. </a:t>
            </a:r>
            <a:endParaRPr lang="fr-BE" sz="1800">
              <a:cs typeface="Arial"/>
            </a:endParaRPr>
          </a:p>
          <a:p>
            <a:pPr marL="229870" indent="-229870"/>
            <a:r>
              <a:rPr lang="fr-BE" sz="1800"/>
              <a:t>Pour décider d’exclure, pour une durée de trois ans, la requérante de la participation aux marchés publics de la partie adverse, la partie adverse a entendu faire application de l’article 69 de la loi du 17 juin 2016 relative aux marchés publics. </a:t>
            </a:r>
            <a:endParaRPr lang="nl-BE" sz="1600">
              <a:cs typeface="Arial" panose="020B0604020202020204"/>
            </a:endParaRPr>
          </a:p>
        </p:txBody>
      </p:sp>
      <p:sp>
        <p:nvSpPr>
          <p:cNvPr id="3" name="Text Placeholder 2">
            <a:extLst>
              <a:ext uri="{FF2B5EF4-FFF2-40B4-BE49-F238E27FC236}">
                <a16:creationId xmlns:a16="http://schemas.microsoft.com/office/drawing/2014/main" id="{BA9A8E47-85B4-F1B7-26B0-561C8D4CB096}"/>
              </a:ext>
            </a:extLst>
          </p:cNvPr>
          <p:cNvSpPr>
            <a:spLocks noGrp="1"/>
          </p:cNvSpPr>
          <p:nvPr>
            <p:ph type="body" idx="1"/>
          </p:nvPr>
        </p:nvSpPr>
        <p:spPr>
          <a:xfrm>
            <a:off x="537204" y="1418128"/>
            <a:ext cx="11160124" cy="435600"/>
          </a:xfrm>
        </p:spPr>
        <p:txBody>
          <a:bodyPr>
            <a:noAutofit/>
          </a:bodyPr>
          <a:lstStyle/>
          <a:p>
            <a:r>
              <a:rPr lang="fr-BE" sz="2000"/>
              <a:t>Exclusion de participation à des marchés publics pour une durée de trois ans</a:t>
            </a:r>
            <a:endParaRPr lang="nl-BE" sz="2000"/>
          </a:p>
        </p:txBody>
      </p:sp>
      <p:sp>
        <p:nvSpPr>
          <p:cNvPr id="4" name="Slide Number Placeholder 3">
            <a:extLst>
              <a:ext uri="{FF2B5EF4-FFF2-40B4-BE49-F238E27FC236}">
                <a16:creationId xmlns:a16="http://schemas.microsoft.com/office/drawing/2014/main" id="{A1096469-1BDF-FF9F-2397-591013BF73F2}"/>
              </a:ext>
            </a:extLst>
          </p:cNvPr>
          <p:cNvSpPr>
            <a:spLocks noGrp="1"/>
          </p:cNvSpPr>
          <p:nvPr>
            <p:ph type="sldNum" sz="quarter" idx="12"/>
          </p:nvPr>
        </p:nvSpPr>
        <p:spPr/>
        <p:txBody>
          <a:bodyPr/>
          <a:lstStyle/>
          <a:p>
            <a:fld id="{F9591D4C-BB8F-AE46-BE73-C616F30BBC5B}" type="slidenum">
              <a:rPr lang="en-US" dirty="0" smtClean="0"/>
              <a:pPr/>
              <a:t>34</a:t>
            </a:fld>
            <a:endParaRPr lang="en-US"/>
          </a:p>
        </p:txBody>
      </p:sp>
      <p:sp>
        <p:nvSpPr>
          <p:cNvPr id="7" name="Footer Placeholder 6">
            <a:extLst>
              <a:ext uri="{FF2B5EF4-FFF2-40B4-BE49-F238E27FC236}">
                <a16:creationId xmlns:a16="http://schemas.microsoft.com/office/drawing/2014/main" id="{C996AAA4-B616-1332-3C46-DE10B57CC534}"/>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1224E584-24A3-8C82-A2E2-D4DEDA3F1E99}"/>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fr-BE" sz="2400">
                <a:solidFill>
                  <a:srgbClr val="0073CF"/>
                </a:solidFill>
                <a:latin typeface="Cambria"/>
                <a:ea typeface="Cambria"/>
              </a:rPr>
              <a:t>C.E., arrêt n° 262.106 du 23 janvier 2025, Société de droit béninois BENIN MÉDICAUX GROUP (extrême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301CC398-15EE-901A-D1C4-E149FD2CA4D7}"/>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p>
        </p:txBody>
      </p:sp>
    </p:spTree>
    <p:extLst>
      <p:ext uri="{BB962C8B-B14F-4D97-AF65-F5344CB8AC3E}">
        <p14:creationId xmlns:p14="http://schemas.microsoft.com/office/powerpoint/2010/main" val="70126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86AC4E-D2D0-2203-161C-F6CE61A3F17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68527-809C-1313-334C-FA0ECF2B8CE6}"/>
              </a:ext>
            </a:extLst>
          </p:cNvPr>
          <p:cNvSpPr>
            <a:spLocks noGrp="1"/>
          </p:cNvSpPr>
          <p:nvPr>
            <p:ph sz="quarter" idx="18"/>
          </p:nvPr>
        </p:nvSpPr>
        <p:spPr>
          <a:xfrm>
            <a:off x="537204" y="1779837"/>
            <a:ext cx="11230713" cy="4516386"/>
          </a:xfrm>
        </p:spPr>
        <p:txBody>
          <a:bodyPr vert="horz" lIns="0" tIns="0" rIns="0" bIns="0" spcCol="137160" rtlCol="0" anchor="t">
            <a:noAutofit/>
          </a:bodyPr>
          <a:lstStyle/>
          <a:p>
            <a:pPr lvl="0" algn="just"/>
            <a:r>
              <a:rPr lang="fr-BE" sz="1600"/>
              <a:t>Enseignement: Il est important de distinguer la </a:t>
            </a:r>
            <a:r>
              <a:rPr lang="fr-BE" sz="1600" b="1"/>
              <a:t>décision d'exclusion</a:t>
            </a:r>
            <a:r>
              <a:rPr lang="fr-BE" sz="1600"/>
              <a:t> prise par un pouvoir adjudicateur sur la base de l'article 69 de la loi du 17 juin 2016 relative aux marchés publics, de la </a:t>
            </a:r>
            <a:r>
              <a:rPr lang="fr-BE" sz="1600" b="1"/>
              <a:t>sanction d'exclusion</a:t>
            </a:r>
            <a:r>
              <a:rPr lang="fr-BE" sz="1600"/>
              <a:t> prise par un pouvoir adjudicateur sur base de l'article 48 de l'arrêté royal du 14 janvier 2013 établissant les règles générales d'exécution des marchés publics. En effet :</a:t>
            </a:r>
            <a:endParaRPr lang="nl-BE" sz="1600"/>
          </a:p>
          <a:p>
            <a:pPr lvl="1" algn="just"/>
            <a:r>
              <a:rPr lang="fr-BE" sz="1600" i="1"/>
              <a:t>"la décision d’exclusion d’un candidat ou soumissionnaire visée à l’article 69 ne portera que sur la procédure d’attribution à l’occasion de laquelle ont été constatés des faits relevant d’une des catégories d’hypothèses énumérées à l’alinéa 1er de cet article."</a:t>
            </a:r>
            <a:endParaRPr lang="nl-BE" sz="1600"/>
          </a:p>
          <a:p>
            <a:pPr lvl="1" algn="just"/>
            <a:r>
              <a:rPr lang="fr-BE" sz="1600" i="1"/>
              <a:t>La sanction d’exclusion instituée par l’article 48 porte, quant à elle, sur l’ensemble des marchés du pouvoir adjudicateur durant une période de trois ans, lorsque celui-ci a constaté que l’adjudicataire d’un marché public a été défaillant en faisant preuve d’un manquement important ou continu lors de l’application d’une disposition essentielle en cours d’exécution de ce marché.</a:t>
            </a:r>
          </a:p>
          <a:p>
            <a:pPr marL="225425" lvl="1" indent="0" algn="just">
              <a:buNone/>
            </a:pPr>
            <a:endParaRPr lang="nl-BE" sz="1800" i="1"/>
          </a:p>
          <a:p>
            <a:pPr algn="just"/>
            <a:r>
              <a:rPr lang="fr-BE" sz="1600"/>
              <a:t>Le 2 octobre 2024, la partie adverse a décidé d’exclure la requérante de tous ses futurs marchés publics pour une durée de trois ans, en se fondant sur l’article 69 de la loi du 17 juin 2016. Or, cette disposition ne permet pas d’infliger une telle sanction, qui relève de l’article 48 de l’arrêté royal du 14 janvier 2013. La décision repose donc sur une base juridique inadéquate. En conséquence, l’exclusion de la requérante dans le cadre du marché, fondée uniquement sur cette décision du 2 octobre, est entachée d’un </a:t>
            </a:r>
            <a:r>
              <a:rPr lang="fr-BE" sz="1600" b="1"/>
              <a:t>motif inadmissible en droit</a:t>
            </a:r>
            <a:r>
              <a:rPr lang="fr-BE" sz="1600"/>
              <a:t>, violant le </a:t>
            </a:r>
            <a:r>
              <a:rPr lang="fr-BE" sz="1600" b="1"/>
              <a:t>principe de motivation matérielle</a:t>
            </a:r>
            <a:r>
              <a:rPr lang="fr-BE" sz="1600"/>
              <a:t> qui exige que tout acte administratif repose sur des motifs </a:t>
            </a:r>
            <a:r>
              <a:rPr lang="fr-BE" sz="1600" b="1"/>
              <a:t>exacts, pertinents et juridiquement valables</a:t>
            </a:r>
            <a:r>
              <a:rPr lang="fr-BE" sz="1600"/>
              <a:t>.</a:t>
            </a:r>
            <a:endParaRPr lang="nl-BE" sz="1600"/>
          </a:p>
          <a:p>
            <a:pPr algn="just"/>
            <a:endParaRPr lang="fr-BE" sz="1800"/>
          </a:p>
          <a:p>
            <a:pPr algn="just"/>
            <a:endParaRPr lang="fr-BE" sz="1800" i="1"/>
          </a:p>
        </p:txBody>
      </p:sp>
      <p:sp>
        <p:nvSpPr>
          <p:cNvPr id="3" name="Text Placeholder 2">
            <a:extLst>
              <a:ext uri="{FF2B5EF4-FFF2-40B4-BE49-F238E27FC236}">
                <a16:creationId xmlns:a16="http://schemas.microsoft.com/office/drawing/2014/main" id="{2599E3DA-5C8C-5B5E-A44E-9B2ACF318BA5}"/>
              </a:ext>
            </a:extLst>
          </p:cNvPr>
          <p:cNvSpPr>
            <a:spLocks noGrp="1"/>
          </p:cNvSpPr>
          <p:nvPr>
            <p:ph type="body" idx="1"/>
          </p:nvPr>
        </p:nvSpPr>
        <p:spPr>
          <a:xfrm>
            <a:off x="537204" y="1418128"/>
            <a:ext cx="11160124" cy="435600"/>
          </a:xfrm>
        </p:spPr>
        <p:txBody>
          <a:bodyPr>
            <a:noAutofit/>
          </a:bodyPr>
          <a:lstStyle/>
          <a:p>
            <a:r>
              <a:rPr lang="fr-BE" sz="2000"/>
              <a:t>Exclusion - motivation</a:t>
            </a:r>
            <a:endParaRPr lang="nl-BE" sz="2000"/>
          </a:p>
        </p:txBody>
      </p:sp>
      <p:sp>
        <p:nvSpPr>
          <p:cNvPr id="4" name="Slide Number Placeholder 3">
            <a:extLst>
              <a:ext uri="{FF2B5EF4-FFF2-40B4-BE49-F238E27FC236}">
                <a16:creationId xmlns:a16="http://schemas.microsoft.com/office/drawing/2014/main" id="{15ABEFED-CE34-01FD-58AD-F5BB64256F5F}"/>
              </a:ext>
            </a:extLst>
          </p:cNvPr>
          <p:cNvSpPr>
            <a:spLocks noGrp="1"/>
          </p:cNvSpPr>
          <p:nvPr>
            <p:ph type="sldNum" sz="quarter" idx="12"/>
          </p:nvPr>
        </p:nvSpPr>
        <p:spPr/>
        <p:txBody>
          <a:bodyPr/>
          <a:lstStyle/>
          <a:p>
            <a:fld id="{F9591D4C-BB8F-AE46-BE73-C616F30BBC5B}" type="slidenum">
              <a:rPr lang="en-US" dirty="0" smtClean="0"/>
              <a:pPr/>
              <a:t>35</a:t>
            </a:fld>
            <a:endParaRPr lang="en-US"/>
          </a:p>
        </p:txBody>
      </p:sp>
      <p:sp>
        <p:nvSpPr>
          <p:cNvPr id="7" name="Footer Placeholder 6">
            <a:extLst>
              <a:ext uri="{FF2B5EF4-FFF2-40B4-BE49-F238E27FC236}">
                <a16:creationId xmlns:a16="http://schemas.microsoft.com/office/drawing/2014/main" id="{92400C01-DC10-0A4F-D457-58C1B1B76140}"/>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9B9BB01B-873B-E3E4-6DEC-AE94AF9FC38D}"/>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fr-BE" sz="2400" err="1">
                <a:solidFill>
                  <a:srgbClr val="0073CF"/>
                </a:solidFill>
                <a:latin typeface="Cambria"/>
                <a:ea typeface="Cambria"/>
              </a:rPr>
              <a:t>C.E</a:t>
            </a:r>
            <a:r>
              <a:rPr lang="fr-BE" sz="2400">
                <a:solidFill>
                  <a:srgbClr val="0073CF"/>
                </a:solidFill>
                <a:latin typeface="Cambria"/>
                <a:ea typeface="Cambria"/>
              </a:rPr>
              <a:t>., arrêt n° 262.106 du 23 janvier 2025, Société de droit béninois BENIN MÉDICAUX GROUP (extrême urgence)</a:t>
            </a:r>
            <a:endParaRPr lang="en-US" sz="2400" b="0"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38C3EEE2-41A3-4986-128A-A23A096F00FF}"/>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spTree>
    <p:extLst>
      <p:ext uri="{BB962C8B-B14F-4D97-AF65-F5344CB8AC3E}">
        <p14:creationId xmlns:p14="http://schemas.microsoft.com/office/powerpoint/2010/main" val="24322732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18D9B-534C-2043-8928-D649DFA7537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9BCA6C-657A-CB62-4254-2056334F8971}"/>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9870" indent="-229870" algn="just"/>
            <a:r>
              <a:rPr lang="fr-BE" sz="1600"/>
              <a:t>Le marché litigieux </a:t>
            </a:r>
            <a:r>
              <a:rPr lang="fr-BE" sz="1600">
                <a:ea typeface="+mn-lt"/>
                <a:cs typeface="+mn-lt"/>
              </a:rPr>
              <a:t>concernait « la mise à disposition d’un logiciel de gestion budgétaire et comptable et licences y relatives, prestations de paramétrage, d’implémentation et de formation du personnel concerné et gestion de la maintenance et du support »</a:t>
            </a:r>
          </a:p>
          <a:p>
            <a:pPr marL="229870" indent="-229870" algn="just"/>
            <a:r>
              <a:rPr lang="fr-BE" sz="1600">
                <a:solidFill>
                  <a:srgbClr val="182440"/>
                </a:solidFill>
                <a:ea typeface="+mn-lt"/>
                <a:cs typeface="+mn-lt"/>
              </a:rPr>
              <a:t>En l’occurrence, le cahier spécial des charges applicable prévoyait un critère de sélection rédigé comme suit : </a:t>
            </a:r>
            <a:r>
              <a:rPr lang="fr-BE" sz="1600" i="1">
                <a:solidFill>
                  <a:srgbClr val="182440"/>
                </a:solidFill>
                <a:ea typeface="+mn-lt"/>
                <a:cs typeface="+mn-lt"/>
              </a:rPr>
              <a:t>« la réalisation de deux projets d’implémentation auprès d’entités publiques d’un logiciel similaire au présent marché dont le montant est de minimum 200.000 </a:t>
            </a:r>
            <a:r>
              <a:rPr lang="fr-BE" sz="1600" i="1" err="1">
                <a:solidFill>
                  <a:srgbClr val="182440"/>
                </a:solidFill>
                <a:ea typeface="+mn-lt"/>
                <a:cs typeface="+mn-lt"/>
              </a:rPr>
              <a:t>HTVA</a:t>
            </a:r>
            <a:r>
              <a:rPr lang="fr-BE" sz="1600" i="1">
                <a:solidFill>
                  <a:srgbClr val="182440"/>
                </a:solidFill>
                <a:ea typeface="+mn-lt"/>
                <a:cs typeface="+mn-lt"/>
              </a:rPr>
              <a:t> »</a:t>
            </a:r>
            <a:endParaRPr lang="fr-BE" sz="1600" i="1">
              <a:solidFill>
                <a:srgbClr val="182440"/>
              </a:solidFill>
              <a:cs typeface="Arial"/>
            </a:endParaRPr>
          </a:p>
          <a:p>
            <a:pPr marL="3852545" indent="-228600" algn="just"/>
            <a:r>
              <a:rPr lang="fr-BE" sz="1600">
                <a:solidFill>
                  <a:srgbClr val="182440"/>
                </a:solidFill>
                <a:ea typeface="+mn-lt"/>
                <a:cs typeface="+mn-lt"/>
              </a:rPr>
              <a:t>La requérante estimait que les deux références fournies par le soumissionnaire s’étant vu attribuer le marché ne rencontraient pas cette exigence minimale. Elle estimait aussi que le pouvoir adjudicateur ne pouvait pas se contenter d’une motivation succincte de la décision d’attribution d’autant plus qu’il  « avait retiré sa première décision pour réexaminer le dossier et les offres, ce qu’il n’a manifestement pas fait ». </a:t>
            </a:r>
          </a:p>
        </p:txBody>
      </p:sp>
      <p:sp>
        <p:nvSpPr>
          <p:cNvPr id="3" name="Text Placeholder 2">
            <a:extLst>
              <a:ext uri="{FF2B5EF4-FFF2-40B4-BE49-F238E27FC236}">
                <a16:creationId xmlns:a16="http://schemas.microsoft.com/office/drawing/2014/main" id="{880CF7C2-A839-7276-5A5A-59AD698E24EA}"/>
              </a:ext>
            </a:extLst>
          </p:cNvPr>
          <p:cNvSpPr>
            <a:spLocks noGrp="1"/>
          </p:cNvSpPr>
          <p:nvPr>
            <p:ph type="body" idx="1"/>
          </p:nvPr>
        </p:nvSpPr>
        <p:spPr>
          <a:xfrm>
            <a:off x="537204" y="1194184"/>
            <a:ext cx="11160124" cy="435600"/>
          </a:xfrm>
        </p:spPr>
        <p:txBody>
          <a:bodyPr>
            <a:noAutofit/>
          </a:bodyPr>
          <a:lstStyle/>
          <a:p>
            <a:pPr algn="just"/>
            <a:r>
              <a:rPr lang="fr-BE" sz="2000">
                <a:latin typeface="Cambria"/>
                <a:ea typeface="Cambria"/>
              </a:rPr>
              <a:t>Sélection - références</a:t>
            </a:r>
          </a:p>
        </p:txBody>
      </p:sp>
      <p:sp>
        <p:nvSpPr>
          <p:cNvPr id="4" name="Slide Number Placeholder 3">
            <a:extLst>
              <a:ext uri="{FF2B5EF4-FFF2-40B4-BE49-F238E27FC236}">
                <a16:creationId xmlns:a16="http://schemas.microsoft.com/office/drawing/2014/main" id="{F81B11AF-72BB-0776-01C7-2BDD0914BA8E}"/>
              </a:ext>
            </a:extLst>
          </p:cNvPr>
          <p:cNvSpPr>
            <a:spLocks noGrp="1"/>
          </p:cNvSpPr>
          <p:nvPr>
            <p:ph type="sldNum" sz="quarter" idx="12"/>
          </p:nvPr>
        </p:nvSpPr>
        <p:spPr/>
        <p:txBody>
          <a:bodyPr/>
          <a:lstStyle/>
          <a:p>
            <a:fld id="{F9591D4C-BB8F-AE46-BE73-C616F30BBC5B}" type="slidenum">
              <a:rPr lang="en-US" dirty="0" smtClean="0"/>
              <a:pPr/>
              <a:t>36</a:t>
            </a:fld>
            <a:endParaRPr lang="en-US"/>
          </a:p>
        </p:txBody>
      </p:sp>
      <p:sp>
        <p:nvSpPr>
          <p:cNvPr id="7" name="Footer Placeholder 6">
            <a:extLst>
              <a:ext uri="{FF2B5EF4-FFF2-40B4-BE49-F238E27FC236}">
                <a16:creationId xmlns:a16="http://schemas.microsoft.com/office/drawing/2014/main" id="{8F0BFDC1-CE96-4CE2-95DB-A45F9FE9714B}"/>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6F5C8BD8-B6D8-5559-7C67-EFFEFAB43D6A}"/>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261.956 du 9 janvier 2025, </a:t>
            </a:r>
            <a:r>
              <a:rPr lang="fr-BE" sz="2400" i="1">
                <a:solidFill>
                  <a:srgbClr val="0073CF"/>
                </a:solidFill>
                <a:latin typeface="Cambria"/>
                <a:ea typeface="Cambria"/>
              </a:rPr>
              <a:t>S.A. </a:t>
            </a:r>
            <a:r>
              <a:rPr lang="fr-BE" sz="2400" i="1" err="1">
                <a:solidFill>
                  <a:srgbClr val="0073CF"/>
                </a:solidFill>
                <a:latin typeface="Cambria"/>
                <a:ea typeface="Cambria"/>
              </a:rPr>
              <a:t>EASI</a:t>
            </a:r>
            <a:r>
              <a:rPr lang="fr-BE" sz="2400" i="1">
                <a:solidFill>
                  <a:srgbClr val="0073CF"/>
                </a:solidFill>
                <a:latin typeface="Cambria"/>
                <a:ea typeface="Cambria"/>
              </a:rPr>
              <a:t> </a:t>
            </a:r>
            <a:r>
              <a:rPr lang="fr-BE" sz="2400">
                <a:solidFill>
                  <a:srgbClr val="0073CF"/>
                </a:solidFill>
                <a:latin typeface="Cambria"/>
                <a:ea typeface="Cambria"/>
              </a:rPr>
              <a:t>(extrême urgence)</a:t>
            </a:r>
          </a:p>
        </p:txBody>
      </p:sp>
      <p:sp>
        <p:nvSpPr>
          <p:cNvPr id="9" name="Text Placeholder 1">
            <a:extLst>
              <a:ext uri="{FF2B5EF4-FFF2-40B4-BE49-F238E27FC236}">
                <a16:creationId xmlns:a16="http://schemas.microsoft.com/office/drawing/2014/main" id="{85CEE2C8-38B0-5A74-830C-B5DC86FBB5E6}"/>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pic>
        <p:nvPicPr>
          <p:cNvPr id="12290" name="Picture 2" descr="laptop computer on glass-top table">
            <a:extLst>
              <a:ext uri="{FF2B5EF4-FFF2-40B4-BE49-F238E27FC236}">
                <a16:creationId xmlns:a16="http://schemas.microsoft.com/office/drawing/2014/main" id="{F932F27B-FE0A-904B-C54D-4A408511B8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990" b="24065"/>
          <a:stretch>
            <a:fillRect/>
          </a:stretch>
        </p:blipFill>
        <p:spPr bwMode="auto">
          <a:xfrm>
            <a:off x="611848" y="3678098"/>
            <a:ext cx="3384192" cy="2507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439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B625-5E27-A9B9-D2C2-C2BD99ADC4E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447CB2-16B6-2F03-792C-6358F5D72933}"/>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9870" indent="-229870" algn="just"/>
            <a:r>
              <a:rPr lang="fr-BE" sz="1800">
                <a:solidFill>
                  <a:srgbClr val="182440"/>
                </a:solidFill>
                <a:ea typeface="+mn-lt"/>
                <a:cs typeface="+mn-lt"/>
              </a:rPr>
              <a:t>Le Conseil d’État a considéré qu’ : </a:t>
            </a:r>
            <a:r>
              <a:rPr lang="fr-BE" sz="1800" i="1">
                <a:solidFill>
                  <a:srgbClr val="182440"/>
                </a:solidFill>
                <a:ea typeface="+mn-lt"/>
                <a:cs typeface="+mn-lt"/>
              </a:rPr>
              <a:t>« </a:t>
            </a:r>
            <a:r>
              <a:rPr lang="fr-FR" sz="1800" i="1"/>
              <a:t>Il est admis que la motivation formelle relative à la sélection des candidats ou des soumissionnaires </a:t>
            </a:r>
            <a:r>
              <a:rPr lang="fr-FR" sz="1800" b="1" i="1"/>
              <a:t>peut être succincte lorsque la procédure de sélection ne suscite aucune difficulté particulière</a:t>
            </a:r>
            <a:r>
              <a:rPr lang="fr-FR" sz="1800" i="1"/>
              <a:t>. À l’inverse, lorsqu’une telle difficulté se présente, la motivation formelle de la décision du pouvoir adjudicateur doit en faire état et expliciter les raisons pour lesquelles, selon l’appréciation du pouvoir adjudicateur, la difficulté est considérée comme levée et le candidat ou le soumissionnaire répond au critère concerné. »</a:t>
            </a:r>
            <a:endParaRPr lang="fr-BE" sz="1800">
              <a:solidFill>
                <a:srgbClr val="000000"/>
              </a:solidFill>
              <a:latin typeface="TimesNewRoman"/>
            </a:endParaRPr>
          </a:p>
          <a:p>
            <a:pPr marL="229870" indent="-229870" algn="just"/>
            <a:r>
              <a:rPr lang="fr-BE" sz="1800">
                <a:cs typeface="Arial"/>
              </a:rPr>
              <a:t>En l’espèce, la sélection de la société dont il était question a posé de multiples difficultés : </a:t>
            </a:r>
            <a:r>
              <a:rPr lang="fr-BE" sz="1800" i="1">
                <a:cs typeface="Arial"/>
              </a:rPr>
              <a:t>« </a:t>
            </a:r>
            <a:r>
              <a:rPr lang="fr-FR" sz="1800" i="1"/>
              <a:t>La partie adverse a dû interpeler cette société à trois reprises durant la procédure d’attribution pour obtenir des informations au sujet de sa capacité technique et professionnelle. […]deux des cinq références produites à l’appui de l’offre de cette société étaient trop anciennes, et que la déclaration de la société </a:t>
            </a:r>
            <a:r>
              <a:rPr lang="fr-FR" sz="1800" i="1" err="1"/>
              <a:t>ORDIGES</a:t>
            </a:r>
            <a:r>
              <a:rPr lang="fr-FR" sz="1800" i="1"/>
              <a:t> au sujet des montants des deux autres références s’est révélée inexacte […]. Cette inexactitude n’a été corrigée, en cours de procédure, qu’à la suite d’une demande de clarification de la partie adverse. Il semble qu’en définitive, aucune des cinq références produites initialement par la société </a:t>
            </a:r>
            <a:r>
              <a:rPr lang="fr-FR" sz="1800" i="1" err="1"/>
              <a:t>ORDIGES</a:t>
            </a:r>
            <a:r>
              <a:rPr lang="fr-FR" sz="1800" i="1"/>
              <a:t> n’ait été considérée par la partie adverse comme correspondant aux exigences des documents du marché. </a:t>
            </a:r>
            <a:r>
              <a:rPr lang="fr-FR" sz="1800"/>
              <a:t>» </a:t>
            </a:r>
          </a:p>
        </p:txBody>
      </p:sp>
      <p:sp>
        <p:nvSpPr>
          <p:cNvPr id="3" name="Text Placeholder 2">
            <a:extLst>
              <a:ext uri="{FF2B5EF4-FFF2-40B4-BE49-F238E27FC236}">
                <a16:creationId xmlns:a16="http://schemas.microsoft.com/office/drawing/2014/main" id="{3D98CFE5-9108-4B6B-CC0C-BFC8D9A52902}"/>
              </a:ext>
            </a:extLst>
          </p:cNvPr>
          <p:cNvSpPr>
            <a:spLocks noGrp="1"/>
          </p:cNvSpPr>
          <p:nvPr>
            <p:ph type="body" idx="1"/>
          </p:nvPr>
        </p:nvSpPr>
        <p:spPr>
          <a:xfrm>
            <a:off x="537204" y="1194184"/>
            <a:ext cx="11160124" cy="435600"/>
          </a:xfrm>
        </p:spPr>
        <p:txBody>
          <a:bodyPr>
            <a:noAutofit/>
          </a:bodyPr>
          <a:lstStyle/>
          <a:p>
            <a:pPr algn="just"/>
            <a:r>
              <a:rPr lang="fr-BE" sz="2000">
                <a:latin typeface="Cambria"/>
                <a:ea typeface="Cambria"/>
              </a:rPr>
              <a:t>Sélection - références</a:t>
            </a:r>
          </a:p>
        </p:txBody>
      </p:sp>
      <p:sp>
        <p:nvSpPr>
          <p:cNvPr id="4" name="Slide Number Placeholder 3">
            <a:extLst>
              <a:ext uri="{FF2B5EF4-FFF2-40B4-BE49-F238E27FC236}">
                <a16:creationId xmlns:a16="http://schemas.microsoft.com/office/drawing/2014/main" id="{1C2F1F8C-65D3-AD5A-4DB2-BC1AECE2FB0F}"/>
              </a:ext>
            </a:extLst>
          </p:cNvPr>
          <p:cNvSpPr>
            <a:spLocks noGrp="1"/>
          </p:cNvSpPr>
          <p:nvPr>
            <p:ph type="sldNum" sz="quarter" idx="12"/>
          </p:nvPr>
        </p:nvSpPr>
        <p:spPr/>
        <p:txBody>
          <a:bodyPr/>
          <a:lstStyle/>
          <a:p>
            <a:fld id="{F9591D4C-BB8F-AE46-BE73-C616F30BBC5B}" type="slidenum">
              <a:rPr lang="en-US" dirty="0" smtClean="0"/>
              <a:pPr/>
              <a:t>37</a:t>
            </a:fld>
            <a:endParaRPr lang="en-US"/>
          </a:p>
        </p:txBody>
      </p:sp>
      <p:sp>
        <p:nvSpPr>
          <p:cNvPr id="7" name="Footer Placeholder 6">
            <a:extLst>
              <a:ext uri="{FF2B5EF4-FFF2-40B4-BE49-F238E27FC236}">
                <a16:creationId xmlns:a16="http://schemas.microsoft.com/office/drawing/2014/main" id="{B60458F9-6C02-2902-3060-05129B46FE4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AF773AAD-3D76-B872-2978-040A0D24D337}"/>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261.956 du 9 janvier 2025, </a:t>
            </a:r>
            <a:r>
              <a:rPr lang="fr-BE" sz="2400" i="1">
                <a:solidFill>
                  <a:srgbClr val="0073CF"/>
                </a:solidFill>
                <a:latin typeface="Cambria"/>
                <a:ea typeface="Cambria"/>
              </a:rPr>
              <a:t>S.A. </a:t>
            </a:r>
            <a:r>
              <a:rPr lang="fr-BE" sz="2400" i="1" err="1">
                <a:solidFill>
                  <a:srgbClr val="0073CF"/>
                </a:solidFill>
                <a:latin typeface="Cambria"/>
                <a:ea typeface="Cambria"/>
              </a:rPr>
              <a:t>EASI</a:t>
            </a:r>
            <a:r>
              <a:rPr lang="fr-BE" sz="2400" i="1">
                <a:solidFill>
                  <a:srgbClr val="0073CF"/>
                </a:solidFill>
                <a:latin typeface="Cambria"/>
                <a:ea typeface="Cambria"/>
              </a:rPr>
              <a:t> </a:t>
            </a:r>
            <a:r>
              <a:rPr lang="fr-BE" sz="2400">
                <a:solidFill>
                  <a:srgbClr val="0073CF"/>
                </a:solidFill>
                <a:latin typeface="Cambria"/>
                <a:ea typeface="Cambria"/>
              </a:rPr>
              <a:t>(extrême urgence)</a:t>
            </a:r>
          </a:p>
        </p:txBody>
      </p:sp>
      <p:sp>
        <p:nvSpPr>
          <p:cNvPr id="9" name="Text Placeholder 1">
            <a:extLst>
              <a:ext uri="{FF2B5EF4-FFF2-40B4-BE49-F238E27FC236}">
                <a16:creationId xmlns:a16="http://schemas.microsoft.com/office/drawing/2014/main" id="{C4C3E5CB-ED1D-712E-DD39-64116D5B2654}"/>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spTree>
    <p:extLst>
      <p:ext uri="{BB962C8B-B14F-4D97-AF65-F5344CB8AC3E}">
        <p14:creationId xmlns:p14="http://schemas.microsoft.com/office/powerpoint/2010/main" val="302110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D4918-410D-9E65-4FF7-56BB28C2921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4630EF-11A4-2695-D6E0-C84E0FFA25EB}"/>
              </a:ext>
            </a:extLst>
          </p:cNvPr>
          <p:cNvSpPr>
            <a:spLocks noGrp="1"/>
          </p:cNvSpPr>
          <p:nvPr>
            <p:ph sz="quarter" idx="18"/>
          </p:nvPr>
        </p:nvSpPr>
        <p:spPr>
          <a:xfrm>
            <a:off x="537204" y="1951892"/>
            <a:ext cx="11230713" cy="4516386"/>
          </a:xfrm>
        </p:spPr>
        <p:txBody>
          <a:bodyPr vert="horz" lIns="0" tIns="0" rIns="0" bIns="0" spcCol="137160" rtlCol="0" anchor="t">
            <a:noAutofit/>
          </a:bodyPr>
          <a:lstStyle/>
          <a:p>
            <a:pPr marL="229870" indent="-229870" algn="just"/>
            <a:r>
              <a:rPr lang="fr-FR" sz="1600"/>
              <a:t>La décision mentionnait sobrement que : </a:t>
            </a:r>
            <a:r>
              <a:rPr lang="fr-FR" sz="1600" i="1"/>
              <a:t>« Considérant, s’agissant du respect du critère de sélection qualitative, que le pouvoir adjudicateur a interrogé l’adjudicataire pressenti afin qu’il complète les références remises dans son offre, et ce conformément au prescrit de l’article 66, § 3, de la loi du 17 juin 2016 ; que vu les documents et informations transmis par l’adjudicataire pressenti au cours de la procédure, le pouvoir adjudicateur peut conclure que ce dernier répond au critère de sélection qualitative »</a:t>
            </a:r>
            <a:endParaRPr lang="fr-FR" sz="1600" i="1">
              <a:cs typeface="Arial"/>
            </a:endParaRPr>
          </a:p>
          <a:p>
            <a:pPr marL="229870" indent="-229870" algn="just"/>
            <a:r>
              <a:rPr lang="fr-BE" sz="1600">
                <a:cs typeface="Arial"/>
              </a:rPr>
              <a:t>Le Conseil d’État a considéré que : « </a:t>
            </a:r>
            <a:r>
              <a:rPr lang="fr-BE" sz="1600" i="1">
                <a:cs typeface="Arial"/>
              </a:rPr>
              <a:t>C</a:t>
            </a:r>
            <a:r>
              <a:rPr lang="fr-FR" sz="1600" i="1"/>
              <a:t>es motifs ne font pas état des difficultés rencontrées lors de la sélection qualitative de l’attributaire du marché, et des raisons pour lesquelles ces difficultés ont été considérées comme levées. Ils ne permettent notamment pas de déterminer quelles attestations de bonne exécution ont été prises en considération par la partie adverse, dans un contexte où toutes les références initialement produites à l’appui de l’offre ont – semble-t-il – été considérées comme insatisfaisantes. </a:t>
            </a:r>
            <a:endParaRPr lang="fr-FR" sz="1600" i="1">
              <a:cs typeface="Arial"/>
            </a:endParaRPr>
          </a:p>
          <a:p>
            <a:pPr marL="229870" indent="-229870" algn="just"/>
            <a:r>
              <a:rPr lang="fr-FR" sz="1600" i="1"/>
              <a:t>Cette absence de motifs formels a </a:t>
            </a:r>
            <a:r>
              <a:rPr lang="fr-FR" sz="1600" b="1" i="1"/>
              <a:t>porté atteinte au principe de transparence</a:t>
            </a:r>
            <a:r>
              <a:rPr lang="fr-FR" sz="1600" i="1"/>
              <a:t>, en empêchant la requérante de formuler son premier moyen en pleine connaissance de cause. </a:t>
            </a:r>
            <a:endParaRPr lang="fr-FR" sz="1600" i="1">
              <a:cs typeface="Arial"/>
            </a:endParaRPr>
          </a:p>
          <a:p>
            <a:pPr marL="229870" indent="-229870" algn="just"/>
            <a:r>
              <a:rPr lang="fr-FR" sz="1600" i="1"/>
              <a:t>Les motifs précités ne permettent pas non plus de constater que la partie adverse a perçu les questions que suscitent – ou à tout le moins devaient susciter – les dernières attestations de bonne exécution déposées par la société </a:t>
            </a:r>
            <a:r>
              <a:rPr lang="fr-FR" sz="1600" i="1" err="1"/>
              <a:t>ORDIGES</a:t>
            </a:r>
            <a:r>
              <a:rPr lang="fr-FR" sz="1600" i="1"/>
              <a:t>, ni a fortiori qu’elle a trouvé une réponse satisfaisante à ces questions. La partie adverse n’a, en conséquence, pas respecté les exigences de motivation formelle et de transparence qui s’imposent à elle</a:t>
            </a:r>
            <a:r>
              <a:rPr lang="fr-FR" sz="1600"/>
              <a:t>. »</a:t>
            </a:r>
            <a:endParaRPr lang="fr-BE" sz="1600">
              <a:cs typeface="Arial"/>
            </a:endParaRPr>
          </a:p>
        </p:txBody>
      </p:sp>
      <p:sp>
        <p:nvSpPr>
          <p:cNvPr id="3" name="Text Placeholder 2">
            <a:extLst>
              <a:ext uri="{FF2B5EF4-FFF2-40B4-BE49-F238E27FC236}">
                <a16:creationId xmlns:a16="http://schemas.microsoft.com/office/drawing/2014/main" id="{3F83FEA6-E479-DC40-FAEA-0FE393324CCA}"/>
              </a:ext>
            </a:extLst>
          </p:cNvPr>
          <p:cNvSpPr>
            <a:spLocks noGrp="1"/>
          </p:cNvSpPr>
          <p:nvPr>
            <p:ph type="body" idx="1"/>
          </p:nvPr>
        </p:nvSpPr>
        <p:spPr>
          <a:xfrm>
            <a:off x="537204" y="1194184"/>
            <a:ext cx="11160124" cy="435600"/>
          </a:xfrm>
        </p:spPr>
        <p:txBody>
          <a:bodyPr>
            <a:noAutofit/>
          </a:bodyPr>
          <a:lstStyle/>
          <a:p>
            <a:pPr algn="just"/>
            <a:r>
              <a:rPr lang="fr-BE" sz="2000">
                <a:latin typeface="Cambria"/>
                <a:ea typeface="Cambria"/>
              </a:rPr>
              <a:t>Sélection - références</a:t>
            </a:r>
          </a:p>
        </p:txBody>
      </p:sp>
      <p:sp>
        <p:nvSpPr>
          <p:cNvPr id="4" name="Slide Number Placeholder 3">
            <a:extLst>
              <a:ext uri="{FF2B5EF4-FFF2-40B4-BE49-F238E27FC236}">
                <a16:creationId xmlns:a16="http://schemas.microsoft.com/office/drawing/2014/main" id="{97FA7468-92B0-C51D-9DFC-A78DC2810169}"/>
              </a:ext>
            </a:extLst>
          </p:cNvPr>
          <p:cNvSpPr>
            <a:spLocks noGrp="1"/>
          </p:cNvSpPr>
          <p:nvPr>
            <p:ph type="sldNum" sz="quarter" idx="12"/>
          </p:nvPr>
        </p:nvSpPr>
        <p:spPr/>
        <p:txBody>
          <a:bodyPr/>
          <a:lstStyle/>
          <a:p>
            <a:fld id="{F9591D4C-BB8F-AE46-BE73-C616F30BBC5B}" type="slidenum">
              <a:rPr lang="en-US" dirty="0" smtClean="0"/>
              <a:pPr/>
              <a:t>38</a:t>
            </a:fld>
            <a:endParaRPr lang="en-US"/>
          </a:p>
        </p:txBody>
      </p:sp>
      <p:sp>
        <p:nvSpPr>
          <p:cNvPr id="7" name="Footer Placeholder 6">
            <a:extLst>
              <a:ext uri="{FF2B5EF4-FFF2-40B4-BE49-F238E27FC236}">
                <a16:creationId xmlns:a16="http://schemas.microsoft.com/office/drawing/2014/main" id="{D60F8B65-F6D5-2611-6270-253F1ABC7927}"/>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DF58F082-D6D9-64E9-7E0B-620C8D9BFA1F}"/>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261.956 du 9 janvier 2025, </a:t>
            </a:r>
            <a:r>
              <a:rPr lang="fr-BE" sz="2400" i="1">
                <a:solidFill>
                  <a:srgbClr val="0073CF"/>
                </a:solidFill>
                <a:latin typeface="Cambria"/>
                <a:ea typeface="Cambria"/>
              </a:rPr>
              <a:t>S.A. </a:t>
            </a:r>
            <a:r>
              <a:rPr lang="fr-BE" sz="2400" i="1" err="1">
                <a:solidFill>
                  <a:srgbClr val="0073CF"/>
                </a:solidFill>
                <a:latin typeface="Cambria"/>
                <a:ea typeface="Cambria"/>
              </a:rPr>
              <a:t>EASI</a:t>
            </a:r>
            <a:r>
              <a:rPr lang="fr-BE" sz="2400" i="1">
                <a:solidFill>
                  <a:srgbClr val="0073CF"/>
                </a:solidFill>
                <a:latin typeface="Cambria"/>
                <a:ea typeface="Cambria"/>
              </a:rPr>
              <a:t> </a:t>
            </a:r>
            <a:r>
              <a:rPr lang="fr-BE" sz="2400">
                <a:solidFill>
                  <a:srgbClr val="0073CF"/>
                </a:solidFill>
                <a:latin typeface="Cambria"/>
                <a:ea typeface="Cambria"/>
              </a:rPr>
              <a:t>(extrême urgence)</a:t>
            </a:r>
          </a:p>
        </p:txBody>
      </p:sp>
      <p:sp>
        <p:nvSpPr>
          <p:cNvPr id="9" name="Text Placeholder 1">
            <a:extLst>
              <a:ext uri="{FF2B5EF4-FFF2-40B4-BE49-F238E27FC236}">
                <a16:creationId xmlns:a16="http://schemas.microsoft.com/office/drawing/2014/main" id="{A572E650-6938-134F-B53A-07F624D4CAE3}"/>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II. LA SELECTION QUALITATIVE</a:t>
            </a:r>
            <a:endParaRPr lang="en-US">
              <a:ea typeface="+mn-ea"/>
              <a:cs typeface="+mn-cs"/>
            </a:endParaRPr>
          </a:p>
        </p:txBody>
      </p:sp>
    </p:spTree>
    <p:extLst>
      <p:ext uri="{BB962C8B-B14F-4D97-AF65-F5344CB8AC3E}">
        <p14:creationId xmlns:p14="http://schemas.microsoft.com/office/powerpoint/2010/main" val="19920639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8EBF03-0F19-4223-809D-A7832C1D7373}"/>
              </a:ext>
            </a:extLst>
          </p:cNvPr>
          <p:cNvSpPr>
            <a:spLocks noGrp="1"/>
          </p:cNvSpPr>
          <p:nvPr>
            <p:ph type="sldNum" sz="quarter" idx="12"/>
          </p:nvPr>
        </p:nvSpPr>
        <p:spPr/>
        <p:txBody>
          <a:bodyPr/>
          <a:lstStyle/>
          <a:p>
            <a:fld id="{F9591D4C-BB8F-AE46-BE73-C616F30BBC5B}" type="slidenum">
              <a:rPr lang="en-US" smtClean="0"/>
              <a:pPr/>
              <a:t>39</a:t>
            </a:fld>
            <a:endParaRPr lang="en-US"/>
          </a:p>
        </p:txBody>
      </p:sp>
      <p:sp>
        <p:nvSpPr>
          <p:cNvPr id="7" name="Footer Placeholder 6">
            <a:extLst>
              <a:ext uri="{FF2B5EF4-FFF2-40B4-BE49-F238E27FC236}">
                <a16:creationId xmlns:a16="http://schemas.microsoft.com/office/drawing/2014/main" id="{F70754EA-0659-4F0F-9906-8CC6BD37CD73}"/>
              </a:ext>
            </a:extLst>
          </p:cNvPr>
          <p:cNvSpPr>
            <a:spLocks noGrp="1"/>
          </p:cNvSpPr>
          <p:nvPr>
            <p:ph type="ftr" sz="quarter" idx="17"/>
          </p:nvPr>
        </p:nvSpPr>
        <p:spPr/>
        <p:txBody>
          <a:bodyPr/>
          <a:lstStyle/>
          <a:p>
            <a:r>
              <a:rPr lang="pt-BR" dirty="0"/>
              <a:t>GTI MP Bruxellois – 18 novembre 2025</a:t>
            </a:r>
          </a:p>
        </p:txBody>
      </p:sp>
      <p:pic>
        <p:nvPicPr>
          <p:cNvPr id="12" name="Picture Placeholder 11">
            <a:extLst>
              <a:ext uri="{FF2B5EF4-FFF2-40B4-BE49-F238E27FC236}">
                <a16:creationId xmlns:a16="http://schemas.microsoft.com/office/drawing/2014/main" id="{7B1E24DE-32D6-4907-9708-767B7B9032CD}"/>
              </a:ext>
            </a:extLst>
          </p:cNvPr>
          <p:cNvPicPr>
            <a:picLocks noGrp="1" noChangeAspect="1"/>
          </p:cNvPicPr>
          <p:nvPr>
            <p:ph type="pic" sz="quarter" idx="18"/>
          </p:nvPr>
        </p:nvPicPr>
        <p:blipFill>
          <a:blip r:embed="rId2"/>
          <a:srcRect l="34316" r="34316"/>
          <a:stretch>
            <a:fillRect/>
          </a:stretch>
        </p:blipFill>
        <p:spPr/>
      </p:pic>
      <p:sp>
        <p:nvSpPr>
          <p:cNvPr id="2" name="Content Placeholder 1">
            <a:extLst>
              <a:ext uri="{FF2B5EF4-FFF2-40B4-BE49-F238E27FC236}">
                <a16:creationId xmlns:a16="http://schemas.microsoft.com/office/drawing/2014/main" id="{E8DF125A-F9A7-4529-B083-D1B4AE57244F}"/>
              </a:ext>
            </a:extLst>
          </p:cNvPr>
          <p:cNvSpPr>
            <a:spLocks noGrp="1"/>
          </p:cNvSpPr>
          <p:nvPr>
            <p:ph sz="quarter" idx="19"/>
          </p:nvPr>
        </p:nvSpPr>
        <p:spPr>
          <a:xfrm>
            <a:off x="371021" y="1434541"/>
            <a:ext cx="8038017" cy="3310080"/>
          </a:xfrm>
        </p:spPr>
        <p:txBody>
          <a:bodyPr vert="horz" lIns="0" tIns="0" rIns="0" bIns="0" spcCol="137160" rtlCol="0" anchor="t">
            <a:noAutofit/>
          </a:bodyPr>
          <a:lstStyle/>
          <a:p>
            <a:pPr marL="229870" indent="-229870" algn="just">
              <a:spcBef>
                <a:spcPts val="0"/>
              </a:spcBef>
              <a:spcAft>
                <a:spcPts val="1200"/>
              </a:spcAft>
              <a:buClr>
                <a:schemeClr val="accent6"/>
              </a:buClr>
            </a:pPr>
            <a:endParaRPr lang="fr-BE" dirty="0">
              <a:cs typeface="Arial"/>
            </a:endParaRPr>
          </a:p>
          <a:p>
            <a:pPr marL="229870" indent="-229870" algn="just">
              <a:spcBef>
                <a:spcPts val="0"/>
              </a:spcBef>
              <a:spcAft>
                <a:spcPts val="1200"/>
              </a:spcAft>
              <a:buClr>
                <a:schemeClr val="accent6"/>
              </a:buClr>
            </a:pPr>
            <a:r>
              <a:rPr lang="fr-BE" dirty="0" err="1">
                <a:ea typeface="+mn-lt"/>
                <a:cs typeface="+mn-lt"/>
              </a:rPr>
              <a:t>C.E</a:t>
            </a:r>
            <a:r>
              <a:rPr lang="fr-BE" dirty="0">
                <a:ea typeface="+mn-lt"/>
                <a:cs typeface="+mn-lt"/>
              </a:rPr>
              <a:t>., arrêt n° 261.025 du 15 octobre 2024,</a:t>
            </a:r>
            <a:r>
              <a:rPr lang="fr-BE" i="1" dirty="0">
                <a:ea typeface="+mn-lt"/>
                <a:cs typeface="+mn-lt"/>
              </a:rPr>
              <a:t> </a:t>
            </a:r>
            <a:r>
              <a:rPr lang="fr-BE" i="1" dirty="0" err="1">
                <a:ea typeface="+mn-lt"/>
                <a:cs typeface="+mn-lt"/>
              </a:rPr>
              <a:t>S.R.L</a:t>
            </a:r>
            <a:r>
              <a:rPr lang="fr-BE" i="1" dirty="0">
                <a:ea typeface="+mn-lt"/>
                <a:cs typeface="+mn-lt"/>
              </a:rPr>
              <a:t>. </a:t>
            </a:r>
            <a:r>
              <a:rPr lang="fr-BE" dirty="0">
                <a:ea typeface="+mn-lt"/>
                <a:cs typeface="+mn-lt"/>
              </a:rPr>
              <a:t>Coordination – Planification – Management (</a:t>
            </a:r>
            <a:r>
              <a:rPr lang="fr-BE" dirty="0" err="1">
                <a:ea typeface="+mn-lt"/>
                <a:cs typeface="+mn-lt"/>
              </a:rPr>
              <a:t>CPM</a:t>
            </a:r>
            <a:r>
              <a:rPr lang="fr-BE" dirty="0">
                <a:ea typeface="+mn-lt"/>
                <a:cs typeface="+mn-lt"/>
              </a:rPr>
              <a:t>) </a:t>
            </a:r>
          </a:p>
          <a:p>
            <a:pPr marL="229870" indent="-229870" algn="just">
              <a:spcBef>
                <a:spcPts val="0"/>
              </a:spcBef>
              <a:spcAft>
                <a:spcPts val="1200"/>
              </a:spcAft>
              <a:buClr>
                <a:schemeClr val="accent6"/>
              </a:buClr>
            </a:pPr>
            <a:r>
              <a:rPr lang="fr-BE" dirty="0" err="1">
                <a:ea typeface="+mn-lt"/>
                <a:cs typeface="+mn-lt"/>
              </a:rPr>
              <a:t>C.E</a:t>
            </a:r>
            <a:r>
              <a:rPr lang="fr-BE" dirty="0">
                <a:ea typeface="+mn-lt"/>
                <a:cs typeface="+mn-lt"/>
              </a:rPr>
              <a:t>., arrêt n° 261.998 du 16 janvier 2025, </a:t>
            </a:r>
            <a:r>
              <a:rPr lang="fr-BE" i="1" dirty="0" err="1">
                <a:ea typeface="+mn-lt"/>
                <a:cs typeface="+mn-lt"/>
              </a:rPr>
              <a:t>S.R.L</a:t>
            </a:r>
            <a:r>
              <a:rPr lang="fr-BE" i="1" dirty="0">
                <a:ea typeface="+mn-lt"/>
                <a:cs typeface="+mn-lt"/>
              </a:rPr>
              <a:t>. MARCEL </a:t>
            </a:r>
            <a:r>
              <a:rPr lang="fr-BE" i="1" dirty="0" err="1">
                <a:ea typeface="+mn-lt"/>
                <a:cs typeface="+mn-lt"/>
              </a:rPr>
              <a:t>BARATTUCCI</a:t>
            </a:r>
            <a:r>
              <a:rPr lang="fr-BE" i="1" dirty="0">
                <a:ea typeface="+mn-lt"/>
                <a:cs typeface="+mn-lt"/>
              </a:rPr>
              <a:t> et </a:t>
            </a:r>
            <a:r>
              <a:rPr lang="fr-BE" i="1" dirty="0" err="1">
                <a:ea typeface="+mn-lt"/>
                <a:cs typeface="+mn-lt"/>
              </a:rPr>
              <a:t>S.R.L</a:t>
            </a:r>
            <a:r>
              <a:rPr lang="fr-BE" i="1" dirty="0">
                <a:ea typeface="+mn-lt"/>
                <a:cs typeface="+mn-lt"/>
              </a:rPr>
              <a:t>. ARCHITECTURE ET CRÉATION </a:t>
            </a:r>
            <a:r>
              <a:rPr lang="fr-BE" dirty="0">
                <a:ea typeface="+mn-lt"/>
                <a:cs typeface="+mn-lt"/>
              </a:rPr>
              <a:t>(annulation)</a:t>
            </a:r>
          </a:p>
          <a:p>
            <a:pPr marL="229870" indent="-229870" algn="just">
              <a:spcBef>
                <a:spcPts val="0"/>
              </a:spcBef>
              <a:spcAft>
                <a:spcPts val="1200"/>
              </a:spcAft>
              <a:buClr>
                <a:schemeClr val="accent6"/>
              </a:buClr>
            </a:pPr>
            <a:r>
              <a:rPr lang="fr-BE" dirty="0" err="1">
                <a:ea typeface="+mn-lt"/>
                <a:cs typeface="+mn-lt"/>
              </a:rPr>
              <a:t>C.E</a:t>
            </a:r>
            <a:r>
              <a:rPr lang="fr-BE" dirty="0">
                <a:ea typeface="+mn-lt"/>
                <a:cs typeface="+mn-lt"/>
              </a:rPr>
              <a:t>., arrêt n° 262.445 du 20 février 2025, </a:t>
            </a:r>
            <a:r>
              <a:rPr lang="fr-BE" i="1" dirty="0" err="1">
                <a:ea typeface="+mn-lt"/>
                <a:cs typeface="+mn-lt"/>
              </a:rPr>
              <a:t>S.R.L</a:t>
            </a:r>
            <a:r>
              <a:rPr lang="fr-BE" i="1" dirty="0">
                <a:ea typeface="+mn-lt"/>
                <a:cs typeface="+mn-lt"/>
              </a:rPr>
              <a:t>. </a:t>
            </a:r>
            <a:r>
              <a:rPr lang="fr-BE" i="1" dirty="0" err="1">
                <a:ea typeface="+mn-lt"/>
                <a:cs typeface="+mn-lt"/>
              </a:rPr>
              <a:t>INFORIUS</a:t>
            </a:r>
            <a:r>
              <a:rPr lang="fr-BE" i="1" dirty="0">
                <a:ea typeface="+mn-lt"/>
                <a:cs typeface="+mn-lt"/>
              </a:rPr>
              <a:t> </a:t>
            </a:r>
            <a:r>
              <a:rPr lang="fr-BE" dirty="0">
                <a:ea typeface="+mn-lt"/>
                <a:cs typeface="+mn-lt"/>
              </a:rPr>
              <a:t>(extrême urgence)</a:t>
            </a:r>
            <a:endParaRPr lang="fr-BE" i="1" dirty="0">
              <a:ea typeface="+mn-lt"/>
              <a:cs typeface="+mn-lt"/>
            </a:endParaRPr>
          </a:p>
          <a:p>
            <a:pPr marL="229870" indent="-229870" algn="just">
              <a:spcBef>
                <a:spcPts val="0"/>
              </a:spcBef>
              <a:spcAft>
                <a:spcPts val="1200"/>
              </a:spcAft>
              <a:buClr>
                <a:schemeClr val="accent6"/>
              </a:buClr>
            </a:pPr>
            <a:r>
              <a:rPr lang="fr-BE" dirty="0" err="1">
                <a:ea typeface="+mn-lt"/>
                <a:cs typeface="+mn-lt"/>
              </a:rPr>
              <a:t>C.E</a:t>
            </a:r>
            <a:r>
              <a:rPr lang="fr-BE" dirty="0">
                <a:ea typeface="+mn-lt"/>
                <a:cs typeface="+mn-lt"/>
              </a:rPr>
              <a:t>., arrêt n° 262.570 du 10 mars 2025, </a:t>
            </a:r>
            <a:r>
              <a:rPr lang="fr-BE" i="1" dirty="0" err="1">
                <a:ea typeface="+mn-lt"/>
                <a:cs typeface="+mn-lt"/>
              </a:rPr>
              <a:t>S.R.L</a:t>
            </a:r>
            <a:r>
              <a:rPr lang="fr-BE" i="1" dirty="0">
                <a:ea typeface="+mn-lt"/>
                <a:cs typeface="+mn-lt"/>
              </a:rPr>
              <a:t>. </a:t>
            </a:r>
            <a:r>
              <a:rPr lang="fr-BE" i="1" dirty="0"/>
              <a:t>SOCIÉTÉ CIVILE </a:t>
            </a:r>
            <a:r>
              <a:rPr lang="fr-BE" i="1" dirty="0" err="1"/>
              <a:t>MULTIPROFESSIONNELLE</a:t>
            </a:r>
            <a:r>
              <a:rPr lang="fr-BE" i="1" dirty="0"/>
              <a:t> D’ARCHITECTES ALINEA TER</a:t>
            </a:r>
            <a:r>
              <a:rPr lang="fr-BE" i="1" dirty="0">
                <a:ea typeface="+mn-lt"/>
                <a:cs typeface="+mn-lt"/>
              </a:rPr>
              <a:t> </a:t>
            </a:r>
            <a:r>
              <a:rPr lang="fr-BE" dirty="0">
                <a:ea typeface="+mn-lt"/>
                <a:cs typeface="+mn-lt"/>
              </a:rPr>
              <a:t>(extrême urgence)</a:t>
            </a:r>
            <a:endParaRPr lang="fr-BE" i="1" dirty="0">
              <a:ea typeface="+mn-lt"/>
              <a:cs typeface="+mn-lt"/>
            </a:endParaRPr>
          </a:p>
          <a:p>
            <a:pPr marL="0" indent="0" algn="just">
              <a:spcBef>
                <a:spcPts val="0"/>
              </a:spcBef>
              <a:spcAft>
                <a:spcPts val="1200"/>
              </a:spcAft>
              <a:buClr>
                <a:schemeClr val="accent6"/>
              </a:buClr>
              <a:buNone/>
            </a:pPr>
            <a:endParaRPr lang="fr-BE" b="1" i="1" dirty="0">
              <a:ea typeface="+mn-lt"/>
              <a:cs typeface="+mn-lt"/>
            </a:endParaRPr>
          </a:p>
        </p:txBody>
      </p:sp>
      <p:sp>
        <p:nvSpPr>
          <p:cNvPr id="3" name="Title 5">
            <a:extLst>
              <a:ext uri="{FF2B5EF4-FFF2-40B4-BE49-F238E27FC236}">
                <a16:creationId xmlns:a16="http://schemas.microsoft.com/office/drawing/2014/main" id="{F9E6C3EB-7FE7-C1E1-A725-6BA227376D67}"/>
              </a:ext>
            </a:extLst>
          </p:cNvPr>
          <p:cNvSpPr txBox="1">
            <a:spLocks/>
          </p:cNvSpPr>
          <p:nvPr/>
        </p:nvSpPr>
        <p:spPr>
          <a:xfrm>
            <a:off x="523151" y="761705"/>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2400">
                <a:solidFill>
                  <a:srgbClr val="0073CF"/>
                </a:solidFill>
              </a:rPr>
              <a:t>Pour d’autres arrêts sur la sélection :</a:t>
            </a:r>
            <a:endParaRPr kumimoji="0" lang="en-US" sz="2400" b="0" i="0" u="none" strike="noStrike" kern="1200" cap="none" spc="0" normalizeH="0" baseline="0" noProof="0">
              <a:ln>
                <a:noFill/>
              </a:ln>
              <a:solidFill>
                <a:srgbClr val="0073CF"/>
              </a:solidFill>
              <a:effectLst/>
              <a:uLnTx/>
              <a:uFillTx/>
              <a:latin typeface="Cambria" panose="02040503050406030204" pitchFamily="18" charset="0"/>
              <a:ea typeface="+mj-ea"/>
              <a:cs typeface="+mj-cs"/>
            </a:endParaRPr>
          </a:p>
        </p:txBody>
      </p:sp>
      <p:sp>
        <p:nvSpPr>
          <p:cNvPr id="5" name="Text Placeholder 1">
            <a:extLst>
              <a:ext uri="{FF2B5EF4-FFF2-40B4-BE49-F238E27FC236}">
                <a16:creationId xmlns:a16="http://schemas.microsoft.com/office/drawing/2014/main" id="{4E4EBE06-4B15-ED4F-C74C-110605E6DB81}"/>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II. LA SELECTION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5809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8E9E47-EAF8-5906-854C-41A8D2241144}"/>
              </a:ext>
            </a:extLst>
          </p:cNvPr>
          <p:cNvSpPr/>
          <p:nvPr/>
        </p:nvSpPr>
        <p:spPr>
          <a:xfrm>
            <a:off x="568774" y="1848053"/>
            <a:ext cx="11072434" cy="3844642"/>
          </a:xfrm>
          <a:prstGeom prst="rect">
            <a:avLst/>
          </a:prstGeom>
          <a:solidFill>
            <a:srgbClr val="EEF4F8"/>
          </a:solidFill>
          <a:ln>
            <a:solidFill>
              <a:srgbClr val="EEF4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Content Placeholder 1">
            <a:extLst>
              <a:ext uri="{FF2B5EF4-FFF2-40B4-BE49-F238E27FC236}">
                <a16:creationId xmlns:a16="http://schemas.microsoft.com/office/drawing/2014/main" id="{E8DF125A-F9A7-4529-B083-D1B4AE57244F}"/>
              </a:ext>
            </a:extLst>
          </p:cNvPr>
          <p:cNvSpPr>
            <a:spLocks noGrp="1"/>
          </p:cNvSpPr>
          <p:nvPr>
            <p:ph sz="quarter" idx="18"/>
          </p:nvPr>
        </p:nvSpPr>
        <p:spPr>
          <a:xfrm>
            <a:off x="3513220" y="2065248"/>
            <a:ext cx="7242409" cy="3530600"/>
          </a:xfrm>
        </p:spPr>
        <p:txBody>
          <a:bodyPr vert="horz" lIns="0" tIns="0" rIns="0" bIns="0" spcCol="137160" rtlCol="0" anchor="t">
            <a:noAutofit/>
          </a:bodyPr>
          <a:lstStyle/>
          <a:p>
            <a:pPr marL="229870" indent="-229870" algn="just">
              <a:buClr>
                <a:schemeClr val="accent6"/>
              </a:buClr>
            </a:pPr>
            <a:r>
              <a:rPr lang="fr-BE" sz="1600" b="1">
                <a:solidFill>
                  <a:schemeClr val="tx2"/>
                </a:solidFill>
                <a:cs typeface="Arial"/>
              </a:rPr>
              <a:t>Première partie</a:t>
            </a:r>
          </a:p>
          <a:p>
            <a:pPr marL="461645" lvl="1" indent="-236220" algn="just">
              <a:buClr>
                <a:schemeClr val="accent6"/>
              </a:buClr>
              <a:buFont typeface="Courier New" panose="020B0604020202020204" pitchFamily="34" charset="0"/>
              <a:buChar char="o"/>
            </a:pPr>
            <a:r>
              <a:rPr lang="fr-BE" sz="1600">
                <a:solidFill>
                  <a:schemeClr val="tx2"/>
                </a:solidFill>
              </a:rPr>
              <a:t>Mise en lumière des </a:t>
            </a:r>
            <a:r>
              <a:rPr lang="fr-BE" sz="1600" b="1">
                <a:solidFill>
                  <a:schemeClr val="tx2"/>
                </a:solidFill>
              </a:rPr>
              <a:t>dernières évolutions</a:t>
            </a:r>
            <a:r>
              <a:rPr lang="fr-BE" sz="1600">
                <a:solidFill>
                  <a:schemeClr val="tx2"/>
                </a:solidFill>
              </a:rPr>
              <a:t>, des </a:t>
            </a:r>
            <a:r>
              <a:rPr lang="fr-BE" sz="1600" b="1">
                <a:solidFill>
                  <a:schemeClr val="tx2"/>
                </a:solidFill>
              </a:rPr>
              <a:t>nouveautés </a:t>
            </a:r>
            <a:r>
              <a:rPr lang="fr-BE" sz="1600">
                <a:solidFill>
                  <a:schemeClr val="tx2"/>
                </a:solidFill>
              </a:rPr>
              <a:t>ainsi que des </a:t>
            </a:r>
            <a:r>
              <a:rPr lang="fr-BE" sz="1600" b="1">
                <a:solidFill>
                  <a:schemeClr val="tx2"/>
                </a:solidFill>
              </a:rPr>
              <a:t>enseignements pratiques</a:t>
            </a:r>
            <a:r>
              <a:rPr lang="fr-BE" sz="1600">
                <a:solidFill>
                  <a:schemeClr val="tx2"/>
                </a:solidFill>
              </a:rPr>
              <a:t> en matière de passation et exécution des marchés publics.</a:t>
            </a:r>
            <a:endParaRPr lang="en-US" sz="1600">
              <a:solidFill>
                <a:schemeClr val="tx2"/>
              </a:solidFill>
              <a:cs typeface="Arial" panose="020B0604020202020204"/>
            </a:endParaRPr>
          </a:p>
          <a:p>
            <a:pPr marL="461645" lvl="1" indent="-236220" algn="just">
              <a:buClr>
                <a:schemeClr val="accent6"/>
              </a:buClr>
              <a:buFont typeface="Courier New" panose="020B0604020202020204" pitchFamily="34" charset="0"/>
              <a:buChar char="o"/>
            </a:pPr>
            <a:r>
              <a:rPr lang="fr-BE" sz="1600">
                <a:solidFill>
                  <a:schemeClr val="tx2"/>
                </a:solidFill>
                <a:cs typeface="Arial"/>
              </a:rPr>
              <a:t>La présentation se concentre sur les </a:t>
            </a:r>
            <a:r>
              <a:rPr lang="fr-BE" sz="1600" i="1">
                <a:solidFill>
                  <a:schemeClr val="tx2"/>
                </a:solidFill>
                <a:cs typeface="Arial"/>
              </a:rPr>
              <a:t>points à retenir </a:t>
            </a:r>
            <a:endParaRPr lang="fr-BE" sz="1600">
              <a:solidFill>
                <a:schemeClr val="tx2"/>
              </a:solidFill>
              <a:cs typeface="Arial"/>
            </a:endParaRPr>
          </a:p>
          <a:p>
            <a:pPr marL="229870" indent="-229870" algn="just">
              <a:buClr>
                <a:schemeClr val="accent6"/>
              </a:buClr>
            </a:pPr>
            <a:r>
              <a:rPr lang="fr-BE" b="1"/>
              <a:t>Deuxième partie</a:t>
            </a:r>
            <a:endParaRPr lang="fr-BE" b="1">
              <a:cs typeface="Arial"/>
            </a:endParaRPr>
          </a:p>
          <a:p>
            <a:pPr marL="461645" lvl="1" indent="-236220" algn="just">
              <a:buClr>
                <a:schemeClr val="accent6"/>
              </a:buClr>
            </a:pPr>
            <a:r>
              <a:rPr lang="fr-BE">
                <a:cs typeface="Arial"/>
              </a:rPr>
              <a:t>Analyse plus détaillée de la jurisprudence récente du Conseil d’État et de la C.J.U.E (10 septembre 2024 au 24 septembre 2025) en matière de passation et exécution des marchés publics.</a:t>
            </a:r>
            <a:endParaRPr lang="fr-BE">
              <a:solidFill>
                <a:srgbClr val="000000"/>
              </a:solidFill>
              <a:cs typeface="Arial"/>
            </a:endParaRPr>
          </a:p>
          <a:p>
            <a:pPr marL="461645" lvl="1" indent="-236220" algn="just">
              <a:buClr>
                <a:schemeClr val="accent6"/>
              </a:buClr>
              <a:buFont typeface="Courier New" panose="020B0604020202020204" pitchFamily="34" charset="0"/>
              <a:buChar char="o"/>
            </a:pPr>
            <a:endParaRPr lang="fr-BE" noProof="0">
              <a:cs typeface="Arial"/>
            </a:endParaRPr>
          </a:p>
          <a:p>
            <a:pPr marL="229870" indent="-229870" algn="just">
              <a:buClr>
                <a:schemeClr val="accent6"/>
              </a:buClr>
            </a:pPr>
            <a:endParaRPr lang="fr-BE" noProof="0">
              <a:cs typeface="Arial"/>
            </a:endParaRPr>
          </a:p>
        </p:txBody>
      </p:sp>
      <p:sp>
        <p:nvSpPr>
          <p:cNvPr id="4" name="Slide Number Placeholder 3">
            <a:extLst>
              <a:ext uri="{FF2B5EF4-FFF2-40B4-BE49-F238E27FC236}">
                <a16:creationId xmlns:a16="http://schemas.microsoft.com/office/drawing/2014/main" id="{628EBF03-0F19-4223-809D-A7832C1D7373}"/>
              </a:ext>
            </a:extLst>
          </p:cNvPr>
          <p:cNvSpPr>
            <a:spLocks noGrp="1"/>
          </p:cNvSpPr>
          <p:nvPr>
            <p:ph type="sldNum" sz="quarter" idx="12"/>
          </p:nvPr>
        </p:nvSpPr>
        <p:spPr/>
        <p:txBody>
          <a:bodyPr/>
          <a:lstStyle/>
          <a:p>
            <a:fld id="{F9591D4C-BB8F-AE46-BE73-C616F30BBC5B}" type="slidenum">
              <a:rPr lang="en-US" smtClean="0"/>
              <a:pPr/>
              <a:t>4</a:t>
            </a:fld>
            <a:endParaRPr lang="en-US"/>
          </a:p>
        </p:txBody>
      </p:sp>
      <p:sp>
        <p:nvSpPr>
          <p:cNvPr id="7" name="Footer Placeholder 6">
            <a:extLst>
              <a:ext uri="{FF2B5EF4-FFF2-40B4-BE49-F238E27FC236}">
                <a16:creationId xmlns:a16="http://schemas.microsoft.com/office/drawing/2014/main" id="{F70754EA-0659-4F0F-9906-8CC6BD37CD73}"/>
              </a:ext>
            </a:extLst>
          </p:cNvPr>
          <p:cNvSpPr>
            <a:spLocks noGrp="1"/>
          </p:cNvSpPr>
          <p:nvPr>
            <p:ph type="ftr" sz="quarter" idx="17"/>
          </p:nvPr>
        </p:nvSpPr>
        <p:spPr/>
        <p:txBody>
          <a:bodyPr/>
          <a:lstStyle/>
          <a:p>
            <a:r>
              <a:rPr lang="pt-BR" dirty="0"/>
              <a:t>GTI MP Bruxellois – 18 novembre 2025</a:t>
            </a:r>
          </a:p>
        </p:txBody>
      </p:sp>
      <p:sp>
        <p:nvSpPr>
          <p:cNvPr id="5" name="Title 5">
            <a:extLst>
              <a:ext uri="{FF2B5EF4-FFF2-40B4-BE49-F238E27FC236}">
                <a16:creationId xmlns:a16="http://schemas.microsoft.com/office/drawing/2014/main" id="{12430ED2-950B-5090-9AF1-704F737CB87A}"/>
              </a:ext>
            </a:extLst>
          </p:cNvPr>
          <p:cNvSpPr txBox="1">
            <a:spLocks/>
          </p:cNvSpPr>
          <p:nvPr/>
        </p:nvSpPr>
        <p:spPr>
          <a:xfrm>
            <a:off x="523151" y="761705"/>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l" defTabSz="914400">
              <a:lnSpc>
                <a:spcPct val="90000"/>
              </a:lnSpc>
              <a:spcBef>
                <a:spcPct val="0"/>
              </a:spcBef>
              <a:spcAft>
                <a:spcPts val="0"/>
              </a:spcAft>
              <a:buClrTx/>
              <a:buSzTx/>
              <a:buFontTx/>
              <a:buNone/>
              <a:tabLst/>
              <a:defRPr/>
            </a:pPr>
            <a:r>
              <a:rPr lang="fr-FR" sz="2800">
                <a:solidFill>
                  <a:srgbClr val="0073CF"/>
                </a:solidFill>
                <a:latin typeface="Cambria"/>
                <a:ea typeface="Cambria"/>
              </a:rPr>
              <a:t>Méthodologie et format de la présentation </a:t>
            </a:r>
            <a:endParaRPr lang="en-US" sz="2800" b="0" i="0" u="none" strike="noStrike" kern="1200" cap="none" spc="0" normalizeH="0" baseline="0" noProof="0">
              <a:ln>
                <a:noFill/>
              </a:ln>
              <a:solidFill>
                <a:srgbClr val="0073CF"/>
              </a:solidFill>
              <a:effectLst/>
              <a:uLnTx/>
              <a:uFillTx/>
              <a:latin typeface="Cambria"/>
              <a:ea typeface="Cambria"/>
            </a:endParaRPr>
          </a:p>
        </p:txBody>
      </p:sp>
      <p:sp>
        <p:nvSpPr>
          <p:cNvPr id="8" name="Text Placeholder 1">
            <a:extLst>
              <a:ext uri="{FF2B5EF4-FFF2-40B4-BE49-F238E27FC236}">
                <a16:creationId xmlns:a16="http://schemas.microsoft.com/office/drawing/2014/main" id="{67918CB1-37D2-368B-6508-309D80A6974B}"/>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INTRODUCTION</a:t>
            </a:r>
            <a:endParaRPr kumimoji="0" lang="en-US" sz="1200" b="1" i="0" u="none" strike="noStrike" kern="1200" cap="none" spc="0" normalizeH="0" baseline="0" noProof="0">
              <a:ln>
                <a:noFill/>
              </a:ln>
              <a:solidFill>
                <a:srgbClr val="182440"/>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2E8299CD-E5EE-FC29-4837-6A35B21E40D6}"/>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Lst>
          </a:blip>
          <a:stretch>
            <a:fillRect/>
          </a:stretch>
        </p:blipFill>
        <p:spPr>
          <a:xfrm>
            <a:off x="523151" y="1653939"/>
            <a:ext cx="2807567" cy="4211350"/>
          </a:xfrm>
          <a:prstGeom prst="rect">
            <a:avLst/>
          </a:prstGeom>
        </p:spPr>
      </p:pic>
      <p:sp>
        <p:nvSpPr>
          <p:cNvPr id="3" name="Rectangle 2">
            <a:extLst>
              <a:ext uri="{FF2B5EF4-FFF2-40B4-BE49-F238E27FC236}">
                <a16:creationId xmlns:a16="http://schemas.microsoft.com/office/drawing/2014/main" id="{D496E828-7E76-AE31-B034-7B159E3A2B50}"/>
              </a:ext>
            </a:extLst>
          </p:cNvPr>
          <p:cNvSpPr/>
          <p:nvPr/>
        </p:nvSpPr>
        <p:spPr>
          <a:xfrm>
            <a:off x="3428123" y="3571270"/>
            <a:ext cx="7575083" cy="1828503"/>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660666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t>III. La régularité des offres</a:t>
            </a:r>
          </a:p>
        </p:txBody>
      </p:sp>
      <p:sp>
        <p:nvSpPr>
          <p:cNvPr id="5" name="Slide Number Placeholder 4"/>
          <p:cNvSpPr>
            <a:spLocks noGrp="1"/>
          </p:cNvSpPr>
          <p:nvPr>
            <p:ph type="sldNum" sz="quarter" idx="4"/>
          </p:nvPr>
        </p:nvSpPr>
        <p:spPr/>
        <p:txBody>
          <a:bodyPr/>
          <a:lstStyle/>
          <a:p>
            <a:fld id="{F9591D4C-BB8F-AE46-BE73-C616F30BBC5B}" type="slidenum">
              <a:rPr lang="en-US" smtClean="0"/>
              <a:pPr/>
              <a:t>40</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0" b="27060"/>
          <a:stretch>
            <a:fillRect/>
          </a:stretch>
        </p:blipFill>
        <p:spPr/>
      </p:pic>
      <p:sp>
        <p:nvSpPr>
          <p:cNvPr id="3" name="Footer Placeholder 9">
            <a:extLst>
              <a:ext uri="{FF2B5EF4-FFF2-40B4-BE49-F238E27FC236}">
                <a16:creationId xmlns:a16="http://schemas.microsoft.com/office/drawing/2014/main" id="{597B365A-5F80-FDF9-B6E4-ECFC813FB674}"/>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1990135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t>III. La régularité des offres</a:t>
            </a:r>
          </a:p>
        </p:txBody>
      </p:sp>
      <p:sp>
        <p:nvSpPr>
          <p:cNvPr id="5" name="Slide Number Placeholder 4"/>
          <p:cNvSpPr>
            <a:spLocks noGrp="1"/>
          </p:cNvSpPr>
          <p:nvPr>
            <p:ph type="sldNum" sz="quarter" idx="4"/>
          </p:nvPr>
        </p:nvSpPr>
        <p:spPr/>
        <p:txBody>
          <a:bodyPr/>
          <a:lstStyle/>
          <a:p>
            <a:fld id="{F9591D4C-BB8F-AE46-BE73-C616F30BBC5B}" type="slidenum">
              <a:rPr lang="en-US" smtClean="0"/>
              <a:pPr/>
              <a:t>41</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2" b="27062"/>
          <a:stretch/>
        </p:blipFill>
        <p:spPr/>
      </p:pic>
      <p:sp>
        <p:nvSpPr>
          <p:cNvPr id="3" name="Title 1">
            <a:extLst>
              <a:ext uri="{FF2B5EF4-FFF2-40B4-BE49-F238E27FC236}">
                <a16:creationId xmlns:a16="http://schemas.microsoft.com/office/drawing/2014/main" id="{5D1B3651-C299-1265-9AFC-D1DAEB4A0335}"/>
              </a:ext>
            </a:extLst>
          </p:cNvPr>
          <p:cNvSpPr txBox="1">
            <a:spLocks/>
          </p:cNvSpPr>
          <p:nvPr/>
        </p:nvSpPr>
        <p:spPr>
          <a:xfrm>
            <a:off x="1159828" y="2258152"/>
            <a:ext cx="10969625" cy="41275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kern="1200">
                <a:solidFill>
                  <a:schemeClr val="accent5"/>
                </a:solidFill>
                <a:latin typeface="Cambria" panose="02040503050406030204" pitchFamily="18" charset="0"/>
                <a:ea typeface="+mj-ea"/>
                <a:cs typeface="+mj-cs"/>
              </a:defRPr>
            </a:lvl1pPr>
          </a:lstStyle>
          <a:p>
            <a:pPr algn="just"/>
            <a:r>
              <a:rPr lang="fr-FR">
                <a:latin typeface="Cambria"/>
                <a:ea typeface="Cambria"/>
              </a:rPr>
              <a:t>A. Vérification des prix et des coûts </a:t>
            </a:r>
            <a:endParaRPr lang="fr-FR">
              <a:ea typeface="Cambria" panose="02040503050406030204" pitchFamily="18" charset="0"/>
            </a:endParaRPr>
          </a:p>
        </p:txBody>
      </p:sp>
      <p:sp>
        <p:nvSpPr>
          <p:cNvPr id="4" name="Footer Placeholder 9">
            <a:extLst>
              <a:ext uri="{FF2B5EF4-FFF2-40B4-BE49-F238E27FC236}">
                <a16:creationId xmlns:a16="http://schemas.microsoft.com/office/drawing/2014/main" id="{B446328C-2B9A-2F37-B405-AC2523FB60EC}"/>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1019352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63EB9-430C-4A3B-5960-B05B29B50FF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F51943-B256-0042-A9F9-5FEEBFEB035A}"/>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36220" algn="just"/>
            <a:r>
              <a:rPr lang="fr-BE" sz="1800">
                <a:cs typeface="Arial" panose="020B0604020202020204"/>
              </a:rPr>
              <a:t>Il est question d’un « marché public de services ayant pour objet les </a:t>
            </a:r>
            <a:r>
              <a:rPr lang="fr-BE" sz="1800" b="1">
                <a:cs typeface="Arial" panose="020B0604020202020204"/>
              </a:rPr>
              <a:t>conseils et la gestion de contentieux en recouvrement</a:t>
            </a:r>
            <a:r>
              <a:rPr lang="fr-BE" sz="1800">
                <a:cs typeface="Arial" panose="020B0604020202020204"/>
              </a:rPr>
              <a:t> ». </a:t>
            </a:r>
            <a:endParaRPr lang="en-US" sz="1800"/>
          </a:p>
          <a:p>
            <a:pPr marL="229870" indent="-236220" algn="just"/>
            <a:r>
              <a:rPr lang="fr-BE" sz="1800">
                <a:cs typeface="Arial" panose="020B0604020202020204"/>
              </a:rPr>
              <a:t>Le Conseil d’État est amené à procéder à un contrôle de légalité en matière de vérification des prix. Le </a:t>
            </a:r>
            <a:r>
              <a:rPr lang="fr-BE" sz="1800" err="1">
                <a:cs typeface="Arial" panose="020B0604020202020204"/>
              </a:rPr>
              <a:t>C.E</a:t>
            </a:r>
            <a:r>
              <a:rPr lang="fr-BE" sz="1800">
                <a:cs typeface="Arial" panose="020B0604020202020204"/>
              </a:rPr>
              <a:t>. commence par rappeler ceci: </a:t>
            </a:r>
          </a:p>
          <a:p>
            <a:pPr marL="447675" lvl="1" indent="0" algn="just">
              <a:buNone/>
            </a:pPr>
            <a:r>
              <a:rPr lang="fr-BE" sz="1600">
                <a:cs typeface="Arial" panose="020B0604020202020204"/>
              </a:rPr>
              <a:t>« </a:t>
            </a:r>
            <a:r>
              <a:rPr lang="fr-BE" sz="1600" i="1"/>
              <a:t>Le pouvoir adjudicateur dispose d’u</a:t>
            </a:r>
            <a:r>
              <a:rPr lang="fr-BE" sz="1600" b="1" i="1"/>
              <a:t>n large pouvoir d’appréciation dans le cadre de la vérification des prix et des coûts</a:t>
            </a:r>
            <a:r>
              <a:rPr lang="fr-BE" sz="1600" i="1"/>
              <a:t> au sens de l’article 35 de l’arrêté royal du 18 avril 2017, tant dans le choix de la méthode de vérification des prix ou des coûts que pour 		considérer, au terme de ce contrôle, que certains prix ou coûts lui semblent anormalement bas ou élevés. </a:t>
            </a:r>
            <a:r>
              <a:rPr lang="fr-BE" sz="1600" b="1" i="1"/>
              <a:t>Le Conseil d’État ne peut substituer son appréciation à celle du pouvoir adjudicateur.</a:t>
            </a:r>
            <a:r>
              <a:rPr lang="fr-BE" sz="1600" i="1"/>
              <a:t> Il lui revient toutefois de vérifier la réalité, l’exactitude et la pertinence des motifs qui ont justifié la décision du pouvoir adjudicateur et de censurer une appréciation manifestement déraisonnable</a:t>
            </a:r>
            <a:r>
              <a:rPr lang="fr-BE" sz="1600"/>
              <a:t>. </a:t>
            </a:r>
          </a:p>
          <a:p>
            <a:pPr marL="447675" lvl="1" indent="0" algn="just">
              <a:buNone/>
            </a:pPr>
            <a:r>
              <a:rPr lang="fr-BE" sz="1600" i="1"/>
              <a:t>Par ailleurs, la jurisprudence du Conseil d’État est fixée en ce sens que le pouvoir adjudicateur n’est pas tenu d’indiquer dans la 	motivation de la décision d’attribution du marché la raison pour laquelle un prix proposé ne présente, à son estime, aucun caractère anormal. Toutefois, il doit ressortir de cette décision ou, à tout le moins, du dossier administratif qu’il a bien procédé concrètement à la vérification des prix et coûts, exigée par cette disposition. (…) » </a:t>
            </a:r>
            <a:endParaRPr lang="fr-BE" sz="1600" i="1">
              <a:cs typeface="Arial"/>
            </a:endParaRPr>
          </a:p>
          <a:p>
            <a:pPr marL="225425" lvl="1" indent="0" algn="just">
              <a:buNone/>
            </a:pPr>
            <a:endParaRPr lang="fr-BE" sz="1800">
              <a:cs typeface="Arial"/>
            </a:endParaRPr>
          </a:p>
        </p:txBody>
      </p:sp>
      <p:sp>
        <p:nvSpPr>
          <p:cNvPr id="3" name="Text Placeholder 2">
            <a:extLst>
              <a:ext uri="{FF2B5EF4-FFF2-40B4-BE49-F238E27FC236}">
                <a16:creationId xmlns:a16="http://schemas.microsoft.com/office/drawing/2014/main" id="{948BDF9F-72B0-0B7B-AD40-31A1473FE8C6}"/>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B0C05900-50AB-E86C-31ED-DFC1A1AF20E9}"/>
              </a:ext>
            </a:extLst>
          </p:cNvPr>
          <p:cNvSpPr>
            <a:spLocks noGrp="1"/>
          </p:cNvSpPr>
          <p:nvPr>
            <p:ph type="sldNum" sz="quarter" idx="12"/>
          </p:nvPr>
        </p:nvSpPr>
        <p:spPr/>
        <p:txBody>
          <a:bodyPr/>
          <a:lstStyle/>
          <a:p>
            <a:fld id="{F9591D4C-BB8F-AE46-BE73-C616F30BBC5B}" type="slidenum">
              <a:rPr lang="en-US" smtClean="0"/>
              <a:pPr/>
              <a:t>42</a:t>
            </a:fld>
            <a:endParaRPr lang="en-US"/>
          </a:p>
        </p:txBody>
      </p:sp>
      <p:sp>
        <p:nvSpPr>
          <p:cNvPr id="7" name="Footer Placeholder 6">
            <a:extLst>
              <a:ext uri="{FF2B5EF4-FFF2-40B4-BE49-F238E27FC236}">
                <a16:creationId xmlns:a16="http://schemas.microsoft.com/office/drawing/2014/main" id="{80931C48-24A3-5E5C-D1A5-40654409051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8CA7BA66-4135-8B23-777A-095F16CF1D25}"/>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261.192 du 24 octobre 2024 , </a:t>
            </a:r>
            <a:r>
              <a:rPr lang="fr-BE" sz="2400" i="1" err="1">
                <a:solidFill>
                  <a:srgbClr val="0073CF"/>
                </a:solidFill>
                <a:latin typeface="Cambria"/>
                <a:ea typeface="Cambria"/>
              </a:rPr>
              <a:t>M.L</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CE4824CE-280C-DBEC-978D-FC66FA2B5E66}"/>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368363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1ADB7-BAC1-5650-5D43-494BDC3F303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45C671-D9C2-2452-C88D-44E148E2019C}"/>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5425" lvl="1" indent="0" algn="just">
              <a:buNone/>
            </a:pPr>
            <a:r>
              <a:rPr lang="fr-BE" sz="1800"/>
              <a:t>	</a:t>
            </a:r>
            <a:r>
              <a:rPr lang="fr-BE" sz="1800">
                <a:cs typeface="Arial" panose="020B0604020202020204"/>
              </a:rPr>
              <a:t>La partie requérante soulève l’argument suivant: </a:t>
            </a:r>
          </a:p>
          <a:p>
            <a:pPr marL="225425" lvl="1" indent="0" algn="just">
              <a:buNone/>
            </a:pPr>
            <a:r>
              <a:rPr lang="fr-BE" sz="1800">
                <a:cs typeface="Arial" panose="020B0604020202020204"/>
              </a:rPr>
              <a:t>	« </a:t>
            </a:r>
            <a:r>
              <a:rPr lang="fr-BE" sz="1800" b="1" i="1"/>
              <a:t>La partie requérante soutient que la partie adverse a violé l’article 36, § 3, 1°,</a:t>
            </a:r>
            <a:r>
              <a:rPr lang="fr-BE" sz="1800" i="1"/>
              <a:t> de l’arrêté royal du 18 avril 2017 en n’écartant pas l’offre d’</a:t>
            </a:r>
            <a:r>
              <a:rPr lang="fr-BE" sz="1800" i="1" err="1"/>
              <a:t>Exelia</a:t>
            </a:r>
            <a:r>
              <a:rPr lang="fr-BE" sz="1800" i="1"/>
              <a:t> - </a:t>
            </a:r>
            <a:r>
              <a:rPr lang="fr-BE" sz="1800" i="1" err="1"/>
              <a:t>Alterius</a:t>
            </a:r>
            <a:r>
              <a:rPr lang="fr-BE" sz="1800" i="1"/>
              <a:t> pour irrégularité substantielle, en raison du </a:t>
            </a:r>
            <a:r>
              <a:rPr lang="fr-BE" sz="1800" b="1" i="1"/>
              <a:t>prix anormalement bas que ce soumissionnaire a proposé pour le recouvrement non judiciaire de créances</a:t>
            </a:r>
            <a:r>
              <a:rPr lang="fr-BE" sz="1800" b="1" i="1">
                <a:cs typeface="Arial" panose="020B0604020202020204"/>
              </a:rPr>
              <a:t> </a:t>
            </a:r>
            <a:r>
              <a:rPr lang="fr-BE" sz="1800" b="1" i="1"/>
              <a:t>incontestées</a:t>
            </a:r>
            <a:r>
              <a:rPr lang="fr-BE" sz="1800" i="1"/>
              <a:t> (procédure dite « </a:t>
            </a:r>
            <a:r>
              <a:rPr lang="fr-BE" sz="1800" i="1" err="1"/>
              <a:t>RCCI</a:t>
            </a:r>
            <a:r>
              <a:rPr lang="fr-BE" sz="1800" i="1"/>
              <a:t> » visée à l’article 1394/20 et s. du Code judiciaire), en remettant </a:t>
            </a:r>
            <a:r>
              <a:rPr lang="fr-BE" sz="1800" b="1" i="1"/>
              <a:t>un prix d’1 EUR </a:t>
            </a:r>
            <a:r>
              <a:rPr lang="fr-BE" sz="1800" b="1" i="1" err="1"/>
              <a:t>HTVA</a:t>
            </a:r>
            <a:r>
              <a:rPr lang="fr-BE" sz="1800" b="1" i="1"/>
              <a:t> par dossier pour ce poste</a:t>
            </a:r>
            <a:r>
              <a:rPr lang="fr-BE" sz="1800"/>
              <a:t>. »</a:t>
            </a:r>
            <a:endParaRPr lang="fr-BE" sz="1800">
              <a:cs typeface="Arial" panose="020B0604020202020204"/>
            </a:endParaRPr>
          </a:p>
        </p:txBody>
      </p:sp>
      <p:sp>
        <p:nvSpPr>
          <p:cNvPr id="3" name="Text Placeholder 2">
            <a:extLst>
              <a:ext uri="{FF2B5EF4-FFF2-40B4-BE49-F238E27FC236}">
                <a16:creationId xmlns:a16="http://schemas.microsoft.com/office/drawing/2014/main" id="{45F86B57-94D7-5DAE-F588-4816316F3626}"/>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F45FF5E0-1AEA-B819-C02C-A816DA5A2513}"/>
              </a:ext>
            </a:extLst>
          </p:cNvPr>
          <p:cNvSpPr>
            <a:spLocks noGrp="1"/>
          </p:cNvSpPr>
          <p:nvPr>
            <p:ph type="sldNum" sz="quarter" idx="12"/>
          </p:nvPr>
        </p:nvSpPr>
        <p:spPr/>
        <p:txBody>
          <a:bodyPr/>
          <a:lstStyle/>
          <a:p>
            <a:fld id="{F9591D4C-BB8F-AE46-BE73-C616F30BBC5B}" type="slidenum">
              <a:rPr lang="en-US" smtClean="0"/>
              <a:pPr/>
              <a:t>43</a:t>
            </a:fld>
            <a:endParaRPr lang="en-US"/>
          </a:p>
        </p:txBody>
      </p:sp>
      <p:sp>
        <p:nvSpPr>
          <p:cNvPr id="7" name="Footer Placeholder 6">
            <a:extLst>
              <a:ext uri="{FF2B5EF4-FFF2-40B4-BE49-F238E27FC236}">
                <a16:creationId xmlns:a16="http://schemas.microsoft.com/office/drawing/2014/main" id="{F178A406-58E0-FA7F-FBA9-5EEC92CC494C}"/>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52C11426-0090-BAA9-5BEE-C5FDF5A056E8}"/>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261.192 du 24 octobre 2024 , </a:t>
            </a:r>
            <a:r>
              <a:rPr lang="fr-BE" sz="2400" i="1" err="1">
                <a:solidFill>
                  <a:srgbClr val="0073CF"/>
                </a:solidFill>
                <a:latin typeface="Cambria"/>
                <a:ea typeface="Cambria"/>
              </a:rPr>
              <a:t>M.L</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F2CAB7DD-E4F2-C7CE-6DFB-3449ECA69DA2}"/>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987287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8AFF6-A3DC-F8DC-2178-055954F08AF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98403C-8F68-138F-BEB7-BEAF9BF14EA7}"/>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36220" algn="just"/>
            <a:r>
              <a:rPr lang="fr-BE" sz="1800">
                <a:cs typeface="Arial" panose="020B0604020202020204"/>
              </a:rPr>
              <a:t>Le </a:t>
            </a:r>
            <a:r>
              <a:rPr lang="fr-BE" sz="1800" err="1">
                <a:cs typeface="Arial" panose="020B0604020202020204"/>
              </a:rPr>
              <a:t>C.E</a:t>
            </a:r>
            <a:r>
              <a:rPr lang="fr-BE" sz="1800">
                <a:cs typeface="Arial" panose="020B0604020202020204"/>
              </a:rPr>
              <a:t>. considère alors que la </a:t>
            </a:r>
            <a:r>
              <a:rPr lang="fr-BE" sz="1800" b="1">
                <a:cs typeface="Arial" panose="020B0604020202020204"/>
              </a:rPr>
              <a:t>partie adverse a obtenu suffisamment d’explications pour comprendre pour quelle raison le prix proposé par </a:t>
            </a:r>
            <a:r>
              <a:rPr lang="fr-BE" sz="1800" b="1" err="1">
                <a:cs typeface="Arial" panose="020B0604020202020204"/>
              </a:rPr>
              <a:t>Exelia</a:t>
            </a:r>
            <a:r>
              <a:rPr lang="fr-BE" sz="1800" b="1">
                <a:cs typeface="Arial" panose="020B0604020202020204"/>
              </a:rPr>
              <a:t> n’était pas anormal</a:t>
            </a:r>
            <a:r>
              <a:rPr lang="fr-BE" sz="1800">
                <a:cs typeface="Arial" panose="020B0604020202020204"/>
              </a:rPr>
              <a:t>. </a:t>
            </a:r>
            <a:endParaRPr lang="en-US" sz="1800"/>
          </a:p>
          <a:p>
            <a:pPr marL="225425" lvl="1" indent="0" algn="just">
              <a:buNone/>
            </a:pPr>
            <a:r>
              <a:rPr lang="fr-BE" sz="1800">
                <a:cs typeface="Arial" panose="020B0604020202020204"/>
              </a:rPr>
              <a:t>	« </a:t>
            </a:r>
            <a:r>
              <a:rPr lang="fr-BE" sz="1800" i="1"/>
              <a:t>Dès lors, </a:t>
            </a:r>
            <a:r>
              <a:rPr lang="fr-BE" sz="1800" b="1" i="1"/>
              <a:t>le fait pour la partie adverse d’avoir considéré que ces explications permettent de comprendre le prix litigieux 	d’1 EUR </a:t>
            </a:r>
            <a:r>
              <a:rPr lang="fr-BE" sz="1800" b="1" i="1" err="1"/>
              <a:t>HTVA</a:t>
            </a:r>
            <a:r>
              <a:rPr lang="fr-BE" sz="1800" b="1" i="1"/>
              <a:t> par dossier et, corrélativement, de ne pas avoir considéré que ce prix n’est pas (apparemment) anormal, 	ne constitue pas prima facie une erreur manifeste d’appréciation</a:t>
            </a:r>
            <a:r>
              <a:rPr lang="fr-BE" sz="1800" i="1"/>
              <a:t>, à savoir une erreur qui, dans les circonstances concrètes, est inadmissible pour tout homme raisonnable, qui est incompréhensible et qu’aucune autre autorité administrative placée dans les mêmes circonstances n’aurait commise. </a:t>
            </a:r>
            <a:endParaRPr lang="fr-BE" sz="1800" i="1">
              <a:cs typeface="Arial"/>
            </a:endParaRPr>
          </a:p>
          <a:p>
            <a:pPr marL="225425" lvl="1" indent="0" algn="just">
              <a:buNone/>
            </a:pPr>
            <a:r>
              <a:rPr lang="fr-BE" sz="1800" i="1"/>
              <a:t>	</a:t>
            </a:r>
            <a:r>
              <a:rPr lang="fr-BE" sz="1800" b="1" i="1"/>
              <a:t>Les développements de la requêt</a:t>
            </a:r>
            <a:r>
              <a:rPr lang="fr-BE" sz="1800" i="1"/>
              <a:t>e tendant à démontrer qu’il est matériellement impossible pour un avocat de réaliser les 	prestations de la première des cinq étapes de la « procédure non judiciaire de créances non contestées » pour un tarif d’1 EUR </a:t>
            </a:r>
            <a:r>
              <a:rPr lang="fr-BE" sz="1800" i="1" err="1"/>
              <a:t>HTVA</a:t>
            </a:r>
            <a:r>
              <a:rPr lang="fr-BE" sz="1800" i="1"/>
              <a:t> par dossier (en partant du principe que l’avocat est rémunéré à 20 EUR/l’heure, que le prix proposé intègre les frais généraux et une marge bénéficiaire) </a:t>
            </a:r>
            <a:r>
              <a:rPr lang="fr-BE" sz="1800" b="1" i="1"/>
              <a:t>ne peuvent conduire à un autre constat</a:t>
            </a:r>
            <a:r>
              <a:rPr lang="fr-BE" sz="1800" i="1"/>
              <a:t>, sauf à amener le Conseil d’État à substituer son appréciation à celle de la partie adverse quant au caractère apparemment normal du prix litigieux, ce qui excèderait le contrôle de légalité dont celui-ci est investi</a:t>
            </a:r>
            <a:r>
              <a:rPr lang="fr-BE" sz="1800"/>
              <a:t>. »</a:t>
            </a:r>
          </a:p>
        </p:txBody>
      </p:sp>
      <p:sp>
        <p:nvSpPr>
          <p:cNvPr id="3" name="Text Placeholder 2">
            <a:extLst>
              <a:ext uri="{FF2B5EF4-FFF2-40B4-BE49-F238E27FC236}">
                <a16:creationId xmlns:a16="http://schemas.microsoft.com/office/drawing/2014/main" id="{866E47AC-4FD5-830A-4E50-CBECB3870F7A}"/>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372DD442-5EB2-197F-7C7E-85C871DA688F}"/>
              </a:ext>
            </a:extLst>
          </p:cNvPr>
          <p:cNvSpPr>
            <a:spLocks noGrp="1"/>
          </p:cNvSpPr>
          <p:nvPr>
            <p:ph type="sldNum" sz="quarter" idx="12"/>
          </p:nvPr>
        </p:nvSpPr>
        <p:spPr/>
        <p:txBody>
          <a:bodyPr/>
          <a:lstStyle/>
          <a:p>
            <a:fld id="{F9591D4C-BB8F-AE46-BE73-C616F30BBC5B}" type="slidenum">
              <a:rPr lang="en-US" smtClean="0"/>
              <a:pPr/>
              <a:t>44</a:t>
            </a:fld>
            <a:endParaRPr lang="en-US"/>
          </a:p>
        </p:txBody>
      </p:sp>
      <p:sp>
        <p:nvSpPr>
          <p:cNvPr id="7" name="Footer Placeholder 6">
            <a:extLst>
              <a:ext uri="{FF2B5EF4-FFF2-40B4-BE49-F238E27FC236}">
                <a16:creationId xmlns:a16="http://schemas.microsoft.com/office/drawing/2014/main" id="{C9E481F5-FF94-C9DF-A136-A36BBACB7172}"/>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8407B04D-0C8C-66CF-BE50-F311DBF979C7}"/>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261.192 du 24 octobre 2024 , </a:t>
            </a:r>
            <a:r>
              <a:rPr lang="fr-BE" sz="2400" i="1" err="1">
                <a:solidFill>
                  <a:srgbClr val="0073CF"/>
                </a:solidFill>
                <a:latin typeface="Cambria"/>
                <a:ea typeface="Cambria"/>
              </a:rPr>
              <a:t>M.L</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CA580F6B-2619-B193-E546-C9D820BD3365}"/>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9720591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3ED76-F8F6-36B8-69B1-23CCA84E2EE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E53C6F-3227-8B76-9C9C-A32F1AC5B219}"/>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36220" algn="just"/>
            <a:r>
              <a:rPr lang="fr-BE" sz="1800">
                <a:cs typeface="Arial" panose="020B0604020202020204"/>
              </a:rPr>
              <a:t>Ensuite, « </a:t>
            </a:r>
            <a:r>
              <a:rPr lang="fr-BE" sz="1800" i="1"/>
              <a:t>La partie requérante estime, deuxièmement, qu’</a:t>
            </a:r>
            <a:r>
              <a:rPr lang="fr-BE" sz="1800" i="1" err="1"/>
              <a:t>Exelia</a:t>
            </a:r>
            <a:r>
              <a:rPr lang="fr-BE" sz="1800" i="1"/>
              <a:t> - </a:t>
            </a:r>
            <a:r>
              <a:rPr lang="fr-BE" sz="1800" i="1" err="1"/>
              <a:t>Alterius</a:t>
            </a:r>
            <a:r>
              <a:rPr lang="fr-BE" sz="1800" i="1"/>
              <a:t> aurait utilisé un </a:t>
            </a:r>
            <a:r>
              <a:rPr lang="fr-BE" sz="1800" b="1" i="1"/>
              <a:t>subterfuge pour expliquer le prix unitaire litigieux</a:t>
            </a:r>
            <a:r>
              <a:rPr lang="fr-BE" sz="1800" i="1"/>
              <a:t>, en justifiant celui-ci non pas par unité, c’est-à-dire par dossier, mais par</a:t>
            </a:r>
            <a:r>
              <a:rPr lang="fr-BE" sz="1800" b="1" i="1"/>
              <a:t> référence aux 1000 unités de quantités présumées</a:t>
            </a:r>
            <a:r>
              <a:rPr lang="fr-BE" sz="1800" i="1"/>
              <a:t>, ce qui revient à justifier un prix global mais non pas un prix unitaire</a:t>
            </a:r>
            <a:r>
              <a:rPr lang="fr-BE" sz="1800"/>
              <a:t>. »</a:t>
            </a:r>
            <a:endParaRPr lang="fr-BE" sz="1800">
              <a:cs typeface="Arial" panose="020B0604020202020204"/>
            </a:endParaRPr>
          </a:p>
          <a:p>
            <a:pPr marL="229870" indent="-236220" algn="just"/>
            <a:r>
              <a:rPr lang="fr-BE" sz="1800">
                <a:cs typeface="Arial" panose="020B0604020202020204"/>
              </a:rPr>
              <a:t>A nouveau, le </a:t>
            </a:r>
            <a:r>
              <a:rPr lang="fr-BE" sz="1800" err="1">
                <a:cs typeface="Arial" panose="020B0604020202020204"/>
              </a:rPr>
              <a:t>C.E</a:t>
            </a:r>
            <a:r>
              <a:rPr lang="fr-BE" sz="1800">
                <a:cs typeface="Arial" panose="020B0604020202020204"/>
              </a:rPr>
              <a:t>. considère qu’il n’est « </a:t>
            </a:r>
            <a:r>
              <a:rPr lang="fr-BE" sz="1800" i="1"/>
              <a:t>pas anormal qu’un soumissionnaire explique l’un de ses prix unitaires, dans le cadre de la vérification de prix, en se référant aux quantités présumées dont il a nécessairement dû tenir compte pour la fixation de ce prix. Il n’y a là aucun subterfuge et il n’apparaît pas prima facie que la partie adverse aurait commis une erreur manifeste d’appréciation</a:t>
            </a:r>
            <a:r>
              <a:rPr lang="fr-BE" sz="1800" i="1">
                <a:cs typeface="Arial" panose="020B0604020202020204"/>
              </a:rPr>
              <a:t> (…) </a:t>
            </a:r>
            <a:r>
              <a:rPr lang="fr-BE" sz="1800">
                <a:cs typeface="Arial" panose="020B0604020202020204"/>
              </a:rPr>
              <a:t>».</a:t>
            </a:r>
          </a:p>
        </p:txBody>
      </p:sp>
      <p:sp>
        <p:nvSpPr>
          <p:cNvPr id="3" name="Text Placeholder 2">
            <a:extLst>
              <a:ext uri="{FF2B5EF4-FFF2-40B4-BE49-F238E27FC236}">
                <a16:creationId xmlns:a16="http://schemas.microsoft.com/office/drawing/2014/main" id="{CEF25240-1F82-A012-12DC-25D5DB620879}"/>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017BB569-554A-33DD-F77D-1D972D51144A}"/>
              </a:ext>
            </a:extLst>
          </p:cNvPr>
          <p:cNvSpPr>
            <a:spLocks noGrp="1"/>
          </p:cNvSpPr>
          <p:nvPr>
            <p:ph type="sldNum" sz="quarter" idx="12"/>
          </p:nvPr>
        </p:nvSpPr>
        <p:spPr/>
        <p:txBody>
          <a:bodyPr/>
          <a:lstStyle/>
          <a:p>
            <a:fld id="{F9591D4C-BB8F-AE46-BE73-C616F30BBC5B}" type="slidenum">
              <a:rPr lang="en-US" smtClean="0"/>
              <a:pPr/>
              <a:t>45</a:t>
            </a:fld>
            <a:endParaRPr lang="en-US"/>
          </a:p>
        </p:txBody>
      </p:sp>
      <p:sp>
        <p:nvSpPr>
          <p:cNvPr id="7" name="Footer Placeholder 6">
            <a:extLst>
              <a:ext uri="{FF2B5EF4-FFF2-40B4-BE49-F238E27FC236}">
                <a16:creationId xmlns:a16="http://schemas.microsoft.com/office/drawing/2014/main" id="{90FCCCC4-360D-74B0-BCA2-993D72B6B07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7B8AF462-4CE9-1F70-2403-84DA5525BFE7}"/>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261.192 du 24 octobre 2024 , </a:t>
            </a:r>
            <a:r>
              <a:rPr lang="fr-BE" sz="2400" i="1" err="1">
                <a:solidFill>
                  <a:srgbClr val="0073CF"/>
                </a:solidFill>
                <a:latin typeface="Cambria"/>
                <a:ea typeface="Cambria"/>
              </a:rPr>
              <a:t>M.L</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8D37E801-FA34-5DC1-5D16-6698F8A4CD90}"/>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061282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A4D49-E425-CFA5-C704-BABB6417D20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1AF75D-63BA-B790-6B8C-0236E25B9210}"/>
              </a:ext>
            </a:extLst>
          </p:cNvPr>
          <p:cNvSpPr>
            <a:spLocks noGrp="1"/>
          </p:cNvSpPr>
          <p:nvPr>
            <p:ph sz="quarter" idx="18"/>
          </p:nvPr>
        </p:nvSpPr>
        <p:spPr>
          <a:xfrm>
            <a:off x="515939" y="2229178"/>
            <a:ext cx="7416800" cy="4528868"/>
          </a:xfrm>
        </p:spPr>
        <p:txBody>
          <a:bodyPr vert="horz" lIns="0" tIns="0" rIns="0" bIns="0" spcCol="137160" rtlCol="0" anchor="t">
            <a:noAutofit/>
          </a:bodyPr>
          <a:lstStyle/>
          <a:p>
            <a:pPr marL="229870" indent="-236220" algn="just"/>
            <a:r>
              <a:rPr lang="fr-BE" sz="1600">
                <a:ea typeface="+mn-lt"/>
                <a:cs typeface="+mn-lt"/>
              </a:rPr>
              <a:t>Transport et valorisation du compost </a:t>
            </a:r>
            <a:r>
              <a:rPr lang="fr-BE" sz="1600" err="1">
                <a:ea typeface="+mn-lt"/>
                <a:cs typeface="+mn-lt"/>
              </a:rPr>
              <a:t>CUA</a:t>
            </a:r>
            <a:r>
              <a:rPr lang="fr-BE" sz="1600">
                <a:ea typeface="+mn-lt"/>
                <a:cs typeface="+mn-lt"/>
              </a:rPr>
              <a:t> de </a:t>
            </a:r>
            <a:r>
              <a:rPr lang="fr-BE" sz="1600" err="1">
                <a:ea typeface="+mn-lt"/>
                <a:cs typeface="+mn-lt"/>
              </a:rPr>
              <a:t>Tenneville</a:t>
            </a:r>
            <a:endParaRPr lang="fr-BE" sz="1600">
              <a:ea typeface="+mn-lt"/>
              <a:cs typeface="+mn-lt"/>
            </a:endParaRPr>
          </a:p>
          <a:p>
            <a:pPr marL="229870" indent="-236220" algn="just"/>
            <a:r>
              <a:rPr lang="fr-BE" sz="1600">
                <a:ea typeface="+mn-lt"/>
                <a:cs typeface="+mn-lt"/>
              </a:rPr>
              <a:t>« Il ressort de la décision d’attribution litigieuse et du rapport d’analyse des offres qu’il y a une </a:t>
            </a:r>
            <a:r>
              <a:rPr lang="fr-BE" sz="1600" b="1">
                <a:ea typeface="+mn-lt"/>
                <a:cs typeface="+mn-lt"/>
              </a:rPr>
              <a:t>énorme différence entre le montant des différentes offres</a:t>
            </a:r>
            <a:r>
              <a:rPr lang="fr-BE" sz="1600">
                <a:ea typeface="+mn-lt"/>
                <a:cs typeface="+mn-lt"/>
              </a:rPr>
              <a:t>, notamment en raison du fait que </a:t>
            </a:r>
            <a:r>
              <a:rPr lang="fr-BE" sz="1600" b="1" err="1">
                <a:ea typeface="+mn-lt"/>
                <a:cs typeface="+mn-lt"/>
              </a:rPr>
              <a:t>Valodirect</a:t>
            </a:r>
            <a:r>
              <a:rPr lang="fr-BE" sz="1600" b="1">
                <a:ea typeface="+mn-lt"/>
                <a:cs typeface="+mn-lt"/>
              </a:rPr>
              <a:t> propose un prix négatif</a:t>
            </a:r>
            <a:r>
              <a:rPr lang="fr-BE" sz="1600">
                <a:ea typeface="+mn-lt"/>
                <a:cs typeface="+mn-lt"/>
              </a:rPr>
              <a:t>. Il est clair que ce prix négatif est très loin de ce qui est habituel et de ce qui est considéré comme raisonnable dans ce genre de marchés. Il résulte de la motivation du rapport d’analyse des offres citée ci-dessus que </a:t>
            </a:r>
            <a:r>
              <a:rPr lang="fr-BE" sz="1600" b="1">
                <a:ea typeface="+mn-lt"/>
                <a:cs typeface="+mn-lt"/>
              </a:rPr>
              <a:t>la partie adverse a procédé à une vérification des prix au sens de l’</a:t>
            </a:r>
            <a:r>
              <a:rPr lang="fr-BE" sz="1600" b="1" u="sng">
                <a:ea typeface="+mn-lt"/>
                <a:cs typeface="+mn-lt"/>
              </a:rPr>
              <a:t>article 35</a:t>
            </a:r>
            <a:r>
              <a:rPr lang="fr-BE" sz="1600" b="1">
                <a:ea typeface="+mn-lt"/>
                <a:cs typeface="+mn-lt"/>
              </a:rPr>
              <a:t> de l’AR Passation</a:t>
            </a:r>
            <a:r>
              <a:rPr lang="fr-BE" sz="1600">
                <a:ea typeface="+mn-lt"/>
                <a:cs typeface="+mn-lt"/>
              </a:rPr>
              <a:t>. Force est de constater, toutefois, que la </a:t>
            </a:r>
            <a:r>
              <a:rPr lang="fr-BE" sz="1600" b="1">
                <a:ea typeface="+mn-lt"/>
                <a:cs typeface="+mn-lt"/>
              </a:rPr>
              <a:t>motivation donnée manque en pertinence</a:t>
            </a:r>
            <a:r>
              <a:rPr lang="fr-BE" sz="1600">
                <a:ea typeface="+mn-lt"/>
                <a:cs typeface="+mn-lt"/>
              </a:rPr>
              <a:t>,</a:t>
            </a:r>
            <a:r>
              <a:rPr lang="fr-BE" sz="1600" b="1">
                <a:ea typeface="+mn-lt"/>
                <a:cs typeface="+mn-lt"/>
              </a:rPr>
              <a:t> et ne permet pas de raisonnablement conclure que les prix offerts ne sont pas anormaux.</a:t>
            </a:r>
            <a:r>
              <a:rPr lang="fr-BE" sz="1600">
                <a:ea typeface="+mn-lt"/>
                <a:cs typeface="+mn-lt"/>
              </a:rPr>
              <a:t> Dans les circonstances données, l</a:t>
            </a:r>
            <a:r>
              <a:rPr lang="fr-BE" sz="1600" b="1">
                <a:ea typeface="+mn-lt"/>
                <a:cs typeface="+mn-lt"/>
              </a:rPr>
              <a:t>a différence de prix et le prix négatif inattendu devraient donner lieu à un examen approfondi de l'offre de </a:t>
            </a:r>
            <a:r>
              <a:rPr lang="fr-BE" sz="1600" b="1" err="1">
                <a:ea typeface="+mn-lt"/>
                <a:cs typeface="+mn-lt"/>
              </a:rPr>
              <a:t>Valodirect</a:t>
            </a:r>
            <a:r>
              <a:rPr lang="fr-BE" sz="1600" b="1">
                <a:ea typeface="+mn-lt"/>
                <a:cs typeface="+mn-lt"/>
              </a:rPr>
              <a:t>, ou, tout au moins, à une motivation précise et substantielle pour expliquer cette apparente anomalie. </a:t>
            </a:r>
            <a:r>
              <a:rPr lang="fr-BE" sz="1600">
                <a:ea typeface="+mn-lt"/>
                <a:cs typeface="+mn-lt"/>
              </a:rPr>
              <a:t>À défaut de cela, la décision attaquée viole les dispositions et principes de droit invoqués ».</a:t>
            </a:r>
          </a:p>
        </p:txBody>
      </p:sp>
      <p:sp>
        <p:nvSpPr>
          <p:cNvPr id="3" name="Text Placeholder 2">
            <a:extLst>
              <a:ext uri="{FF2B5EF4-FFF2-40B4-BE49-F238E27FC236}">
                <a16:creationId xmlns:a16="http://schemas.microsoft.com/office/drawing/2014/main" id="{E8C205B4-0B27-487D-7E6F-42FC7600B8F9}"/>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CEEA005E-A019-7515-E019-B6EB1AE31741}"/>
              </a:ext>
            </a:extLst>
          </p:cNvPr>
          <p:cNvSpPr>
            <a:spLocks noGrp="1"/>
          </p:cNvSpPr>
          <p:nvPr>
            <p:ph type="sldNum" sz="quarter" idx="12"/>
          </p:nvPr>
        </p:nvSpPr>
        <p:spPr/>
        <p:txBody>
          <a:bodyPr/>
          <a:lstStyle/>
          <a:p>
            <a:fld id="{F9591D4C-BB8F-AE46-BE73-C616F30BBC5B}" type="slidenum">
              <a:rPr lang="en-US" smtClean="0"/>
              <a:pPr/>
              <a:t>46</a:t>
            </a:fld>
            <a:endParaRPr lang="en-US"/>
          </a:p>
        </p:txBody>
      </p:sp>
      <p:sp>
        <p:nvSpPr>
          <p:cNvPr id="7" name="Footer Placeholder 6">
            <a:extLst>
              <a:ext uri="{FF2B5EF4-FFF2-40B4-BE49-F238E27FC236}">
                <a16:creationId xmlns:a16="http://schemas.microsoft.com/office/drawing/2014/main" id="{34F73EC7-D927-6F17-FB5A-09BD0C58ECB3}"/>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0A2F6A03-4F1E-76E9-9E90-A53838EBF7E4}"/>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261.866 du 23 décembre 2024 , </a:t>
            </a:r>
            <a:r>
              <a:rPr lang="fr-BE" sz="2400" i="1">
                <a:solidFill>
                  <a:srgbClr val="0073CF"/>
                </a:solidFill>
                <a:latin typeface="Cambria"/>
                <a:ea typeface="Cambria"/>
              </a:rPr>
              <a:t>S.A. SEDE BENELUX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C8A59A1D-DA76-A30E-0A37-84204FB62231}"/>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pic>
        <p:nvPicPr>
          <p:cNvPr id="5" name="Picture 4" descr="Earth mover working on pile of compost in industrial facility">
            <a:extLst>
              <a:ext uri="{FF2B5EF4-FFF2-40B4-BE49-F238E27FC236}">
                <a16:creationId xmlns:a16="http://schemas.microsoft.com/office/drawing/2014/main" id="{D74E6B1B-DD4E-28F3-1CDD-1229E12C7C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5095"/>
          <a:stretch>
            <a:fillRect/>
          </a:stretch>
        </p:blipFill>
        <p:spPr bwMode="auto">
          <a:xfrm>
            <a:off x="8108302" y="1616428"/>
            <a:ext cx="3825728" cy="4647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4265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4823-5C66-DF9E-0E1B-B6ACE03B3DD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538A08-C227-5F4D-3333-4B63E947FEAB}"/>
              </a:ext>
            </a:extLst>
          </p:cNvPr>
          <p:cNvSpPr>
            <a:spLocks noGrp="1"/>
          </p:cNvSpPr>
          <p:nvPr>
            <p:ph sz="quarter" idx="18"/>
          </p:nvPr>
        </p:nvSpPr>
        <p:spPr>
          <a:xfrm>
            <a:off x="515939" y="2229178"/>
            <a:ext cx="11160123" cy="4528868"/>
          </a:xfrm>
        </p:spPr>
        <p:txBody>
          <a:bodyPr vert="horz" lIns="0" tIns="0" rIns="0" bIns="0" spcCol="137160" rtlCol="0" anchor="t">
            <a:noAutofit/>
          </a:bodyPr>
          <a:lstStyle/>
          <a:p>
            <a:pPr marL="229870" indent="-236220" algn="just"/>
            <a:r>
              <a:rPr lang="fr-BE" sz="1800">
                <a:ea typeface="+mn-lt"/>
                <a:cs typeface="+mn-lt"/>
              </a:rPr>
              <a:t>"Un prix « zéro » ou un prix négatif qui, de prime abord, revient à offrir une prestation gratuitement ou à rétribuer, en plus de réaliser la prestation, le pouvoir adjudicateur, doit, en règle, attirer l’attention de ce dernier ; celui-ci doit </a:t>
            </a:r>
            <a:r>
              <a:rPr lang="fr-BE" sz="1800" b="1">
                <a:ea typeface="+mn-lt"/>
                <a:cs typeface="+mn-lt"/>
              </a:rPr>
              <a:t>examiner de tels prix avec la plus grande minutie et la plus grande diligence avant de conclure à leur absence d’anormalité</a:t>
            </a:r>
            <a:r>
              <a:rPr lang="fr-BE" sz="1800">
                <a:ea typeface="+mn-lt"/>
                <a:cs typeface="+mn-lt"/>
              </a:rPr>
              <a:t>." </a:t>
            </a:r>
          </a:p>
          <a:p>
            <a:pPr marL="229870" indent="-236220" algn="just"/>
            <a:r>
              <a:rPr lang="fr-BE" sz="1800" b="1">
                <a:ea typeface="+mn-lt"/>
                <a:cs typeface="+mn-lt"/>
              </a:rPr>
              <a:t>En présence d’un prix « zéro » ou d’un prix négatif, la décision de ne pas considérer comme anormalement bas les prix d’une offre doit faire l’objet d’une motivation précise, faisant ressortir la réalité, l’exactitude et la pertinence des éléments sur lesquels l’adjudicateur a fondé cette décision.</a:t>
            </a:r>
            <a:r>
              <a:rPr lang="fr-BE" sz="1800">
                <a:ea typeface="+mn-lt"/>
                <a:cs typeface="+mn-lt"/>
              </a:rPr>
              <a:t> En principe, seuls les motifs exprimés dans l’acte administratif peuvent être pris en considération. Cette exigence doit toutefois se comprendre de manière raisonnable et n’empêche pas d’avoir égard aux éléments contenus dans le dossier administratif, lesquels viendraient dans le prolongement des motifs exprimés dans l’acte, tout en éclairant la portée de ceux-ci.</a:t>
            </a:r>
          </a:p>
          <a:p>
            <a:pPr marL="229870" indent="-236220" algn="just"/>
            <a:endParaRPr lang="fr-BE" sz="1800">
              <a:ea typeface="+mn-lt"/>
              <a:cs typeface="+mn-lt"/>
            </a:endParaRPr>
          </a:p>
        </p:txBody>
      </p:sp>
      <p:sp>
        <p:nvSpPr>
          <p:cNvPr id="3" name="Text Placeholder 2">
            <a:extLst>
              <a:ext uri="{FF2B5EF4-FFF2-40B4-BE49-F238E27FC236}">
                <a16:creationId xmlns:a16="http://schemas.microsoft.com/office/drawing/2014/main" id="{39B46D1C-19EE-D9AE-33B0-19171A6F9627}"/>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FDBDBC2E-3036-D835-FD09-005347BF9604}"/>
              </a:ext>
            </a:extLst>
          </p:cNvPr>
          <p:cNvSpPr>
            <a:spLocks noGrp="1"/>
          </p:cNvSpPr>
          <p:nvPr>
            <p:ph type="sldNum" sz="quarter" idx="12"/>
          </p:nvPr>
        </p:nvSpPr>
        <p:spPr/>
        <p:txBody>
          <a:bodyPr/>
          <a:lstStyle/>
          <a:p>
            <a:fld id="{F9591D4C-BB8F-AE46-BE73-C616F30BBC5B}" type="slidenum">
              <a:rPr lang="en-US" smtClean="0"/>
              <a:pPr/>
              <a:t>47</a:t>
            </a:fld>
            <a:endParaRPr lang="en-US"/>
          </a:p>
        </p:txBody>
      </p:sp>
      <p:sp>
        <p:nvSpPr>
          <p:cNvPr id="7" name="Footer Placeholder 6">
            <a:extLst>
              <a:ext uri="{FF2B5EF4-FFF2-40B4-BE49-F238E27FC236}">
                <a16:creationId xmlns:a16="http://schemas.microsoft.com/office/drawing/2014/main" id="{91C9FEA7-1A66-41ED-DAE7-334C8C034E68}"/>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791F17FC-29AC-8F82-19FC-58ACE7EEF360}"/>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261.866 du 23 décembre 2024 , </a:t>
            </a:r>
            <a:r>
              <a:rPr lang="fr-BE" sz="2400" i="1">
                <a:solidFill>
                  <a:srgbClr val="0073CF"/>
                </a:solidFill>
                <a:latin typeface="Cambria"/>
                <a:ea typeface="Cambria"/>
              </a:rPr>
              <a:t>S.A. SEDE BENELUX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926EE702-344E-096A-34A8-B7707E1B9CD8}"/>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10213818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6FEF4-170E-D581-9148-CD2CF96A575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71E06F-483B-5D60-7955-D405FF236C3B}"/>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36220" algn="just"/>
            <a:r>
              <a:rPr lang="fr-BE" sz="1800">
                <a:ea typeface="+mn-lt"/>
                <a:cs typeface="+mn-lt"/>
              </a:rPr>
              <a:t>En l’espèce, l’attributaire du marché a, dans son offre, proposé un </a:t>
            </a:r>
            <a:r>
              <a:rPr lang="fr-BE" sz="1800" b="1">
                <a:ea typeface="+mn-lt"/>
                <a:cs typeface="+mn-lt"/>
              </a:rPr>
              <a:t>prix négatif de 8.000 euros</a:t>
            </a:r>
            <a:r>
              <a:rPr lang="fr-BE" sz="1800">
                <a:ea typeface="+mn-lt"/>
                <a:cs typeface="+mn-lt"/>
              </a:rPr>
              <a:t> </a:t>
            </a:r>
            <a:r>
              <a:rPr lang="fr-BE" sz="1800" err="1">
                <a:ea typeface="+mn-lt"/>
                <a:cs typeface="+mn-lt"/>
              </a:rPr>
              <a:t>HTVA</a:t>
            </a:r>
            <a:r>
              <a:rPr lang="fr-BE" sz="1800">
                <a:ea typeface="+mn-lt"/>
                <a:cs typeface="+mn-lt"/>
              </a:rPr>
              <a:t> alors que la requérante a, quant à elle, remis un </a:t>
            </a:r>
            <a:r>
              <a:rPr lang="fr-BE" sz="1800" b="1">
                <a:ea typeface="+mn-lt"/>
                <a:cs typeface="+mn-lt"/>
              </a:rPr>
              <a:t>prix positif de 74.600 euros </a:t>
            </a:r>
            <a:r>
              <a:rPr lang="fr-BE" sz="1800" b="1" err="1">
                <a:ea typeface="+mn-lt"/>
                <a:cs typeface="+mn-lt"/>
              </a:rPr>
              <a:t>HTVA</a:t>
            </a:r>
            <a:r>
              <a:rPr lang="fr-BE" sz="1800">
                <a:ea typeface="+mn-lt"/>
                <a:cs typeface="+mn-lt"/>
              </a:rPr>
              <a:t>. Le directeur général de la partie adverse a, lui-même, lors du lancement du marché, </a:t>
            </a:r>
            <a:r>
              <a:rPr lang="fr-BE" sz="1800" b="1">
                <a:ea typeface="+mn-lt"/>
                <a:cs typeface="+mn-lt"/>
              </a:rPr>
              <a:t>estimé le prix de celui-ci à un montant (positif) de 96.000 euros</a:t>
            </a:r>
            <a:r>
              <a:rPr lang="fr-BE" sz="1800">
                <a:ea typeface="+mn-lt"/>
                <a:cs typeface="+mn-lt"/>
              </a:rPr>
              <a:t> </a:t>
            </a:r>
            <a:r>
              <a:rPr lang="fr-BE" sz="1800" err="1">
                <a:ea typeface="+mn-lt"/>
                <a:cs typeface="+mn-lt"/>
              </a:rPr>
              <a:t>HTVA</a:t>
            </a:r>
            <a:r>
              <a:rPr lang="fr-BE" sz="1800">
                <a:ea typeface="+mn-lt"/>
                <a:cs typeface="+mn-lt"/>
              </a:rPr>
              <a:t>.</a:t>
            </a:r>
          </a:p>
          <a:p>
            <a:pPr marL="229870" indent="-236220" algn="just"/>
            <a:r>
              <a:rPr lang="fr-BE" sz="1800">
                <a:ea typeface="+mn-lt"/>
                <a:cs typeface="+mn-lt"/>
              </a:rPr>
              <a:t>Les éléments précités ne permettent toutefois pas de comprendre les raisons pour lesquelles la partie adverse a considéré comme normal le prix négatif remis par l’attributaire dans le cadre du marché litigieux.</a:t>
            </a:r>
          </a:p>
          <a:p>
            <a:pPr marL="229870" indent="-236220" algn="just"/>
            <a:r>
              <a:rPr lang="fr-BE" sz="1800">
                <a:cs typeface="Arial" panose="020B0604020202020204"/>
              </a:rPr>
              <a:t>En effet, d’une part, comme le relève la partie adverse elle-même dans sa note d’observations, </a:t>
            </a:r>
            <a:r>
              <a:rPr lang="fr-BE" sz="1800" b="1">
                <a:cs typeface="Arial" panose="020B0604020202020204"/>
              </a:rPr>
              <a:t>l’attributaire du marché propose, dans son offre, de ne recourir que partiellement à des filières de valorisation non agricole</a:t>
            </a:r>
            <a:r>
              <a:rPr lang="fr-BE" sz="1800">
                <a:cs typeface="Arial" panose="020B0604020202020204"/>
              </a:rPr>
              <a:t>. Ni la motivation de l’acte attaqué ni le dossier administratif ne permettent de vérifier comment l’attributaire envisage de compenser la rentabilité inférieure de la filière de valorisation agricole par celles de valorisation non agricole.</a:t>
            </a:r>
            <a:endParaRPr lang="fr-BE" sz="1800">
              <a:ea typeface="+mn-lt"/>
              <a:cs typeface="+mn-lt"/>
            </a:endParaRPr>
          </a:p>
        </p:txBody>
      </p:sp>
      <p:sp>
        <p:nvSpPr>
          <p:cNvPr id="3" name="Text Placeholder 2">
            <a:extLst>
              <a:ext uri="{FF2B5EF4-FFF2-40B4-BE49-F238E27FC236}">
                <a16:creationId xmlns:a16="http://schemas.microsoft.com/office/drawing/2014/main" id="{07CEF387-CD19-B26E-0662-C4012993F0DC}"/>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975744F9-4A13-FED5-DC08-53CC4B633868}"/>
              </a:ext>
            </a:extLst>
          </p:cNvPr>
          <p:cNvSpPr>
            <a:spLocks noGrp="1"/>
          </p:cNvSpPr>
          <p:nvPr>
            <p:ph type="sldNum" sz="quarter" idx="12"/>
          </p:nvPr>
        </p:nvSpPr>
        <p:spPr/>
        <p:txBody>
          <a:bodyPr/>
          <a:lstStyle/>
          <a:p>
            <a:fld id="{F9591D4C-BB8F-AE46-BE73-C616F30BBC5B}" type="slidenum">
              <a:rPr lang="en-US" smtClean="0"/>
              <a:pPr/>
              <a:t>48</a:t>
            </a:fld>
            <a:endParaRPr lang="en-US"/>
          </a:p>
        </p:txBody>
      </p:sp>
      <p:sp>
        <p:nvSpPr>
          <p:cNvPr id="7" name="Footer Placeholder 6">
            <a:extLst>
              <a:ext uri="{FF2B5EF4-FFF2-40B4-BE49-F238E27FC236}">
                <a16:creationId xmlns:a16="http://schemas.microsoft.com/office/drawing/2014/main" id="{39BF04F8-59A0-B68C-E264-96AA2B41B73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1876DE27-E812-014B-3E8A-04297DB958C5}"/>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261.866 du 23 décembre 2024 , </a:t>
            </a:r>
            <a:r>
              <a:rPr lang="fr-BE" sz="2400" i="1">
                <a:solidFill>
                  <a:srgbClr val="0073CF"/>
                </a:solidFill>
                <a:latin typeface="Cambria"/>
                <a:ea typeface="Cambria"/>
              </a:rPr>
              <a:t>S.A. SEDE BENELUX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6BF15558-525A-55A2-A8CE-C4BE3408A651}"/>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3645073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CFFB1-651C-8DA1-F6B1-37B9E51507D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5326CB-B1C7-6B79-982F-257D8C5154F0}"/>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36220" algn="just"/>
            <a:r>
              <a:rPr lang="fr-BE" sz="1800">
                <a:cs typeface="Arial" panose="020B0604020202020204"/>
              </a:rPr>
              <a:t>D’autre part, si les contrats de vente produits au dossier administratif montrent que des </a:t>
            </a:r>
            <a:r>
              <a:rPr lang="fr-BE" sz="1800" b="1">
                <a:cs typeface="Arial" panose="020B0604020202020204"/>
              </a:rPr>
              <a:t>prix positifs</a:t>
            </a:r>
            <a:r>
              <a:rPr lang="fr-BE" sz="1800">
                <a:cs typeface="Arial" panose="020B0604020202020204"/>
              </a:rPr>
              <a:t> en faveur d’</a:t>
            </a:r>
            <a:r>
              <a:rPr lang="fr-BE" sz="1800" err="1">
                <a:cs typeface="Arial" panose="020B0604020202020204"/>
              </a:rPr>
              <a:t>Idelux</a:t>
            </a:r>
            <a:r>
              <a:rPr lang="fr-BE" sz="1800">
                <a:cs typeface="Arial" panose="020B0604020202020204"/>
              </a:rPr>
              <a:t> Environnement sont possibles pour des « </a:t>
            </a:r>
            <a:r>
              <a:rPr lang="fr-BE" sz="1800" b="1">
                <a:cs typeface="Arial" panose="020B0604020202020204"/>
              </a:rPr>
              <a:t>petites quantités</a:t>
            </a:r>
            <a:r>
              <a:rPr lang="fr-BE" sz="1800">
                <a:cs typeface="Arial" panose="020B0604020202020204"/>
              </a:rPr>
              <a:t> » qui sont tributaires des « besoins » de l’acheteur, </a:t>
            </a:r>
            <a:r>
              <a:rPr lang="fr-BE" sz="1800" b="1">
                <a:cs typeface="Arial" panose="020B0604020202020204"/>
              </a:rPr>
              <a:t>rien ne permet d’affirmer que ce serait également le cas pour des volumes plus importants</a:t>
            </a:r>
            <a:r>
              <a:rPr lang="fr-BE" sz="1800">
                <a:cs typeface="Arial" panose="020B0604020202020204"/>
              </a:rPr>
              <a:t> de compost </a:t>
            </a:r>
            <a:r>
              <a:rPr lang="fr-BE" sz="1800" err="1">
                <a:cs typeface="Arial" panose="020B0604020202020204"/>
              </a:rPr>
              <a:t>CUA</a:t>
            </a:r>
            <a:r>
              <a:rPr lang="fr-BE" sz="1800">
                <a:cs typeface="Arial" panose="020B0604020202020204"/>
              </a:rPr>
              <a:t> que l’attributaire du marché litigieux est tenu de valoriser.</a:t>
            </a:r>
          </a:p>
          <a:p>
            <a:pPr marL="229870" indent="-236220" algn="just"/>
            <a:r>
              <a:rPr lang="fr-BE" sz="1800">
                <a:cs typeface="Arial" panose="020B0604020202020204"/>
              </a:rPr>
              <a:t>Le moyen est sérieux</a:t>
            </a:r>
          </a:p>
          <a:p>
            <a:pPr marL="229870" indent="-236220" algn="just"/>
            <a:endParaRPr lang="fr-BE" sz="1800">
              <a:ea typeface="+mn-lt"/>
              <a:cs typeface="+mn-lt"/>
            </a:endParaRPr>
          </a:p>
        </p:txBody>
      </p:sp>
      <p:sp>
        <p:nvSpPr>
          <p:cNvPr id="3" name="Text Placeholder 2">
            <a:extLst>
              <a:ext uri="{FF2B5EF4-FFF2-40B4-BE49-F238E27FC236}">
                <a16:creationId xmlns:a16="http://schemas.microsoft.com/office/drawing/2014/main" id="{F5F89839-D0E1-EBA0-FA32-FA0B8B587202}"/>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0CEECD50-98A6-838C-FF6A-6155ABA00A32}"/>
              </a:ext>
            </a:extLst>
          </p:cNvPr>
          <p:cNvSpPr>
            <a:spLocks noGrp="1"/>
          </p:cNvSpPr>
          <p:nvPr>
            <p:ph type="sldNum" sz="quarter" idx="12"/>
          </p:nvPr>
        </p:nvSpPr>
        <p:spPr/>
        <p:txBody>
          <a:bodyPr/>
          <a:lstStyle/>
          <a:p>
            <a:fld id="{F9591D4C-BB8F-AE46-BE73-C616F30BBC5B}" type="slidenum">
              <a:rPr lang="en-US" smtClean="0"/>
              <a:pPr/>
              <a:t>49</a:t>
            </a:fld>
            <a:endParaRPr lang="en-US"/>
          </a:p>
        </p:txBody>
      </p:sp>
      <p:sp>
        <p:nvSpPr>
          <p:cNvPr id="7" name="Footer Placeholder 6">
            <a:extLst>
              <a:ext uri="{FF2B5EF4-FFF2-40B4-BE49-F238E27FC236}">
                <a16:creationId xmlns:a16="http://schemas.microsoft.com/office/drawing/2014/main" id="{7525ED31-F836-B9A0-9440-9B503FF96955}"/>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D791D395-2DAD-386A-71C8-21C3F9BA80CF}"/>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261.866 du 23 décembre 2024 , </a:t>
            </a:r>
            <a:r>
              <a:rPr lang="fr-BE" sz="2400" i="1">
                <a:solidFill>
                  <a:srgbClr val="0073CF"/>
                </a:solidFill>
                <a:latin typeface="Cambria"/>
                <a:ea typeface="Cambria"/>
              </a:rPr>
              <a:t>S.A. SEDE BENELUX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56B44DF0-8CF3-5E0D-79BF-7E3F8EA86859}"/>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535027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latin typeface="Cambria"/>
                <a:ea typeface="Cambria"/>
              </a:rPr>
              <a:t>I. </a:t>
            </a:r>
            <a:r>
              <a:rPr lang="fr-BE">
                <a:latin typeface="Cambria"/>
                <a:ea typeface="Cambria"/>
              </a:rPr>
              <a:t>La définition du besoin, la prospection et l'établissement du cahier spécial des charges</a:t>
            </a:r>
            <a:endParaRPr lang="fr-BE" noProof="0">
              <a:ea typeface="Cambria"/>
            </a:endParaRPr>
          </a:p>
        </p:txBody>
      </p:sp>
      <p:sp>
        <p:nvSpPr>
          <p:cNvPr id="5" name="Slide Number Placeholder 4"/>
          <p:cNvSpPr>
            <a:spLocks noGrp="1"/>
          </p:cNvSpPr>
          <p:nvPr>
            <p:ph type="sldNum" sz="quarter" idx="4"/>
          </p:nvPr>
        </p:nvSpPr>
        <p:spPr/>
        <p:txBody>
          <a:bodyPr/>
          <a:lstStyle/>
          <a:p>
            <a:fld id="{F9591D4C-BB8F-AE46-BE73-C616F30BBC5B}" type="slidenum">
              <a:rPr lang="en-US" smtClean="0"/>
              <a:pPr/>
              <a:t>5</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0" b="27060"/>
          <a:stretch>
            <a:fillRect/>
          </a:stretch>
        </p:blipFill>
        <p:spPr/>
      </p:pic>
      <p:sp>
        <p:nvSpPr>
          <p:cNvPr id="3" name="Footer Placeholder 9">
            <a:extLst>
              <a:ext uri="{FF2B5EF4-FFF2-40B4-BE49-F238E27FC236}">
                <a16:creationId xmlns:a16="http://schemas.microsoft.com/office/drawing/2014/main" id="{CEECC010-1B4D-8D90-4CA2-B9C282395135}"/>
              </a:ext>
            </a:extLst>
          </p:cNvPr>
          <p:cNvSpPr txBox="1">
            <a:spLocks/>
          </p:cNvSpPr>
          <p:nvPr/>
        </p:nvSpPr>
        <p:spPr>
          <a:xfrm>
            <a:off x="2387600"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25098379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DCDBF-CF98-D9E8-DBC0-8D70C374498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5FA912-8C13-C9E5-B237-44661B0F20D8}"/>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36220" algn="just"/>
            <a:r>
              <a:rPr lang="fr-BE" sz="1800">
                <a:ea typeface="+mn-lt"/>
                <a:cs typeface="+mn-lt"/>
              </a:rPr>
              <a:t>En l’espèce, l’attributaire du marché a, dans son offre, proposé un </a:t>
            </a:r>
            <a:r>
              <a:rPr lang="fr-BE" sz="1800" b="1">
                <a:ea typeface="+mn-lt"/>
                <a:cs typeface="+mn-lt"/>
              </a:rPr>
              <a:t>prix négatif de 8.000 euros</a:t>
            </a:r>
            <a:r>
              <a:rPr lang="fr-BE" sz="1800">
                <a:ea typeface="+mn-lt"/>
                <a:cs typeface="+mn-lt"/>
              </a:rPr>
              <a:t> </a:t>
            </a:r>
            <a:r>
              <a:rPr lang="fr-BE" sz="1800" err="1">
                <a:ea typeface="+mn-lt"/>
                <a:cs typeface="+mn-lt"/>
              </a:rPr>
              <a:t>HTVA</a:t>
            </a:r>
            <a:r>
              <a:rPr lang="fr-BE" sz="1800">
                <a:ea typeface="+mn-lt"/>
                <a:cs typeface="+mn-lt"/>
              </a:rPr>
              <a:t> alors que la requérante a, quant à elle, remis un </a:t>
            </a:r>
            <a:r>
              <a:rPr lang="fr-BE" sz="1800" b="1">
                <a:ea typeface="+mn-lt"/>
                <a:cs typeface="+mn-lt"/>
              </a:rPr>
              <a:t>prix positif de 74.600 euros </a:t>
            </a:r>
            <a:r>
              <a:rPr lang="fr-BE" sz="1800" b="1" err="1">
                <a:ea typeface="+mn-lt"/>
                <a:cs typeface="+mn-lt"/>
              </a:rPr>
              <a:t>HTVA</a:t>
            </a:r>
            <a:r>
              <a:rPr lang="fr-BE" sz="1800">
                <a:ea typeface="+mn-lt"/>
                <a:cs typeface="+mn-lt"/>
              </a:rPr>
              <a:t>. Le directeur général de la partie adverse a, lui-même, lors du lancement du marché, </a:t>
            </a:r>
            <a:r>
              <a:rPr lang="fr-BE" sz="1800" b="1">
                <a:ea typeface="+mn-lt"/>
                <a:cs typeface="+mn-lt"/>
              </a:rPr>
              <a:t>estimé le prix de celui-ci à un montant (positif) de 96.000 euros</a:t>
            </a:r>
            <a:r>
              <a:rPr lang="fr-BE" sz="1800">
                <a:ea typeface="+mn-lt"/>
                <a:cs typeface="+mn-lt"/>
              </a:rPr>
              <a:t> </a:t>
            </a:r>
            <a:r>
              <a:rPr lang="fr-BE" sz="1800" err="1">
                <a:ea typeface="+mn-lt"/>
                <a:cs typeface="+mn-lt"/>
              </a:rPr>
              <a:t>HTVA</a:t>
            </a:r>
            <a:r>
              <a:rPr lang="fr-BE" sz="1800">
                <a:ea typeface="+mn-lt"/>
                <a:cs typeface="+mn-lt"/>
              </a:rPr>
              <a:t>.</a:t>
            </a:r>
          </a:p>
          <a:p>
            <a:pPr marL="229870" indent="-236220" algn="just"/>
            <a:r>
              <a:rPr lang="fr-BE" sz="1800">
                <a:ea typeface="+mn-lt"/>
                <a:cs typeface="+mn-lt"/>
              </a:rPr>
              <a:t>Les éléments précités ne permettent toutefois pas de comprendre les raisons pour lesquelles la partie adverse a considéré comme normal le prix négatif remis par l’attributaire dans le cadre du marché litigieux.</a:t>
            </a:r>
          </a:p>
          <a:p>
            <a:pPr marL="229870" indent="-236220" algn="just"/>
            <a:r>
              <a:rPr lang="fr-BE" sz="1800">
                <a:cs typeface="Arial" panose="020B0604020202020204"/>
              </a:rPr>
              <a:t>En effet, d’une part, comme le relève la partie adverse elle-même dans sa note d’observations, </a:t>
            </a:r>
            <a:r>
              <a:rPr lang="fr-BE" sz="1800" b="1">
                <a:cs typeface="Arial" panose="020B0604020202020204"/>
              </a:rPr>
              <a:t>l’attributaire du marché propose, dans son offre, de ne recourir que partiellement à des filières de valorisation non agricole</a:t>
            </a:r>
            <a:r>
              <a:rPr lang="fr-BE" sz="1800">
                <a:cs typeface="Arial" panose="020B0604020202020204"/>
              </a:rPr>
              <a:t>. Ni la motivation de l’acte attaqué ni le dossier administratif ne permettent de vérifier comment l’attributaire envisage de compenser la rentabilité inférieure de la filière de valorisation agricole par celles de valorisation non agricole.</a:t>
            </a:r>
            <a:endParaRPr lang="fr-BE" sz="1800">
              <a:ea typeface="+mn-lt"/>
              <a:cs typeface="+mn-lt"/>
            </a:endParaRPr>
          </a:p>
        </p:txBody>
      </p:sp>
      <p:sp>
        <p:nvSpPr>
          <p:cNvPr id="3" name="Text Placeholder 2">
            <a:extLst>
              <a:ext uri="{FF2B5EF4-FFF2-40B4-BE49-F238E27FC236}">
                <a16:creationId xmlns:a16="http://schemas.microsoft.com/office/drawing/2014/main" id="{A5268F22-2466-6B2D-F574-78B7ED624330}"/>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BAAFE7CC-6B29-B492-E01C-D0C0CFCB9222}"/>
              </a:ext>
            </a:extLst>
          </p:cNvPr>
          <p:cNvSpPr>
            <a:spLocks noGrp="1"/>
          </p:cNvSpPr>
          <p:nvPr>
            <p:ph type="sldNum" sz="quarter" idx="12"/>
          </p:nvPr>
        </p:nvSpPr>
        <p:spPr/>
        <p:txBody>
          <a:bodyPr/>
          <a:lstStyle/>
          <a:p>
            <a:fld id="{F9591D4C-BB8F-AE46-BE73-C616F30BBC5B}" type="slidenum">
              <a:rPr lang="en-US" smtClean="0"/>
              <a:pPr/>
              <a:t>50</a:t>
            </a:fld>
            <a:endParaRPr lang="en-US"/>
          </a:p>
        </p:txBody>
      </p:sp>
      <p:sp>
        <p:nvSpPr>
          <p:cNvPr id="7" name="Footer Placeholder 6">
            <a:extLst>
              <a:ext uri="{FF2B5EF4-FFF2-40B4-BE49-F238E27FC236}">
                <a16:creationId xmlns:a16="http://schemas.microsoft.com/office/drawing/2014/main" id="{18D55B67-B3CD-49FB-57FE-DE128AC83378}"/>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8C26FCD0-BBCF-6673-2C16-DB34EFDE9334}"/>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261.866 du 23 décembre 2024 , </a:t>
            </a:r>
            <a:r>
              <a:rPr lang="fr-BE" sz="2400" i="1">
                <a:solidFill>
                  <a:srgbClr val="0073CF"/>
                </a:solidFill>
                <a:latin typeface="Cambria"/>
                <a:ea typeface="Cambria"/>
              </a:rPr>
              <a:t>S.A. SEDE BENELUX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DB442C55-63F9-0821-9FD6-28FA0019AA22}"/>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1197546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BE02E-766C-82D3-D5B9-08032A84063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F3CBB7-62C2-7D16-C925-7EEBC4AAB021}"/>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0" indent="0">
              <a:buNone/>
            </a:pPr>
            <a:r>
              <a:rPr lang="fr-BE" sz="1800" u="sng"/>
              <a:t>Les faits:</a:t>
            </a:r>
          </a:p>
          <a:p>
            <a:r>
              <a:rPr lang="fr-BE" sz="1800"/>
              <a:t>Le litige concerne un </a:t>
            </a:r>
            <a:r>
              <a:rPr lang="fr-BE" sz="1800" b="1"/>
              <a:t>marché public lancé par la Région de Bruxelles-Capitale</a:t>
            </a:r>
            <a:r>
              <a:rPr lang="fr-BE" sz="1800"/>
              <a:t> en 2018 pour un </a:t>
            </a:r>
            <a:r>
              <a:rPr lang="fr-BE" sz="1800" i="1"/>
              <a:t>« accord-cadre avec un seul opérateur économique et relatif à des travaux de fourniture et d’installation de panneaux de téléjalonnement des parkings publics et </a:t>
            </a:r>
            <a:r>
              <a:rPr lang="fr-BE" sz="1800" i="1" err="1"/>
              <a:t>P+R</a:t>
            </a:r>
            <a:r>
              <a:rPr lang="fr-BE" sz="1800" i="1"/>
              <a:t> en Région de Bruxelles-Capitale phase 2 »</a:t>
            </a:r>
            <a:r>
              <a:rPr lang="fr-BE" sz="1800"/>
              <a:t>.</a:t>
            </a:r>
          </a:p>
          <a:p>
            <a:pPr lvl="0"/>
            <a:r>
              <a:rPr lang="fr-BE" sz="1800"/>
              <a:t>Montant estimé du marché : </a:t>
            </a:r>
            <a:r>
              <a:rPr lang="fr-BE" sz="1800" b="1"/>
              <a:t>3.101.822,90 € </a:t>
            </a:r>
            <a:r>
              <a:rPr lang="fr-BE" sz="1800" b="1" err="1"/>
              <a:t>TVAC</a:t>
            </a:r>
            <a:endParaRPr lang="fr-BE" sz="1800"/>
          </a:p>
          <a:p>
            <a:pPr lvl="0"/>
            <a:r>
              <a:rPr lang="fr-BE" sz="1800"/>
              <a:t>Le 14 décembre 2020, la ministre de la Mobilité décide d’</a:t>
            </a:r>
            <a:r>
              <a:rPr lang="fr-BE" sz="1800" b="1"/>
              <a:t>attribuer le marché à </a:t>
            </a:r>
            <a:r>
              <a:rPr lang="fr-BE" sz="1800" b="1" err="1"/>
              <a:t>Fabricom</a:t>
            </a:r>
            <a:r>
              <a:rPr lang="fr-BE" sz="1800" b="1"/>
              <a:t> pour 2.718.836,70 € </a:t>
            </a:r>
            <a:r>
              <a:rPr lang="fr-BE" sz="1800" b="1" err="1"/>
              <a:t>TVAC</a:t>
            </a:r>
            <a:endParaRPr lang="fr-BE" sz="1800"/>
          </a:p>
          <a:p>
            <a:r>
              <a:rPr lang="fr-BE" sz="1800"/>
              <a:t>La SA </a:t>
            </a:r>
            <a:r>
              <a:rPr lang="fr-BE" sz="1800" err="1"/>
              <a:t>Putman</a:t>
            </a:r>
            <a:r>
              <a:rPr lang="fr-BE" sz="1800"/>
              <a:t> Frères, arrivée deuxième, saisit le Conseil d’État :</a:t>
            </a:r>
          </a:p>
          <a:p>
            <a:pPr lvl="2"/>
            <a:r>
              <a:rPr lang="fr-BE" sz="1800"/>
              <a:t>pour obtenir l’</a:t>
            </a:r>
            <a:r>
              <a:rPr lang="fr-BE" sz="1800" b="1"/>
              <a:t>annulation de la décision d’attribution</a:t>
            </a:r>
            <a:r>
              <a:rPr lang="fr-BE" sz="1800"/>
              <a:t>,</a:t>
            </a:r>
          </a:p>
          <a:p>
            <a:pPr lvl="2"/>
            <a:r>
              <a:rPr lang="fr-BE" sz="1800"/>
              <a:t>pour contester le </a:t>
            </a:r>
            <a:r>
              <a:rPr lang="fr-BE" sz="1800" b="1"/>
              <a:t>refus implicite de lui attribuer le marché</a:t>
            </a:r>
            <a:r>
              <a:rPr lang="fr-BE" sz="1800"/>
              <a:t>,</a:t>
            </a:r>
          </a:p>
          <a:p>
            <a:pPr lvl="2"/>
            <a:r>
              <a:rPr lang="fr-BE" sz="1800"/>
              <a:t>et pour réclamer une </a:t>
            </a:r>
            <a:r>
              <a:rPr lang="fr-BE" sz="1800" b="1"/>
              <a:t>indemnité de 397.366,25 €</a:t>
            </a:r>
            <a:endParaRPr lang="fr-BE" sz="1800"/>
          </a:p>
        </p:txBody>
      </p:sp>
      <p:sp>
        <p:nvSpPr>
          <p:cNvPr id="3" name="Text Placeholder 2">
            <a:extLst>
              <a:ext uri="{FF2B5EF4-FFF2-40B4-BE49-F238E27FC236}">
                <a16:creationId xmlns:a16="http://schemas.microsoft.com/office/drawing/2014/main" id="{CDE0786D-7DB4-A09E-6BF3-ED0075E360FF}"/>
              </a:ext>
            </a:extLst>
          </p:cNvPr>
          <p:cNvSpPr>
            <a:spLocks noGrp="1"/>
          </p:cNvSpPr>
          <p:nvPr>
            <p:ph type="body" idx="1"/>
          </p:nvPr>
        </p:nvSpPr>
        <p:spPr>
          <a:xfrm>
            <a:off x="515938" y="1356781"/>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39963EBA-C24C-684E-4A31-54C62BC5C1D8}"/>
              </a:ext>
            </a:extLst>
          </p:cNvPr>
          <p:cNvSpPr>
            <a:spLocks noGrp="1"/>
          </p:cNvSpPr>
          <p:nvPr>
            <p:ph type="sldNum" sz="quarter" idx="12"/>
          </p:nvPr>
        </p:nvSpPr>
        <p:spPr/>
        <p:txBody>
          <a:bodyPr/>
          <a:lstStyle/>
          <a:p>
            <a:fld id="{F9591D4C-BB8F-AE46-BE73-C616F30BBC5B}" type="slidenum">
              <a:rPr lang="en-US" smtClean="0"/>
              <a:pPr/>
              <a:t>51</a:t>
            </a:fld>
            <a:endParaRPr lang="en-US"/>
          </a:p>
        </p:txBody>
      </p:sp>
      <p:sp>
        <p:nvSpPr>
          <p:cNvPr id="7" name="Footer Placeholder 6">
            <a:extLst>
              <a:ext uri="{FF2B5EF4-FFF2-40B4-BE49-F238E27FC236}">
                <a16:creationId xmlns:a16="http://schemas.microsoft.com/office/drawing/2014/main" id="{79090049-D3C3-B0FA-D6BB-42190F1C240B}"/>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C1F9B171-8550-329C-9A11-740ECC6A25D7}"/>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263.043 du 23 avril 2025, </a:t>
            </a:r>
            <a:r>
              <a:rPr lang="fr-BE" sz="2400" i="1">
                <a:solidFill>
                  <a:srgbClr val="0073CF"/>
                </a:solidFill>
                <a:latin typeface="Cambria"/>
                <a:ea typeface="Cambria"/>
              </a:rPr>
              <a:t>S.A. Electrotechnique et Mécanique </a:t>
            </a:r>
            <a:r>
              <a:rPr lang="fr-BE" sz="2400" i="1" err="1">
                <a:solidFill>
                  <a:srgbClr val="0073CF"/>
                </a:solidFill>
                <a:latin typeface="Cambria"/>
                <a:ea typeface="Cambria"/>
              </a:rPr>
              <a:t>Putman</a:t>
            </a:r>
            <a:r>
              <a:rPr lang="fr-BE" sz="2400" i="1">
                <a:solidFill>
                  <a:srgbClr val="0073CF"/>
                </a:solidFill>
                <a:latin typeface="Cambria"/>
                <a:ea typeface="Cambria"/>
              </a:rPr>
              <a:t> Frères</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D93BAEED-6428-236A-D175-85535C49C511}"/>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7375784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5D7A-6F80-916A-1375-B3B9DA5DB8E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C5990F-695C-96F9-E295-7B3B392141C4}"/>
              </a:ext>
            </a:extLst>
          </p:cNvPr>
          <p:cNvSpPr>
            <a:spLocks noGrp="1"/>
          </p:cNvSpPr>
          <p:nvPr>
            <p:ph sz="quarter" idx="18"/>
          </p:nvPr>
        </p:nvSpPr>
        <p:spPr>
          <a:xfrm>
            <a:off x="515939" y="1648178"/>
            <a:ext cx="11160124" cy="5109868"/>
          </a:xfrm>
        </p:spPr>
        <p:txBody>
          <a:bodyPr vert="horz" lIns="0" tIns="0" rIns="0" bIns="0" spcCol="137160" rtlCol="0" anchor="t">
            <a:noAutofit/>
          </a:bodyPr>
          <a:lstStyle/>
          <a:p>
            <a:pPr algn="just"/>
            <a:r>
              <a:rPr lang="fr-BE" sz="1600" u="sng"/>
              <a:t>Dans une première branche du premier moyen: </a:t>
            </a:r>
            <a:r>
              <a:rPr lang="fr-BE" sz="1600"/>
              <a:t>« La requérante affirme que les prix des postes 10, 11, 27, 64 à 70 remis par l’intervenante sont anormaux. »</a:t>
            </a:r>
          </a:p>
          <a:p>
            <a:pPr algn="just"/>
            <a:r>
              <a:rPr lang="fr-BE" sz="1600" u="sng">
                <a:ea typeface="+mn-lt"/>
                <a:cs typeface="+mn-lt"/>
              </a:rPr>
              <a:t>Selon le Conseil d’État:</a:t>
            </a:r>
          </a:p>
          <a:p>
            <a:pPr lvl="1" algn="just"/>
            <a:r>
              <a:rPr lang="fr-BE" sz="1600">
                <a:ea typeface="+mn-lt"/>
                <a:cs typeface="+mn-lt"/>
              </a:rPr>
              <a:t>« </a:t>
            </a:r>
            <a:r>
              <a:rPr lang="fr-BE" sz="1600"/>
              <a:t>Concernant les postes 64 à 70 qui portent sur la fourniture de différents panneaux dynamiques, il ne suffit pas, pour établir une erreur manifeste d’appréciation, de constater, comme le soutient la requérante, que l’écart entre les prix proposés serait (légèrement) supérieur à la différence entre les marges bénéficiaires appliquées par les deux soumissionnaires (18 % et 11 %) aux prix de fourniture des panneaux. En effet, tant l’attributaire que la requérante ont, dans la composition de leurs prix, inclus d’autres prestations comme celles qui sont nécessaires à la programmation, la configuration et le développement. »</a:t>
            </a:r>
          </a:p>
          <a:p>
            <a:pPr lvl="1" algn="just"/>
            <a:r>
              <a:rPr lang="fr-BE" sz="1600">
                <a:ea typeface="+mn-lt"/>
                <a:cs typeface="+mn-lt"/>
              </a:rPr>
              <a:t>« </a:t>
            </a:r>
            <a:r>
              <a:rPr lang="fr-BE" sz="1600"/>
              <a:t>Concernant les postes 10, 11 et 27, il convient de rappeler que des écarts entre des prix n’impliquent pas que l’un ou l’autre de ceux-ci soient anormaux, le caractère anormal d’un prix ne pouvant être décidé qu’à la suite des justifications individuelles remises par les soumissionnaires en application de l’article 36 de l’arrêté royal du 18 avril 2017 (…). Quant aux justifications apportées par les soumissionnaires pour les postes 10 et 11, la requérante se limite à affirmer que rien n’explique les différences de temps de pose/dépose de la signalisation (poste 10) et les différences de temps de fouille (poste 11). Elle reste toutefois en défaut de démontrer que les temps de prestations qu’elle a elle-même prévus seraient les seuls acceptables pour tenter d’établir que ceux qui sont mentionnés par l’attributaire seraient manifestement sous-évalués (…) en sorte que la partie adverse aurait commis une erreur manifeste d’appréciation à cet endroit. (…) »</a:t>
            </a:r>
          </a:p>
          <a:p>
            <a:pPr lvl="1" algn="just"/>
            <a:r>
              <a:rPr lang="fr-BE" sz="1600">
                <a:ea typeface="+mn-lt"/>
                <a:cs typeface="+mn-lt"/>
                <a:sym typeface="Wingdings" panose="05000000000000000000" pitchFamily="2" charset="2"/>
              </a:rPr>
              <a:t> La </a:t>
            </a:r>
            <a:r>
              <a:rPr lang="fr-BE" sz="1600" err="1">
                <a:ea typeface="+mn-lt"/>
                <a:cs typeface="+mn-lt"/>
                <a:sym typeface="Wingdings" panose="05000000000000000000" pitchFamily="2" charset="2"/>
              </a:rPr>
              <a:t>1</a:t>
            </a:r>
            <a:r>
              <a:rPr lang="fr-BE" sz="1600" baseline="30000" err="1">
                <a:ea typeface="+mn-lt"/>
                <a:cs typeface="+mn-lt"/>
                <a:sym typeface="Wingdings" panose="05000000000000000000" pitchFamily="2" charset="2"/>
              </a:rPr>
              <a:t>e</a:t>
            </a:r>
            <a:r>
              <a:rPr lang="fr-BE" sz="1600">
                <a:ea typeface="+mn-lt"/>
                <a:cs typeface="+mn-lt"/>
                <a:sym typeface="Wingdings" panose="05000000000000000000" pitchFamily="2" charset="2"/>
              </a:rPr>
              <a:t> branche du moyen n’est pas fondée.</a:t>
            </a:r>
            <a:endParaRPr lang="fr-BE" sz="1600">
              <a:ea typeface="+mn-lt"/>
              <a:cs typeface="+mn-lt"/>
            </a:endParaRPr>
          </a:p>
        </p:txBody>
      </p:sp>
      <p:sp>
        <p:nvSpPr>
          <p:cNvPr id="3" name="Text Placeholder 2">
            <a:extLst>
              <a:ext uri="{FF2B5EF4-FFF2-40B4-BE49-F238E27FC236}">
                <a16:creationId xmlns:a16="http://schemas.microsoft.com/office/drawing/2014/main" id="{767D5E61-6819-EA42-F28B-0EBDE3AE11CB}"/>
              </a:ext>
            </a:extLst>
          </p:cNvPr>
          <p:cNvSpPr>
            <a:spLocks noGrp="1"/>
          </p:cNvSpPr>
          <p:nvPr>
            <p:ph type="body" idx="1"/>
          </p:nvPr>
        </p:nvSpPr>
        <p:spPr>
          <a:xfrm>
            <a:off x="515938" y="1356781"/>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20385A2C-E2CF-5683-31C5-B9119BE5300B}"/>
              </a:ext>
            </a:extLst>
          </p:cNvPr>
          <p:cNvSpPr>
            <a:spLocks noGrp="1"/>
          </p:cNvSpPr>
          <p:nvPr>
            <p:ph type="sldNum" sz="quarter" idx="12"/>
          </p:nvPr>
        </p:nvSpPr>
        <p:spPr/>
        <p:txBody>
          <a:bodyPr/>
          <a:lstStyle/>
          <a:p>
            <a:fld id="{F9591D4C-BB8F-AE46-BE73-C616F30BBC5B}" type="slidenum">
              <a:rPr lang="en-US" smtClean="0"/>
              <a:pPr/>
              <a:t>52</a:t>
            </a:fld>
            <a:endParaRPr lang="en-US"/>
          </a:p>
        </p:txBody>
      </p:sp>
      <p:sp>
        <p:nvSpPr>
          <p:cNvPr id="7" name="Footer Placeholder 6">
            <a:extLst>
              <a:ext uri="{FF2B5EF4-FFF2-40B4-BE49-F238E27FC236}">
                <a16:creationId xmlns:a16="http://schemas.microsoft.com/office/drawing/2014/main" id="{EED4DDCF-BDEC-7BED-7F21-F1DFD31F3FB1}"/>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F5A3094E-5060-50E8-BD85-9705B2120E20}"/>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263.043 du 23 avril 2025, </a:t>
            </a:r>
            <a:r>
              <a:rPr lang="fr-BE" sz="2400" i="1">
                <a:solidFill>
                  <a:srgbClr val="0073CF"/>
                </a:solidFill>
                <a:latin typeface="Cambria"/>
                <a:ea typeface="Cambria"/>
              </a:rPr>
              <a:t>S.A. Electrotechnique et Mécanique </a:t>
            </a:r>
            <a:r>
              <a:rPr lang="fr-BE" sz="2400" i="1" err="1">
                <a:solidFill>
                  <a:srgbClr val="0073CF"/>
                </a:solidFill>
                <a:latin typeface="Cambria"/>
                <a:ea typeface="Cambria"/>
              </a:rPr>
              <a:t>Putman</a:t>
            </a:r>
            <a:r>
              <a:rPr lang="fr-BE" sz="2400" i="1">
                <a:solidFill>
                  <a:srgbClr val="0073CF"/>
                </a:solidFill>
                <a:latin typeface="Cambria"/>
                <a:ea typeface="Cambria"/>
              </a:rPr>
              <a:t> Frères</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D6FFE399-FFA2-433B-A788-A41799949E9F}"/>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688778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3B4FD-0696-F5EE-7752-2145036D7D2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933A26-BABE-B9C2-9EFF-36DE6A1D0A70}"/>
              </a:ext>
            </a:extLst>
          </p:cNvPr>
          <p:cNvSpPr>
            <a:spLocks noGrp="1"/>
          </p:cNvSpPr>
          <p:nvPr>
            <p:ph sz="quarter" idx="18"/>
          </p:nvPr>
        </p:nvSpPr>
        <p:spPr>
          <a:xfrm>
            <a:off x="515938" y="1856141"/>
            <a:ext cx="11160124" cy="4528868"/>
          </a:xfrm>
        </p:spPr>
        <p:txBody>
          <a:bodyPr vert="horz" lIns="0" tIns="0" rIns="0" bIns="0" spcCol="137160" rtlCol="0" anchor="t">
            <a:noAutofit/>
          </a:bodyPr>
          <a:lstStyle/>
          <a:p>
            <a:pPr algn="just"/>
            <a:r>
              <a:rPr lang="fr-BE" sz="1600" u="sng"/>
              <a:t>Dans une </a:t>
            </a:r>
            <a:r>
              <a:rPr lang="fr-BE" sz="1600" u="sng" err="1"/>
              <a:t>2</a:t>
            </a:r>
            <a:r>
              <a:rPr lang="fr-BE" sz="1600" u="sng" baseline="30000" err="1"/>
              <a:t>e</a:t>
            </a:r>
            <a:r>
              <a:rPr lang="fr-BE" sz="1600" u="sng"/>
              <a:t> et 3</a:t>
            </a:r>
            <a:r>
              <a:rPr lang="fr-BE" sz="1600" u="sng" baseline="30000"/>
              <a:t>e</a:t>
            </a:r>
            <a:r>
              <a:rPr lang="fr-BE" sz="1600" u="sng"/>
              <a:t> branches du premier moyen: </a:t>
            </a:r>
            <a:r>
              <a:rPr lang="fr-BE" sz="1600"/>
              <a:t>«La requérante affirme que le prix global de l’offre de l’attributaire serait anormal (deuxième branche) et que les prix unitaires de cette offre pour d’autres postes que les dix postes pour lesquels il a été interrogé présenteraient également un caractère anormal (troisième branche). »</a:t>
            </a:r>
          </a:p>
          <a:p>
            <a:pPr algn="just"/>
            <a:r>
              <a:rPr lang="fr-BE" sz="1600" u="sng">
                <a:ea typeface="+mn-lt"/>
                <a:cs typeface="+mn-lt"/>
              </a:rPr>
              <a:t>Selon le Conseil d’État:</a:t>
            </a:r>
          </a:p>
          <a:p>
            <a:pPr lvl="1" algn="just"/>
            <a:r>
              <a:rPr lang="fr-BE" sz="1600">
                <a:ea typeface="+mn-lt"/>
                <a:cs typeface="+mn-lt"/>
              </a:rPr>
              <a:t>« </a:t>
            </a:r>
            <a:r>
              <a:rPr lang="fr-BE" sz="1600"/>
              <a:t>La requérante affirme que le prix global de l’offre de l’attributaire serait anormal (deuxième branche) et que les prix unitaires de cette offre pour d’autres postes que les dix postes pour lesquels il a été interrogé présenteraient également un caractère anormal (troisième branche). »</a:t>
            </a:r>
          </a:p>
          <a:p>
            <a:pPr lvl="1" algn="just"/>
            <a:r>
              <a:rPr lang="fr-BE" sz="1600"/>
              <a:t>« Cette affirmation repose essentiellement sur les écarts de prix existant entre les différentes offres déposées. Or, (…) des écarts de prix entre plusieurs offres ne suffisent pas à considérer que certains d’entre eux sont anormaux, le caractère anormal d’un prix ne pouvant être décidé qu’à la suite des justifications individuelles données par le soumissionnaire en application de l’article 36 de l’arrêté royal du 18 avril 2017 précité. »</a:t>
            </a:r>
          </a:p>
          <a:p>
            <a:pPr lvl="1" algn="just"/>
            <a:r>
              <a:rPr lang="fr-BE" sz="1600"/>
              <a:t>« Force est de constater que l’attributaire du marché n’a, dans le cadre de la procédure de passation litigieuse, pas été interrogé sur le prix global de son offre. »</a:t>
            </a:r>
          </a:p>
          <a:p>
            <a:pPr lvl="1" algn="just"/>
            <a:endParaRPr lang="fr-BE" sz="1600"/>
          </a:p>
          <a:p>
            <a:pPr lvl="1" algn="just"/>
            <a:r>
              <a:rPr lang="fr-BE" sz="1600">
                <a:ea typeface="+mn-lt"/>
                <a:cs typeface="+mn-lt"/>
                <a:sym typeface="Wingdings" panose="05000000000000000000" pitchFamily="2" charset="2"/>
              </a:rPr>
              <a:t> Les </a:t>
            </a:r>
            <a:r>
              <a:rPr lang="fr-BE" sz="1600" err="1">
                <a:ea typeface="+mn-lt"/>
                <a:cs typeface="+mn-lt"/>
                <a:sym typeface="Wingdings" panose="05000000000000000000" pitchFamily="2" charset="2"/>
              </a:rPr>
              <a:t>2</a:t>
            </a:r>
            <a:r>
              <a:rPr lang="fr-BE" sz="1600" baseline="30000" err="1">
                <a:ea typeface="+mn-lt"/>
                <a:cs typeface="+mn-lt"/>
                <a:sym typeface="Wingdings" panose="05000000000000000000" pitchFamily="2" charset="2"/>
              </a:rPr>
              <a:t>e</a:t>
            </a:r>
            <a:r>
              <a:rPr lang="fr-BE" sz="1600">
                <a:ea typeface="+mn-lt"/>
                <a:cs typeface="+mn-lt"/>
                <a:sym typeface="Wingdings" panose="05000000000000000000" pitchFamily="2" charset="2"/>
              </a:rPr>
              <a:t> et 3</a:t>
            </a:r>
            <a:r>
              <a:rPr lang="fr-BE" sz="1600" baseline="30000">
                <a:ea typeface="+mn-lt"/>
                <a:cs typeface="+mn-lt"/>
                <a:sym typeface="Wingdings" panose="05000000000000000000" pitchFamily="2" charset="2"/>
              </a:rPr>
              <a:t>e</a:t>
            </a:r>
            <a:r>
              <a:rPr lang="fr-BE" sz="1600">
                <a:ea typeface="+mn-lt"/>
                <a:cs typeface="+mn-lt"/>
                <a:sym typeface="Wingdings" panose="05000000000000000000" pitchFamily="2" charset="2"/>
              </a:rPr>
              <a:t> banches du moyen ne sont pas fondées.</a:t>
            </a:r>
            <a:endParaRPr lang="fr-BE" sz="1600">
              <a:ea typeface="+mn-lt"/>
              <a:cs typeface="+mn-lt"/>
            </a:endParaRPr>
          </a:p>
        </p:txBody>
      </p:sp>
      <p:sp>
        <p:nvSpPr>
          <p:cNvPr id="3" name="Text Placeholder 2">
            <a:extLst>
              <a:ext uri="{FF2B5EF4-FFF2-40B4-BE49-F238E27FC236}">
                <a16:creationId xmlns:a16="http://schemas.microsoft.com/office/drawing/2014/main" id="{AE42B494-2589-A493-7681-3F527349FDB6}"/>
              </a:ext>
            </a:extLst>
          </p:cNvPr>
          <p:cNvSpPr>
            <a:spLocks noGrp="1"/>
          </p:cNvSpPr>
          <p:nvPr>
            <p:ph type="body" idx="1"/>
          </p:nvPr>
        </p:nvSpPr>
        <p:spPr>
          <a:xfrm>
            <a:off x="537204" y="1396493"/>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4E52D304-7B5B-8FB8-0227-026248855C32}"/>
              </a:ext>
            </a:extLst>
          </p:cNvPr>
          <p:cNvSpPr>
            <a:spLocks noGrp="1"/>
          </p:cNvSpPr>
          <p:nvPr>
            <p:ph type="sldNum" sz="quarter" idx="12"/>
          </p:nvPr>
        </p:nvSpPr>
        <p:spPr/>
        <p:txBody>
          <a:bodyPr/>
          <a:lstStyle/>
          <a:p>
            <a:fld id="{F9591D4C-BB8F-AE46-BE73-C616F30BBC5B}" type="slidenum">
              <a:rPr lang="en-US" smtClean="0"/>
              <a:pPr/>
              <a:t>53</a:t>
            </a:fld>
            <a:endParaRPr lang="en-US"/>
          </a:p>
        </p:txBody>
      </p:sp>
      <p:sp>
        <p:nvSpPr>
          <p:cNvPr id="7" name="Footer Placeholder 6">
            <a:extLst>
              <a:ext uri="{FF2B5EF4-FFF2-40B4-BE49-F238E27FC236}">
                <a16:creationId xmlns:a16="http://schemas.microsoft.com/office/drawing/2014/main" id="{ED0CAD59-8E7B-35BF-72EB-54E5B2A47B2D}"/>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F7F08D1B-14AD-FD1E-B8DE-60F227FBEFDA}"/>
              </a:ext>
            </a:extLst>
          </p:cNvPr>
          <p:cNvSpPr txBox="1">
            <a:spLocks/>
          </p:cNvSpPr>
          <p:nvPr/>
        </p:nvSpPr>
        <p:spPr>
          <a:xfrm>
            <a:off x="515938" y="746088"/>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263.043 du 23 avril 2025, </a:t>
            </a:r>
            <a:r>
              <a:rPr lang="fr-BE" sz="2400" i="1">
                <a:solidFill>
                  <a:srgbClr val="0073CF"/>
                </a:solidFill>
                <a:latin typeface="Cambria"/>
                <a:ea typeface="Cambria"/>
              </a:rPr>
              <a:t>S.A. Electrotechnique et Mécanique </a:t>
            </a:r>
            <a:r>
              <a:rPr lang="fr-BE" sz="2400" i="1" err="1">
                <a:solidFill>
                  <a:srgbClr val="0073CF"/>
                </a:solidFill>
                <a:latin typeface="Cambria"/>
                <a:ea typeface="Cambria"/>
              </a:rPr>
              <a:t>Putman</a:t>
            </a:r>
            <a:r>
              <a:rPr lang="fr-BE" sz="2400" i="1">
                <a:solidFill>
                  <a:srgbClr val="0073CF"/>
                </a:solidFill>
                <a:latin typeface="Cambria"/>
                <a:ea typeface="Cambria"/>
              </a:rPr>
              <a:t> Frères</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0413AB2D-5D71-E9DA-8749-B03951EB7EC4}"/>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16466214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CC1CC-2BCE-B02A-5122-147EB93D81B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EE5612-E82F-B7D6-7DCF-27088CBB4133}"/>
              </a:ext>
            </a:extLst>
          </p:cNvPr>
          <p:cNvSpPr>
            <a:spLocks noGrp="1"/>
          </p:cNvSpPr>
          <p:nvPr>
            <p:ph sz="quarter" idx="18"/>
          </p:nvPr>
        </p:nvSpPr>
        <p:spPr>
          <a:xfrm>
            <a:off x="515938" y="1856141"/>
            <a:ext cx="11160124" cy="4528868"/>
          </a:xfrm>
        </p:spPr>
        <p:txBody>
          <a:bodyPr vert="horz" lIns="0" tIns="0" rIns="0" bIns="0" spcCol="137160" rtlCol="0" anchor="t">
            <a:noAutofit/>
          </a:bodyPr>
          <a:lstStyle/>
          <a:p>
            <a:pPr algn="just"/>
            <a:r>
              <a:rPr lang="fr-BE" sz="1800" u="sng">
                <a:ea typeface="+mn-lt"/>
                <a:cs typeface="+mn-lt"/>
              </a:rPr>
              <a:t>Dans les </a:t>
            </a:r>
            <a:r>
              <a:rPr lang="fr-BE" sz="1800" u="sng" err="1">
                <a:ea typeface="+mn-lt"/>
                <a:cs typeface="+mn-lt"/>
              </a:rPr>
              <a:t>1</a:t>
            </a:r>
            <a:r>
              <a:rPr lang="fr-BE" sz="1800" u="sng" baseline="30000" err="1">
                <a:ea typeface="+mn-lt"/>
                <a:cs typeface="+mn-lt"/>
              </a:rPr>
              <a:t>e</a:t>
            </a:r>
            <a:r>
              <a:rPr lang="fr-BE" sz="1800" u="sng" baseline="30000">
                <a:ea typeface="+mn-lt"/>
                <a:cs typeface="+mn-lt"/>
              </a:rPr>
              <a:t> </a:t>
            </a:r>
            <a:r>
              <a:rPr lang="fr-BE" sz="1800" u="sng">
                <a:ea typeface="+mn-lt"/>
                <a:cs typeface="+mn-lt"/>
              </a:rPr>
              <a:t>et 3</a:t>
            </a:r>
            <a:r>
              <a:rPr lang="fr-BE" sz="1800" u="sng" baseline="30000">
                <a:ea typeface="+mn-lt"/>
                <a:cs typeface="+mn-lt"/>
              </a:rPr>
              <a:t>e</a:t>
            </a:r>
            <a:r>
              <a:rPr lang="fr-BE" sz="1800" u="sng">
                <a:ea typeface="+mn-lt"/>
                <a:cs typeface="+mn-lt"/>
              </a:rPr>
              <a:t> branches du deuxième moyen</a:t>
            </a:r>
            <a:r>
              <a:rPr lang="fr-BE" sz="1800">
                <a:ea typeface="+mn-lt"/>
                <a:cs typeface="+mn-lt"/>
              </a:rPr>
              <a:t>: « </a:t>
            </a:r>
            <a:r>
              <a:rPr lang="fr-BE" sz="1800" i="1"/>
              <a:t>la requérante reproche à la partie adverse de ne pas avoir interrogé l’attributaire sur le prix global de son offre compte tenu de l’important écart (&gt; 31 %) existant entre ce prix et ceux des deux autres soumissionnaires. </a:t>
            </a:r>
            <a:r>
              <a:rPr lang="fr-BE" sz="1800"/>
              <a:t>»</a:t>
            </a:r>
          </a:p>
          <a:p>
            <a:pPr algn="just"/>
            <a:r>
              <a:rPr lang="fr-BE" sz="1800" u="sng">
                <a:ea typeface="+mn-lt"/>
                <a:cs typeface="+mn-lt"/>
              </a:rPr>
              <a:t>Selon le </a:t>
            </a:r>
            <a:r>
              <a:rPr lang="fr-BE" sz="1800" u="sng" err="1">
                <a:ea typeface="+mn-lt"/>
                <a:cs typeface="+mn-lt"/>
              </a:rPr>
              <a:t>C.E</a:t>
            </a:r>
            <a:r>
              <a:rPr lang="fr-BE" sz="1800" u="sng">
                <a:ea typeface="+mn-lt"/>
                <a:cs typeface="+mn-lt"/>
              </a:rPr>
              <a:t>.: </a:t>
            </a:r>
          </a:p>
          <a:p>
            <a:pPr algn="just"/>
            <a:endParaRPr lang="fr-BE" sz="1800" u="sng">
              <a:ea typeface="+mn-lt"/>
              <a:cs typeface="+mn-lt"/>
            </a:endParaRPr>
          </a:p>
          <a:p>
            <a:pPr lvl="1" algn="just"/>
            <a:r>
              <a:rPr lang="fr-BE" sz="1800">
                <a:ea typeface="+mn-lt"/>
                <a:cs typeface="+mn-lt"/>
              </a:rPr>
              <a:t>«</a:t>
            </a:r>
            <a:r>
              <a:rPr lang="fr-BE" sz="1800" i="1">
                <a:ea typeface="+mn-lt"/>
                <a:cs typeface="+mn-lt"/>
              </a:rPr>
              <a:t> </a:t>
            </a:r>
            <a:r>
              <a:rPr lang="fr-BE" sz="1800" i="1"/>
              <a:t>Il ressort de l’acte attaqué que les justifications fournies par l’attributaire du marché pour établir la normalité des prix unitaires pour les postes 10, 11, 27, 64 à 70 du métré sont également invoquées par le pouvoir adjudicateur afin de justifier la normalité du montant total de l’offre de l’intervenante</a:t>
            </a:r>
            <a:r>
              <a:rPr lang="fr-BE" sz="1800"/>
              <a:t>. »</a:t>
            </a:r>
          </a:p>
          <a:p>
            <a:pPr lvl="1" algn="just"/>
            <a:endParaRPr lang="fr-BE" sz="1800"/>
          </a:p>
          <a:p>
            <a:pPr lvl="1" algn="just"/>
            <a:r>
              <a:rPr lang="fr-BE" sz="1800">
                <a:ea typeface="+mn-lt"/>
                <a:cs typeface="+mn-lt"/>
              </a:rPr>
              <a:t>« </a:t>
            </a:r>
            <a:r>
              <a:rPr lang="fr-BE" sz="1800" i="1"/>
              <a:t>Cependant, le courrier adressé à l’intervenante dans le cadre du contrôle des prix visait exclusivement le caractère anormal des prix unitaires des postes précités. La partie adverse n’a donc pas estimé que le prix global proposé par l’intervenante présentait une apparence d’anormalité nécessitant un contrôle plus approfondi au sens de l’article 36 de l’arrêté royal du 18 avril 2017 relatif à la passation des marchés publics dans les secteurs classiques</a:t>
            </a:r>
            <a:r>
              <a:rPr lang="fr-BE" sz="1800"/>
              <a:t>. »</a:t>
            </a:r>
            <a:endParaRPr lang="fr-BE" sz="1800">
              <a:ea typeface="+mn-lt"/>
              <a:cs typeface="+mn-lt"/>
            </a:endParaRPr>
          </a:p>
        </p:txBody>
      </p:sp>
      <p:sp>
        <p:nvSpPr>
          <p:cNvPr id="3" name="Text Placeholder 2">
            <a:extLst>
              <a:ext uri="{FF2B5EF4-FFF2-40B4-BE49-F238E27FC236}">
                <a16:creationId xmlns:a16="http://schemas.microsoft.com/office/drawing/2014/main" id="{16B4C991-C7AB-2212-7F56-18FDA70008BF}"/>
              </a:ext>
            </a:extLst>
          </p:cNvPr>
          <p:cNvSpPr>
            <a:spLocks noGrp="1"/>
          </p:cNvSpPr>
          <p:nvPr>
            <p:ph type="body" idx="1"/>
          </p:nvPr>
        </p:nvSpPr>
        <p:spPr>
          <a:xfrm>
            <a:off x="537204" y="1396493"/>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B2611631-0D48-8704-CCAB-4977645898FD}"/>
              </a:ext>
            </a:extLst>
          </p:cNvPr>
          <p:cNvSpPr>
            <a:spLocks noGrp="1"/>
          </p:cNvSpPr>
          <p:nvPr>
            <p:ph type="sldNum" sz="quarter" idx="12"/>
          </p:nvPr>
        </p:nvSpPr>
        <p:spPr/>
        <p:txBody>
          <a:bodyPr/>
          <a:lstStyle/>
          <a:p>
            <a:fld id="{F9591D4C-BB8F-AE46-BE73-C616F30BBC5B}" type="slidenum">
              <a:rPr lang="en-US" smtClean="0"/>
              <a:pPr/>
              <a:t>54</a:t>
            </a:fld>
            <a:endParaRPr lang="en-US"/>
          </a:p>
        </p:txBody>
      </p:sp>
      <p:sp>
        <p:nvSpPr>
          <p:cNvPr id="7" name="Footer Placeholder 6">
            <a:extLst>
              <a:ext uri="{FF2B5EF4-FFF2-40B4-BE49-F238E27FC236}">
                <a16:creationId xmlns:a16="http://schemas.microsoft.com/office/drawing/2014/main" id="{A79386B8-14C5-E62B-B9DE-4A9B5325D495}"/>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CB6691B8-4CF7-CBCD-3D26-34C6061FF3FC}"/>
              </a:ext>
            </a:extLst>
          </p:cNvPr>
          <p:cNvSpPr txBox="1">
            <a:spLocks/>
          </p:cNvSpPr>
          <p:nvPr/>
        </p:nvSpPr>
        <p:spPr>
          <a:xfrm>
            <a:off x="515938" y="746088"/>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263.043 du 23 avril 2025, </a:t>
            </a:r>
            <a:r>
              <a:rPr lang="fr-BE" sz="2400" i="1">
                <a:solidFill>
                  <a:srgbClr val="0073CF"/>
                </a:solidFill>
                <a:latin typeface="Cambria"/>
                <a:ea typeface="Cambria"/>
              </a:rPr>
              <a:t>S.A. Electrotechnique et Mécanique </a:t>
            </a:r>
            <a:r>
              <a:rPr lang="fr-BE" sz="2400" i="1" err="1">
                <a:solidFill>
                  <a:srgbClr val="0073CF"/>
                </a:solidFill>
                <a:latin typeface="Cambria"/>
                <a:ea typeface="Cambria"/>
              </a:rPr>
              <a:t>Putman</a:t>
            </a:r>
            <a:r>
              <a:rPr lang="fr-BE" sz="2400" i="1">
                <a:solidFill>
                  <a:srgbClr val="0073CF"/>
                </a:solidFill>
                <a:latin typeface="Cambria"/>
                <a:ea typeface="Cambria"/>
              </a:rPr>
              <a:t> Frères</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B0075975-51E9-42C1-33D2-A964D931B951}"/>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2767231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16BB7-68CD-2DE0-C0C6-5ED55BF0A5A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C211B0-05D0-9583-556A-DD7382F5829F}"/>
              </a:ext>
            </a:extLst>
          </p:cNvPr>
          <p:cNvSpPr>
            <a:spLocks noGrp="1"/>
          </p:cNvSpPr>
          <p:nvPr>
            <p:ph sz="quarter" idx="18"/>
          </p:nvPr>
        </p:nvSpPr>
        <p:spPr>
          <a:xfrm>
            <a:off x="515938" y="1856141"/>
            <a:ext cx="11160124" cy="4528868"/>
          </a:xfrm>
        </p:spPr>
        <p:txBody>
          <a:bodyPr vert="horz" lIns="0" tIns="0" rIns="0" bIns="0" spcCol="137160" rtlCol="0" anchor="t">
            <a:noAutofit/>
          </a:bodyPr>
          <a:lstStyle/>
          <a:p>
            <a:pPr lvl="1" algn="just"/>
            <a:r>
              <a:rPr lang="fr-BE" sz="1600">
                <a:ea typeface="+mn-lt"/>
                <a:cs typeface="+mn-lt"/>
              </a:rPr>
              <a:t>Ainsi:</a:t>
            </a:r>
          </a:p>
          <a:p>
            <a:pPr lvl="2" algn="just"/>
            <a:r>
              <a:rPr lang="fr-BE" sz="1600">
                <a:ea typeface="+mn-lt"/>
                <a:cs typeface="+mn-lt"/>
              </a:rPr>
              <a:t>« </a:t>
            </a:r>
            <a:r>
              <a:rPr lang="fr-BE" sz="1600" i="1">
                <a:ea typeface="+mn-lt"/>
                <a:cs typeface="+mn-lt"/>
              </a:rPr>
              <a:t>(…) </a:t>
            </a:r>
            <a:r>
              <a:rPr lang="fr-BE" sz="1600" i="1"/>
              <a:t>s’il est vrai que le prix global proposé par l’intervenante est relativement proche de l’estimation du montant total du marché établie par le pouvoir adjudicateur (écart de 12,3 %), il convient de rappeler que le prix global d’un marché n’est jamais que la somme des prix unitaires des différents postes du métré. Or, sur la base du comparatif des offres (…), il faut constater que, pour plus de la moitié des postes du métré (…), les prix de l’intervenante présentent, avec les prix estimés par la partie adverse, des écarts supérieurs à 30 % (…). Pour un nombre remarquable de ces postes (46 postes sur 64), les écarts sont supérieurs à 50 % (…) </a:t>
            </a:r>
            <a:r>
              <a:rPr lang="fr-BE" sz="1600"/>
              <a:t>»</a:t>
            </a:r>
          </a:p>
          <a:p>
            <a:pPr lvl="2" algn="just"/>
            <a:r>
              <a:rPr lang="fr-BE" sz="1600">
                <a:ea typeface="+mn-lt"/>
                <a:cs typeface="+mn-lt"/>
              </a:rPr>
              <a:t>« </a:t>
            </a:r>
            <a:r>
              <a:rPr lang="fr-BE" sz="1600"/>
              <a:t>Les doutes quant aux prix unitaires estimés rejaillissent inévitablement sur l’estimation du montant total du marché. Contrairement à ce qu’affirme la partie adverse, l’écart relativement faible (- 12,3 %) entre l’estimation établie par la partie adverse et le prix global de l’offre de l’attributaire ne permet pas d’affirmer la normalité de ce dernier. Dans une telle configuration, la partie adverse ne pouvait, sans commettre d’erreur manifeste d’appréciation, s’abstenir de vérifier le prix global de l’attributaire, compte tenu de l’écart très élevé (&gt; 31 %) entre celui-ci et les prix globaux remis par les deux autres soumissionnaires. »</a:t>
            </a:r>
          </a:p>
          <a:p>
            <a:pPr lvl="2" algn="just"/>
            <a:r>
              <a:rPr lang="fr-BE" sz="1600">
                <a:ea typeface="+mn-lt"/>
                <a:cs typeface="+mn-lt"/>
              </a:rPr>
              <a:t>« </a:t>
            </a:r>
            <a:r>
              <a:rPr lang="fr-BE" sz="1600" i="1"/>
              <a:t>Enfin et contrairement à ce que soutient l’acte attaqué, les prix unitaires contrôlés (pour les postes 10, 11, 27, 64 à 70) ne permettent d’expliquer que très partiellement la grande différence de prix existant entre l’offre de l’attributaire et celles des deux autres soumissionnaires</a:t>
            </a:r>
            <a:r>
              <a:rPr lang="fr-BE" sz="1600"/>
              <a:t>. »</a:t>
            </a:r>
          </a:p>
          <a:p>
            <a:pPr lvl="2" algn="just"/>
            <a:endParaRPr lang="fr-BE" sz="1600"/>
          </a:p>
          <a:p>
            <a:pPr marL="457200" lvl="2" indent="0" algn="just">
              <a:buNone/>
            </a:pPr>
            <a:r>
              <a:rPr lang="fr-BE" sz="1600">
                <a:ea typeface="+mn-lt"/>
                <a:cs typeface="+mn-lt"/>
                <a:sym typeface="Wingdings" panose="05000000000000000000" pitchFamily="2" charset="2"/>
              </a:rPr>
              <a:t> Le moyen est fondé.</a:t>
            </a:r>
            <a:endParaRPr lang="fr-BE" sz="1600">
              <a:ea typeface="+mn-lt"/>
              <a:cs typeface="+mn-lt"/>
            </a:endParaRPr>
          </a:p>
        </p:txBody>
      </p:sp>
      <p:sp>
        <p:nvSpPr>
          <p:cNvPr id="3" name="Text Placeholder 2">
            <a:extLst>
              <a:ext uri="{FF2B5EF4-FFF2-40B4-BE49-F238E27FC236}">
                <a16:creationId xmlns:a16="http://schemas.microsoft.com/office/drawing/2014/main" id="{55A501A4-A9D5-B0D3-2601-F68AE34DDB9D}"/>
              </a:ext>
            </a:extLst>
          </p:cNvPr>
          <p:cNvSpPr>
            <a:spLocks noGrp="1"/>
          </p:cNvSpPr>
          <p:nvPr>
            <p:ph type="body" idx="1"/>
          </p:nvPr>
        </p:nvSpPr>
        <p:spPr>
          <a:xfrm>
            <a:off x="537204" y="1396493"/>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83B7D021-B0B1-9FAE-8297-48EC5BF93879}"/>
              </a:ext>
            </a:extLst>
          </p:cNvPr>
          <p:cNvSpPr>
            <a:spLocks noGrp="1"/>
          </p:cNvSpPr>
          <p:nvPr>
            <p:ph type="sldNum" sz="quarter" idx="12"/>
          </p:nvPr>
        </p:nvSpPr>
        <p:spPr/>
        <p:txBody>
          <a:bodyPr/>
          <a:lstStyle/>
          <a:p>
            <a:fld id="{F9591D4C-BB8F-AE46-BE73-C616F30BBC5B}" type="slidenum">
              <a:rPr lang="en-US" smtClean="0"/>
              <a:pPr/>
              <a:t>55</a:t>
            </a:fld>
            <a:endParaRPr lang="en-US"/>
          </a:p>
        </p:txBody>
      </p:sp>
      <p:sp>
        <p:nvSpPr>
          <p:cNvPr id="7" name="Footer Placeholder 6">
            <a:extLst>
              <a:ext uri="{FF2B5EF4-FFF2-40B4-BE49-F238E27FC236}">
                <a16:creationId xmlns:a16="http://schemas.microsoft.com/office/drawing/2014/main" id="{5510690B-AAF2-2377-504E-A515C2B511E2}"/>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31BE184F-8AE8-CB5E-19DD-722A36F71A2B}"/>
              </a:ext>
            </a:extLst>
          </p:cNvPr>
          <p:cNvSpPr txBox="1">
            <a:spLocks/>
          </p:cNvSpPr>
          <p:nvPr/>
        </p:nvSpPr>
        <p:spPr>
          <a:xfrm>
            <a:off x="515938" y="746088"/>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263.043 du 23 avril 2025, </a:t>
            </a:r>
            <a:r>
              <a:rPr lang="fr-BE" sz="2400" i="1">
                <a:solidFill>
                  <a:srgbClr val="0073CF"/>
                </a:solidFill>
                <a:latin typeface="Cambria"/>
                <a:ea typeface="Cambria"/>
              </a:rPr>
              <a:t>S.A. Electrotechnique et Mécanique </a:t>
            </a:r>
            <a:r>
              <a:rPr lang="fr-BE" sz="2400" i="1" err="1">
                <a:solidFill>
                  <a:srgbClr val="0073CF"/>
                </a:solidFill>
                <a:latin typeface="Cambria"/>
                <a:ea typeface="Cambria"/>
              </a:rPr>
              <a:t>Putman</a:t>
            </a:r>
            <a:r>
              <a:rPr lang="fr-BE" sz="2400" i="1">
                <a:solidFill>
                  <a:srgbClr val="0073CF"/>
                </a:solidFill>
                <a:latin typeface="Cambria"/>
                <a:ea typeface="Cambria"/>
              </a:rPr>
              <a:t> Frères</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371057C9-D121-ACA1-D89C-8A14131A54A7}"/>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007964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D31218-4DF8-1458-F463-30E3C3F0719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BA1754-CEDB-2310-6FF0-39CB57C9B112}"/>
              </a:ext>
            </a:extLst>
          </p:cNvPr>
          <p:cNvSpPr>
            <a:spLocks noGrp="1"/>
          </p:cNvSpPr>
          <p:nvPr>
            <p:ph sz="quarter" idx="18"/>
          </p:nvPr>
        </p:nvSpPr>
        <p:spPr>
          <a:xfrm>
            <a:off x="515939" y="1781044"/>
            <a:ext cx="11160124" cy="3782606"/>
          </a:xfrm>
        </p:spPr>
        <p:txBody>
          <a:bodyPr vert="horz" lIns="0" tIns="0" rIns="0" bIns="0" spcCol="137160" rtlCol="0" anchor="t">
            <a:noAutofit/>
          </a:bodyPr>
          <a:lstStyle/>
          <a:p>
            <a:pPr algn="just"/>
            <a:r>
              <a:rPr lang="fr-BE" sz="1600"/>
              <a:t>Le pouvoir adjudicateur avait : « </a:t>
            </a:r>
            <a:r>
              <a:rPr lang="fr-BE" sz="1600" i="1"/>
              <a:t>rectifié le montant global de l’offre de l’attributaire du marché litigieux en tenant compte – selon les termes de ce rapport – tant d’erreurs arithmétiques que d’erreurs matérielles </a:t>
            </a:r>
            <a:r>
              <a:rPr lang="fr-BE" sz="1600"/>
              <a:t>».</a:t>
            </a:r>
          </a:p>
          <a:p>
            <a:pPr algn="just"/>
            <a:r>
              <a:rPr lang="fr-BE" sz="1600"/>
              <a:t>Selon le Conseil d’État, « [u]</a:t>
            </a:r>
            <a:r>
              <a:rPr lang="fr-BE" sz="1600" i="1"/>
              <a:t>ne erreur dans les opérations arithmétiques est une erreur qui survient dans l’exécution d’une opération arithmétique, telle une addition, une soustraction, une multiplication ou une division </a:t>
            </a:r>
            <a:r>
              <a:rPr lang="fr-BE" sz="1600"/>
              <a:t>». À ce sujet, il a constaté que la motivation de l’acte attaqué ne révélait pas d’erreurs arithmétiques, mais des omissions ou comptabilisations incorrectes de postes, ce qui ne justifie pas la rectification du prix global comme une simple correction d’addition au sens de l’article 34, § 2 de l’arrêté royal du 18 avril 2017.</a:t>
            </a:r>
          </a:p>
          <a:p>
            <a:pPr algn="just"/>
            <a:r>
              <a:rPr lang="fr-BE" sz="1600"/>
              <a:t>Toujours selon le Conseil d’État, « [l]</a:t>
            </a:r>
            <a:r>
              <a:rPr lang="fr-BE" sz="1600" i="1"/>
              <a:t>a correction d’« erreurs purement matérielles », au sens de la disposition précitée, suppose que le pouvoir adjudicateur s’assure de ce que les erreurs prétendument telles relèvent de celles qui ont manifestement pour effet d’aboutir à un résultat contraire à celui qu’entendait poursuivre le soumissionnaire.</a:t>
            </a:r>
            <a:r>
              <a:rPr lang="fr-BE" sz="1600"/>
              <a:t> » À cet égard, il a constaté qu’une telle qualification ne se basait pas sur des indices suffisants permettant au pouvoir adjudicateur de démontrer qu’il s’agissait d’erreurs manifestement contraires à l’intention de l’attributaire du marché.</a:t>
            </a:r>
          </a:p>
          <a:p>
            <a:pPr algn="just"/>
            <a:r>
              <a:rPr lang="fr-BE" sz="1600"/>
              <a:t>« [L]</a:t>
            </a:r>
            <a:r>
              <a:rPr lang="fr-BE" sz="1600" i="1"/>
              <a:t>a partie adverse ne peut, </a:t>
            </a:r>
            <a:r>
              <a:rPr lang="fr-BE" sz="1600"/>
              <a:t>prima facie</a:t>
            </a:r>
            <a:r>
              <a:rPr lang="fr-BE" sz="1600" i="1"/>
              <a:t>, ni justifier </a:t>
            </a:r>
            <a:r>
              <a:rPr lang="fr-BE" sz="1600"/>
              <a:t>(…) </a:t>
            </a:r>
            <a:r>
              <a:rPr lang="fr-BE" sz="1600" i="1"/>
              <a:t>la rectification du montant total de l’offre de l’attributaire du marché, ni </a:t>
            </a:r>
            <a:r>
              <a:rPr lang="fr-BE" sz="1600"/>
              <a:t>(…) </a:t>
            </a:r>
            <a:r>
              <a:rPr lang="fr-BE" sz="1600" i="1"/>
              <a:t>motiver adéquatement l’acte attaqué, en ce qu’il porte sur cet aspect. </a:t>
            </a:r>
            <a:r>
              <a:rPr lang="fr-BE" sz="1600"/>
              <a:t>» </a:t>
            </a:r>
            <a:endParaRPr lang="nl-BE" sz="1600"/>
          </a:p>
        </p:txBody>
      </p:sp>
      <p:sp>
        <p:nvSpPr>
          <p:cNvPr id="3" name="Text Placeholder 2">
            <a:extLst>
              <a:ext uri="{FF2B5EF4-FFF2-40B4-BE49-F238E27FC236}">
                <a16:creationId xmlns:a16="http://schemas.microsoft.com/office/drawing/2014/main" id="{2407559F-A9A5-196B-B8A6-8620B9931E96}"/>
              </a:ext>
            </a:extLst>
          </p:cNvPr>
          <p:cNvSpPr>
            <a:spLocks noGrp="1"/>
          </p:cNvSpPr>
          <p:nvPr>
            <p:ph type="body" idx="1"/>
          </p:nvPr>
        </p:nvSpPr>
        <p:spPr>
          <a:xfrm>
            <a:off x="537204" y="1407093"/>
            <a:ext cx="11160124" cy="435600"/>
          </a:xfrm>
        </p:spPr>
        <p:txBody>
          <a:bodyPr>
            <a:noAutofit/>
          </a:bodyPr>
          <a:lstStyle/>
          <a:p>
            <a:pPr algn="just"/>
            <a:r>
              <a:rPr lang="fr-BE" sz="2000" noProof="0">
                <a:latin typeface="Cambria"/>
                <a:ea typeface="Cambria"/>
              </a:rPr>
              <a:t>Erreurs arithmétiques et matérielles</a:t>
            </a:r>
          </a:p>
        </p:txBody>
      </p:sp>
      <p:sp>
        <p:nvSpPr>
          <p:cNvPr id="4" name="Slide Number Placeholder 3">
            <a:extLst>
              <a:ext uri="{FF2B5EF4-FFF2-40B4-BE49-F238E27FC236}">
                <a16:creationId xmlns:a16="http://schemas.microsoft.com/office/drawing/2014/main" id="{DC6DE4E6-6035-0446-D855-D5DB46606F37}"/>
              </a:ext>
            </a:extLst>
          </p:cNvPr>
          <p:cNvSpPr>
            <a:spLocks noGrp="1"/>
          </p:cNvSpPr>
          <p:nvPr>
            <p:ph type="sldNum" sz="quarter" idx="12"/>
          </p:nvPr>
        </p:nvSpPr>
        <p:spPr/>
        <p:txBody>
          <a:bodyPr/>
          <a:lstStyle/>
          <a:p>
            <a:fld id="{F9591D4C-BB8F-AE46-BE73-C616F30BBC5B}" type="slidenum">
              <a:rPr lang="en-US" smtClean="0"/>
              <a:pPr/>
              <a:t>56</a:t>
            </a:fld>
            <a:endParaRPr lang="en-US"/>
          </a:p>
        </p:txBody>
      </p:sp>
      <p:sp>
        <p:nvSpPr>
          <p:cNvPr id="7" name="Footer Placeholder 6">
            <a:extLst>
              <a:ext uri="{FF2B5EF4-FFF2-40B4-BE49-F238E27FC236}">
                <a16:creationId xmlns:a16="http://schemas.microsoft.com/office/drawing/2014/main" id="{B01E51D6-5999-87E2-1721-930E47B11DF0}"/>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EEC39A3C-0C77-A76E-6A4C-B6C6B9CD7238}"/>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BE" sz="2400" err="1">
                <a:solidFill>
                  <a:srgbClr val="0073CF"/>
                </a:solidFill>
                <a:latin typeface="Cambria"/>
                <a:ea typeface="Cambria"/>
              </a:rPr>
              <a:t>C.E</a:t>
            </a:r>
            <a:r>
              <a:rPr lang="fr-BE" sz="2400">
                <a:solidFill>
                  <a:srgbClr val="0073CF"/>
                </a:solidFill>
                <a:latin typeface="Cambria"/>
                <a:ea typeface="Cambria"/>
              </a:rPr>
              <a:t>., arrêt n° 262.442 du 20 février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TEGEC</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kumimoji="0"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BB13ADE7-926B-5FFA-7E16-8D98CBC34974}"/>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115721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1B5C1D-D443-A9E4-460E-E73DE5B5C25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956F85-B006-81F3-62A8-C9260B05F68C}"/>
              </a:ext>
            </a:extLst>
          </p:cNvPr>
          <p:cNvSpPr>
            <a:spLocks noGrp="1"/>
          </p:cNvSpPr>
          <p:nvPr>
            <p:ph sz="quarter" idx="18"/>
          </p:nvPr>
        </p:nvSpPr>
        <p:spPr>
          <a:xfrm>
            <a:off x="515939" y="2198554"/>
            <a:ext cx="11160124" cy="3782606"/>
          </a:xfrm>
        </p:spPr>
        <p:txBody>
          <a:bodyPr vert="horz" lIns="0" tIns="0" rIns="0" bIns="0" spcCol="137160" rtlCol="0" anchor="t">
            <a:noAutofit/>
          </a:bodyPr>
          <a:lstStyle/>
          <a:p>
            <a:pPr algn="just"/>
            <a:r>
              <a:rPr lang="fr-BE" sz="1800"/>
              <a:t>Le pouvoir adjudicateur avait demandé à la partie requérante de justifier l’ensemble de ses 270 prix unitaires et lui a accordé un délai de treize jours pour ce faire.</a:t>
            </a:r>
          </a:p>
          <a:p>
            <a:pPr algn="just"/>
            <a:r>
              <a:rPr lang="fr-BE" sz="1800"/>
              <a:t>Le Conseil d’État a jugé que :</a:t>
            </a:r>
          </a:p>
          <a:p>
            <a:pPr marL="457200" lvl="2" indent="0" algn="just">
              <a:buNone/>
            </a:pPr>
            <a:r>
              <a:rPr lang="fr-BE" sz="1800"/>
              <a:t>« </a:t>
            </a:r>
            <a:r>
              <a:rPr lang="fr-BE" sz="1800" i="1"/>
              <a:t>Pour autant qu’il respecte le </a:t>
            </a:r>
            <a:r>
              <a:rPr lang="fr-BE" sz="1800" b="1" i="1"/>
              <a:t>délai minimal de 12 jours </a:t>
            </a:r>
            <a:r>
              <a:rPr lang="fr-BE" sz="1800" i="1"/>
              <a:t>imposé par l’article 36, § 2, de l’arrêté royal du 18 avril 2017, le pouvoir adjudicateur exerce un </a:t>
            </a:r>
            <a:r>
              <a:rPr lang="fr-BE" sz="1800" b="1" i="1"/>
              <a:t>pouvoir discrétionnaire </a:t>
            </a:r>
            <a:r>
              <a:rPr lang="fr-BE" sz="1800" i="1"/>
              <a:t>lorsqu’il détermine le temps accordé à un soumissionnaire pour communiquer la justification écrite des prix et coûts de son offre considérés comme apparemment anormaux. Le Conseil d’État ne peut, à cet égard, substituer son appréciation à celle du pouvoir adjudicateur, seule une erreur manifeste d’appréciation pouvant être sanctionnée. </a:t>
            </a:r>
          </a:p>
          <a:p>
            <a:pPr marL="457200" lvl="2" indent="0" algn="just">
              <a:buNone/>
            </a:pPr>
            <a:r>
              <a:rPr lang="fr-BE" sz="1800"/>
              <a:t>(...) </a:t>
            </a:r>
            <a:r>
              <a:rPr lang="fr-BE" sz="1800" i="1"/>
              <a:t>Il convient par ailleurs de relever que </a:t>
            </a:r>
            <a:r>
              <a:rPr lang="fr-BE" sz="1800" b="1" i="1"/>
              <a:t>la requérante </a:t>
            </a:r>
            <a:r>
              <a:rPr lang="fr-BE" sz="1800" i="1"/>
              <a:t>ne s’est </a:t>
            </a:r>
            <a:r>
              <a:rPr lang="fr-BE" sz="1800" b="1" i="1"/>
              <a:t>pas plainte, en temps utile, </a:t>
            </a:r>
            <a:r>
              <a:rPr lang="fr-BE" sz="1800" i="1"/>
              <a:t>du délai qui lui était accordé et n’en a </a:t>
            </a:r>
            <a:r>
              <a:rPr lang="fr-BE" sz="1800" b="1" i="1"/>
              <a:t>pas réclamé une extension</a:t>
            </a:r>
            <a:r>
              <a:rPr lang="fr-BE" sz="1800"/>
              <a:t>. »</a:t>
            </a:r>
            <a:endParaRPr lang="nl-BE" sz="1800"/>
          </a:p>
        </p:txBody>
      </p:sp>
      <p:sp>
        <p:nvSpPr>
          <p:cNvPr id="3" name="Text Placeholder 2">
            <a:extLst>
              <a:ext uri="{FF2B5EF4-FFF2-40B4-BE49-F238E27FC236}">
                <a16:creationId xmlns:a16="http://schemas.microsoft.com/office/drawing/2014/main" id="{49E567EA-85E5-38F2-1344-D448658A074B}"/>
              </a:ext>
            </a:extLst>
          </p:cNvPr>
          <p:cNvSpPr>
            <a:spLocks noGrp="1"/>
          </p:cNvSpPr>
          <p:nvPr>
            <p:ph type="body" idx="1"/>
          </p:nvPr>
        </p:nvSpPr>
        <p:spPr>
          <a:xfrm>
            <a:off x="538516" y="1424515"/>
            <a:ext cx="11160124" cy="435600"/>
          </a:xfrm>
        </p:spPr>
        <p:txBody>
          <a:bodyPr>
            <a:noAutofit/>
          </a:bodyPr>
          <a:lstStyle/>
          <a:p>
            <a:pPr algn="just"/>
            <a:r>
              <a:rPr lang="fr-BE" sz="2000" noProof="0">
                <a:latin typeface="Cambria"/>
                <a:ea typeface="Cambria"/>
              </a:rPr>
              <a:t>Délai pour justifier des prix</a:t>
            </a:r>
          </a:p>
        </p:txBody>
      </p:sp>
      <p:sp>
        <p:nvSpPr>
          <p:cNvPr id="4" name="Slide Number Placeholder 3">
            <a:extLst>
              <a:ext uri="{FF2B5EF4-FFF2-40B4-BE49-F238E27FC236}">
                <a16:creationId xmlns:a16="http://schemas.microsoft.com/office/drawing/2014/main" id="{7D8C7AB0-69E5-665B-5E42-E97277ACAB4B}"/>
              </a:ext>
            </a:extLst>
          </p:cNvPr>
          <p:cNvSpPr>
            <a:spLocks noGrp="1"/>
          </p:cNvSpPr>
          <p:nvPr>
            <p:ph type="sldNum" sz="quarter" idx="12"/>
          </p:nvPr>
        </p:nvSpPr>
        <p:spPr/>
        <p:txBody>
          <a:bodyPr/>
          <a:lstStyle/>
          <a:p>
            <a:fld id="{F9591D4C-BB8F-AE46-BE73-C616F30BBC5B}" type="slidenum">
              <a:rPr lang="en-US" smtClean="0"/>
              <a:pPr/>
              <a:t>57</a:t>
            </a:fld>
            <a:endParaRPr lang="en-US"/>
          </a:p>
        </p:txBody>
      </p:sp>
      <p:sp>
        <p:nvSpPr>
          <p:cNvPr id="7" name="Footer Placeholder 6">
            <a:extLst>
              <a:ext uri="{FF2B5EF4-FFF2-40B4-BE49-F238E27FC236}">
                <a16:creationId xmlns:a16="http://schemas.microsoft.com/office/drawing/2014/main" id="{B59B1DD9-82C3-F904-1956-FB96B482860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2DEE696C-9D2E-3E7A-6CCC-BD3D495869A5}"/>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lvl="0">
              <a:defRPr/>
            </a:pPr>
            <a:r>
              <a:rPr lang="fr-BE" sz="2400" err="1">
                <a:solidFill>
                  <a:srgbClr val="0073CF"/>
                </a:solidFill>
                <a:latin typeface="Cambria"/>
                <a:ea typeface="Cambria"/>
              </a:rPr>
              <a:t>C.E</a:t>
            </a:r>
            <a:r>
              <a:rPr lang="fr-BE" sz="2400">
                <a:solidFill>
                  <a:srgbClr val="0073CF"/>
                </a:solidFill>
                <a:latin typeface="Cambria"/>
                <a:ea typeface="Cambria"/>
              </a:rPr>
              <a:t>., arrêt n° 262.535 du 3 mars 2025, </a:t>
            </a:r>
            <a:r>
              <a:rPr lang="fr-BE" sz="2400" i="1" err="1">
                <a:solidFill>
                  <a:srgbClr val="0073CF"/>
                </a:solidFill>
                <a:latin typeface="Cambria"/>
                <a:ea typeface="Cambria"/>
              </a:rPr>
              <a:t>S.R.L</a:t>
            </a:r>
            <a:r>
              <a:rPr lang="fr-BE" sz="2400" i="1">
                <a:solidFill>
                  <a:srgbClr val="0073CF"/>
                </a:solidFill>
                <a:latin typeface="Cambria"/>
                <a:ea typeface="Cambria"/>
              </a:rPr>
              <a:t>. AUTO </a:t>
            </a:r>
            <a:r>
              <a:rPr lang="fr-BE" sz="2400" i="1" err="1">
                <a:solidFill>
                  <a:srgbClr val="0073CF"/>
                </a:solidFill>
                <a:latin typeface="Cambria"/>
                <a:ea typeface="Cambria"/>
              </a:rPr>
              <a:t>M&amp;M</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1F10B45A-E835-321E-1F47-11036E0C9081}"/>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2507754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2B27F-1D01-AFDA-ABE3-BBAD09DDCBA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0DC8E1-2881-CA5C-C959-B18CF50ABBC1}"/>
              </a:ext>
            </a:extLst>
          </p:cNvPr>
          <p:cNvSpPr>
            <a:spLocks noGrp="1"/>
          </p:cNvSpPr>
          <p:nvPr>
            <p:ph sz="quarter" idx="18"/>
          </p:nvPr>
        </p:nvSpPr>
        <p:spPr>
          <a:xfrm>
            <a:off x="515939" y="1826017"/>
            <a:ext cx="11160124" cy="3782606"/>
          </a:xfrm>
        </p:spPr>
        <p:txBody>
          <a:bodyPr vert="horz" lIns="0" tIns="0" rIns="0" bIns="0" spcCol="137160" rtlCol="0" anchor="t">
            <a:noAutofit/>
          </a:bodyPr>
          <a:lstStyle/>
          <a:p>
            <a:pPr algn="just"/>
            <a:r>
              <a:rPr lang="x-none" sz="1600"/>
              <a:t>L'acte attaqué est la décision de la ville de Virton d'attribuer le marché public de travaux relatif à la rénovation de la place Nestor Outer […] à la SRL Roberty. </a:t>
            </a:r>
            <a:endParaRPr lang="fr-BE" sz="1600"/>
          </a:p>
          <a:p>
            <a:pPr algn="just"/>
            <a:r>
              <a:rPr lang="x-none" sz="1600"/>
              <a:t>Le marché a fait l'objet d'une première procédure d'attribution (par procédure ouverte), au cours de laquelle les soumissionnaires, dont la SRL Roberty (adjudicataire de l'acte attaqué), ont été invités à justifier certains prix suspectés d'anormalité. La SRL Roberty a été interrogée sur neuf points portant sur plusieurs prix unitaires paraissant anormaux. Ensuite de quoi le pouvoir adjudicateur a considéré que " </a:t>
            </a:r>
            <a:r>
              <a:rPr lang="x-none" sz="1600" i="1"/>
              <a:t>Après analyse des justifications reçues, le pouvoir adjudicateur constate que le montant de l’offre présente un caractère anormal et écarte l’offre en raison de l’irrégularité substantielle dont elle est entachée, comme stipulé à l’article 36, § 3, de l’arrêté PASSATION</a:t>
            </a:r>
            <a:r>
              <a:rPr lang="x-none" sz="1600"/>
              <a:t>". Le pouvoir adjudicateur est toutefois arrivé à la même conclusion pour l'ensemble des soumissionnaires. Il a donc décidé "comme le prévoit la loi (article 38, § 1er , 2°), de passer le marché en “procédure concurrentielle avec négociation suite à la présence d’offres irrégulières ou inacceptables”". </a:t>
            </a:r>
            <a:endParaRPr lang="fr-BE" sz="1600"/>
          </a:p>
          <a:p>
            <a:pPr algn="just"/>
            <a:r>
              <a:rPr lang="x-none" sz="1600"/>
              <a:t>Le marché a donc été relancé par procédure concurrentielle avec négociation. La négociation a été entamée avec les trois opérateurs ayant remis une offre lors de la première procédure. En ce qui concerne la régularité de l'offre, le pouvoir adjudicateur indique cette fois-ci que "</a:t>
            </a:r>
            <a:r>
              <a:rPr lang="x-none" sz="1600" i="1"/>
              <a:t>Le Pouvoir adjudicateur ne questionnera pas le soumissionnaire pressenti ni les autres soumissionnaires étant donné que l’analyse des prix anormaux a déjà été réalisée lors du questionnement fait auprès des trois soumissionnaires pour l’établissement du rapport d’analyse des offres en procédure ouverte critère unique de prix (voir ci-avant)</a:t>
            </a:r>
            <a:r>
              <a:rPr lang="x-none" sz="1600"/>
              <a:t>". La SRL Roberty remporte le marché.</a:t>
            </a:r>
            <a:endParaRPr lang="fr-BE" sz="1800">
              <a:ea typeface="+mn-lt"/>
              <a:cs typeface="+mn-lt"/>
            </a:endParaRPr>
          </a:p>
        </p:txBody>
      </p:sp>
      <p:sp>
        <p:nvSpPr>
          <p:cNvPr id="3" name="Text Placeholder 2">
            <a:extLst>
              <a:ext uri="{FF2B5EF4-FFF2-40B4-BE49-F238E27FC236}">
                <a16:creationId xmlns:a16="http://schemas.microsoft.com/office/drawing/2014/main" id="{03FB04BA-64CD-2DAD-0C00-0F766C0B335B}"/>
              </a:ext>
            </a:extLst>
          </p:cNvPr>
          <p:cNvSpPr>
            <a:spLocks noGrp="1"/>
          </p:cNvSpPr>
          <p:nvPr>
            <p:ph type="body" idx="1"/>
          </p:nvPr>
        </p:nvSpPr>
        <p:spPr>
          <a:xfrm>
            <a:off x="538516" y="1424515"/>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6105F968-7D7B-2FEA-38C8-D7869629800F}"/>
              </a:ext>
            </a:extLst>
          </p:cNvPr>
          <p:cNvSpPr>
            <a:spLocks noGrp="1"/>
          </p:cNvSpPr>
          <p:nvPr>
            <p:ph type="sldNum" sz="quarter" idx="12"/>
          </p:nvPr>
        </p:nvSpPr>
        <p:spPr/>
        <p:txBody>
          <a:bodyPr/>
          <a:lstStyle/>
          <a:p>
            <a:fld id="{F9591D4C-BB8F-AE46-BE73-C616F30BBC5B}" type="slidenum">
              <a:rPr lang="en-US" smtClean="0"/>
              <a:pPr/>
              <a:t>58</a:t>
            </a:fld>
            <a:endParaRPr lang="en-US"/>
          </a:p>
        </p:txBody>
      </p:sp>
      <p:sp>
        <p:nvSpPr>
          <p:cNvPr id="7" name="Footer Placeholder 6">
            <a:extLst>
              <a:ext uri="{FF2B5EF4-FFF2-40B4-BE49-F238E27FC236}">
                <a16:creationId xmlns:a16="http://schemas.microsoft.com/office/drawing/2014/main" id="{8014301C-7C92-5E4C-FE06-721D8D951925}"/>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5D48AB9F-B843-D824-868D-5759B157583E}"/>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263.034 du 23 avril 2025, </a:t>
            </a:r>
            <a:r>
              <a:rPr lang="fr-BE" sz="2400" i="1">
                <a:solidFill>
                  <a:srgbClr val="0073CF"/>
                </a:solidFill>
                <a:latin typeface="Cambria"/>
                <a:ea typeface="Cambria"/>
              </a:rPr>
              <a:t>S.A. </a:t>
            </a:r>
            <a:r>
              <a:rPr lang="fr-BE" sz="2400" i="1" err="1">
                <a:solidFill>
                  <a:srgbClr val="0073CF"/>
                </a:solidFill>
                <a:latin typeface="Cambria"/>
                <a:ea typeface="Cambria"/>
              </a:rPr>
              <a:t>Deumer</a:t>
            </a:r>
            <a:r>
              <a:rPr lang="fr-BE" sz="2400" i="1">
                <a:solidFill>
                  <a:srgbClr val="0073CF"/>
                </a:solidFill>
                <a:latin typeface="Cambria"/>
                <a:ea typeface="Cambria"/>
              </a:rPr>
              <a:t> </a:t>
            </a:r>
            <a:r>
              <a:rPr lang="fr-BE" sz="2400">
                <a:solidFill>
                  <a:srgbClr val="0073CF"/>
                </a:solidFill>
                <a:latin typeface="Cambria"/>
                <a:ea typeface="Cambria"/>
              </a:rPr>
              <a:t>(annulation)</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2B068756-8831-8E59-5A91-110FC6D8CF68}"/>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778776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5F3E6-0D4E-B695-AFA0-775347CBDC7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F2760F-9CD3-760E-C92F-BC4E827CC666}"/>
              </a:ext>
            </a:extLst>
          </p:cNvPr>
          <p:cNvSpPr>
            <a:spLocks noGrp="1"/>
          </p:cNvSpPr>
          <p:nvPr>
            <p:ph sz="quarter" idx="18"/>
          </p:nvPr>
        </p:nvSpPr>
        <p:spPr>
          <a:xfrm>
            <a:off x="494672" y="1427727"/>
            <a:ext cx="11160124" cy="4528868"/>
          </a:xfrm>
        </p:spPr>
        <p:txBody>
          <a:bodyPr vert="horz" lIns="0" tIns="0" rIns="0" bIns="0" spcCol="137160" rtlCol="0" anchor="t">
            <a:noAutofit/>
          </a:bodyPr>
          <a:lstStyle/>
          <a:p>
            <a:pPr algn="just"/>
            <a:r>
              <a:rPr lang="x-none" sz="1600"/>
              <a:t>Le </a:t>
            </a:r>
            <a:r>
              <a:rPr lang="nl-BE" sz="1600" err="1"/>
              <a:t>Conseil</a:t>
            </a:r>
            <a:r>
              <a:rPr lang="nl-BE" sz="1600"/>
              <a:t> </a:t>
            </a:r>
            <a:r>
              <a:rPr lang="nl-BE" sz="1600" err="1"/>
              <a:t>d'État</a:t>
            </a:r>
            <a:r>
              <a:rPr lang="x-none" sz="1600"/>
              <a:t> a considéré qu' " il ne ressort ni de l’acte attaqué, ni du « complément au rapport d’adjudication » du 17 décembre 2019, ni des autres pièces du dossier administratif, que la partie adverse a procédé à la vérification des prix proposés par la SRL Roberty et par la requérante dans les offres qu’elles ont déposées dans le cadre de la procédure concurrentielle avec négociation lancée le 28 novembre 2019".</a:t>
            </a:r>
            <a:endParaRPr lang="fr-BE" sz="1600"/>
          </a:p>
          <a:p>
            <a:pPr algn="just"/>
            <a:r>
              <a:rPr lang="x-none" sz="1600"/>
              <a:t>Ainsi, selon le C.E., " </a:t>
            </a:r>
            <a:r>
              <a:rPr lang="x-none" sz="1600" i="1"/>
              <a:t>Certes, il peut être admis que la vérification des prix dans le cadre d’une seconde procédure de passation d’un marché puisse être accomplie en renvoyant à la vérification des prix effectuée lors de la première procédure de passation du même marché, et sans interroger à nouveau les soumissionnaires concernés, par exemple lorsque l’offre et les prix sont identiques à ceux proposés lors de la première procédure, et que par voie de conséquence la conclusion relative à la régularité de l’offre est identique. Tel n’est cependant pas du tout le cas en l’espèce, puisque l’offre et les prix unitaires déposés par la SRL Roberty lors de la seconde procédure de passation sont, d’une part, très différents de ceux proposés lors de la première procédure (la plupart des prix unitaires en cause présentant des variations à la hausse ou à la baisse largement supérieures au double ou à la moitié du prix initial) ; et, d’autre part, puisque l’offre a été jugée irrégulière lors de la première procédure mais régulière lors de la seconde procédure de passation.</a:t>
            </a:r>
            <a:endParaRPr lang="fr-BE" sz="1600"/>
          </a:p>
          <a:p>
            <a:pPr algn="just"/>
            <a:r>
              <a:rPr lang="x-none" sz="1600" i="1"/>
              <a:t>Dans ce contexte, il n’est pas admissible de se référer à la vérification des prix menées lors d’une première procédure de passation du même marché. Eu égard aux différences fondamentales existant entre les prix remis par la SRL Roberty dans les deux procédures, la partie adverse aurait dû procéder à une nouvelle vérification des prix.(…)« </a:t>
            </a:r>
            <a:endParaRPr lang="fr-BE" sz="1600" i="1"/>
          </a:p>
          <a:p>
            <a:pPr algn="just"/>
            <a:r>
              <a:rPr lang="x-none" sz="1600"/>
              <a:t>L'acte attaqué méconnait l’article 84 de la loi du 17 juin 2016, les articles 33, 35 et 36 de l’arrêté royal du 18 avril 2017 et les articles 2 et 3 de la loi du 29 juillet 1991 relative à la motivation formelle des actes administratifs.</a:t>
            </a:r>
            <a:endParaRPr lang="fr-BE" sz="1800">
              <a:ea typeface="+mn-lt"/>
              <a:cs typeface="+mn-lt"/>
            </a:endParaRPr>
          </a:p>
        </p:txBody>
      </p:sp>
      <p:sp>
        <p:nvSpPr>
          <p:cNvPr id="3" name="Text Placeholder 2">
            <a:extLst>
              <a:ext uri="{FF2B5EF4-FFF2-40B4-BE49-F238E27FC236}">
                <a16:creationId xmlns:a16="http://schemas.microsoft.com/office/drawing/2014/main" id="{7F4F0396-9CD6-BA29-8BE2-D71400CB751B}"/>
              </a:ext>
            </a:extLst>
          </p:cNvPr>
          <p:cNvSpPr>
            <a:spLocks noGrp="1"/>
          </p:cNvSpPr>
          <p:nvPr>
            <p:ph type="body" idx="1"/>
          </p:nvPr>
        </p:nvSpPr>
        <p:spPr>
          <a:xfrm>
            <a:off x="537204" y="112105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A72DE1D6-AADB-07B1-ED8E-E3CBB359C4D7}"/>
              </a:ext>
            </a:extLst>
          </p:cNvPr>
          <p:cNvSpPr>
            <a:spLocks noGrp="1"/>
          </p:cNvSpPr>
          <p:nvPr>
            <p:ph type="sldNum" sz="quarter" idx="12"/>
          </p:nvPr>
        </p:nvSpPr>
        <p:spPr/>
        <p:txBody>
          <a:bodyPr/>
          <a:lstStyle/>
          <a:p>
            <a:fld id="{F9591D4C-BB8F-AE46-BE73-C616F30BBC5B}" type="slidenum">
              <a:rPr lang="en-US" smtClean="0"/>
              <a:pPr/>
              <a:t>59</a:t>
            </a:fld>
            <a:endParaRPr lang="en-US"/>
          </a:p>
        </p:txBody>
      </p:sp>
      <p:sp>
        <p:nvSpPr>
          <p:cNvPr id="7" name="Footer Placeholder 6">
            <a:extLst>
              <a:ext uri="{FF2B5EF4-FFF2-40B4-BE49-F238E27FC236}">
                <a16:creationId xmlns:a16="http://schemas.microsoft.com/office/drawing/2014/main" id="{77FCD98B-72F3-7918-645F-618FB86AD286}"/>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886B9337-E57A-0EA0-19F0-A07CF477C4C5}"/>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263.034 du 23 avril 2025, </a:t>
            </a:r>
            <a:r>
              <a:rPr lang="fr-BE" sz="2400" i="1">
                <a:solidFill>
                  <a:srgbClr val="0073CF"/>
                </a:solidFill>
                <a:latin typeface="Cambria"/>
                <a:ea typeface="Cambria"/>
              </a:rPr>
              <a:t>S.A. </a:t>
            </a:r>
            <a:r>
              <a:rPr lang="fr-BE" sz="2400" i="1" err="1">
                <a:solidFill>
                  <a:srgbClr val="0073CF"/>
                </a:solidFill>
                <a:latin typeface="Cambria"/>
                <a:ea typeface="Cambria"/>
              </a:rPr>
              <a:t>Deumer</a:t>
            </a:r>
            <a:r>
              <a:rPr lang="fr-BE" sz="2400" i="1">
                <a:solidFill>
                  <a:srgbClr val="0073CF"/>
                </a:solidFill>
                <a:latin typeface="Cambria"/>
                <a:ea typeface="Cambria"/>
              </a:rPr>
              <a:t> </a:t>
            </a:r>
            <a:r>
              <a:rPr lang="fr-BE" sz="2400">
                <a:solidFill>
                  <a:srgbClr val="0073CF"/>
                </a:solidFill>
                <a:latin typeface="Cambria"/>
                <a:ea typeface="Cambria"/>
              </a:rPr>
              <a:t>(annulation)</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03A02EC2-7633-0B78-F8EC-5EBD7E959ED8}"/>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863144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229E0-F5EA-CC2F-A77A-CC790269E56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8A3F9C-95FE-D50C-F00B-CC970C150AC7}"/>
              </a:ext>
            </a:extLst>
          </p:cNvPr>
          <p:cNvSpPr>
            <a:spLocks noGrp="1"/>
          </p:cNvSpPr>
          <p:nvPr>
            <p:ph sz="quarter" idx="18"/>
          </p:nvPr>
        </p:nvSpPr>
        <p:spPr>
          <a:xfrm>
            <a:off x="537204" y="1831735"/>
            <a:ext cx="11150758" cy="4750691"/>
          </a:xfrm>
        </p:spPr>
        <p:txBody>
          <a:bodyPr vert="horz" lIns="0" tIns="0" rIns="0" bIns="0" spcCol="137160" rtlCol="0" anchor="t">
            <a:noAutofit/>
          </a:bodyPr>
          <a:lstStyle/>
          <a:p>
            <a:pPr algn="just"/>
            <a:r>
              <a:rPr lang="fr-BE" sz="1600">
                <a:cs typeface="Arial" panose="020B0604020202020204"/>
              </a:rPr>
              <a:t>La requérante contestait la compétence des auteurs des actes attaqués (ayant notamment pour objet l’approbation des critères de sélection).</a:t>
            </a:r>
          </a:p>
          <a:p>
            <a:pPr marL="454025" lvl="2" indent="0" algn="just">
              <a:buNone/>
            </a:pPr>
            <a:r>
              <a:rPr lang="fr-BE" sz="1600">
                <a:cs typeface="Arial" panose="020B0604020202020204"/>
              </a:rPr>
              <a:t>	«</a:t>
            </a:r>
            <a:r>
              <a:rPr lang="fr-BE" sz="1600" b="1">
                <a:cs typeface="Arial" panose="020B0604020202020204"/>
              </a:rPr>
              <a:t> </a:t>
            </a:r>
            <a:r>
              <a:rPr lang="fr-BE" sz="1600" b="1" i="1"/>
              <a:t>Elle invoque</a:t>
            </a:r>
            <a:r>
              <a:rPr lang="fr-BE" sz="1600" i="1"/>
              <a:t>, à ce propos, </a:t>
            </a:r>
            <a:r>
              <a:rPr lang="fr-BE" sz="1600" b="1" i="1"/>
              <a:t>une méconnaissance de l’article 33 de la Constitution et du principe 	d’indisponibilité des compétences </a:t>
            </a:r>
            <a:r>
              <a:rPr lang="fr-BE" sz="1600" i="1"/>
              <a:t>qui s’en déduit, ainsi que des articles 16, § 1er du décret du 12 avril 2001 	relatif à l’organisation du marché régional de l’électricité et 17, § 1er du décret du 19 décembre 2002 relatif à 	l’organisation du marché régional du gaz qui prévoient qu’un gestionnaire de réseau de distribution, ici la partie 	adverse ORES ASSETS, peut choisir de confier l’exploitation journalière de ses activités à une filiale. </a:t>
            </a:r>
            <a:r>
              <a:rPr lang="fr-BE" sz="1600"/>
              <a:t>»</a:t>
            </a:r>
            <a:endParaRPr lang="fr-BE" sz="1600">
              <a:cs typeface="Arial" panose="020B0604020202020204"/>
            </a:endParaRPr>
          </a:p>
          <a:p>
            <a:pPr marL="342900" indent="-342900" algn="just"/>
            <a:r>
              <a:rPr lang="fr-BE" sz="1600">
                <a:cs typeface="Arial" panose="020B0604020202020204"/>
              </a:rPr>
              <a:t>La partie adverse s’est défendue ainsi: </a:t>
            </a:r>
          </a:p>
          <a:p>
            <a:pPr marL="0" indent="0" algn="just">
              <a:buNone/>
            </a:pPr>
            <a:r>
              <a:rPr lang="fr-BE" sz="1600">
                <a:cs typeface="Arial" panose="020B0604020202020204"/>
              </a:rPr>
              <a:t>	« </a:t>
            </a:r>
            <a:r>
              <a:rPr lang="fr-BE" sz="1600" i="1"/>
              <a:t>en se prévalant d’une délégation qu’elle a donnée à la personne chargée de la gestion journalière d’ORES 	SC pour adopter toute décision en matière de marchés publics dont la 	valeur est estimée à moins de 80 millions 	d’euros </a:t>
            </a:r>
            <a:r>
              <a:rPr lang="fr-BE" sz="1600"/>
              <a:t>»</a:t>
            </a:r>
            <a:endParaRPr lang="fr-BE" sz="1600">
              <a:cs typeface="Arial" panose="020B0604020202020204"/>
            </a:endParaRPr>
          </a:p>
          <a:p>
            <a:pPr marL="342900" indent="-342900" algn="just"/>
            <a:r>
              <a:rPr lang="fr-BE" sz="1600">
                <a:cs typeface="Arial" panose="020B0604020202020204"/>
              </a:rPr>
              <a:t>Le Conseil d’État a tranché en faveur de la requérante: </a:t>
            </a:r>
          </a:p>
          <a:p>
            <a:pPr marL="0" indent="0" algn="just">
              <a:buNone/>
            </a:pPr>
            <a:r>
              <a:rPr lang="fr-BE" sz="1600">
                <a:cs typeface="Arial" panose="020B0604020202020204"/>
              </a:rPr>
              <a:t>	« </a:t>
            </a:r>
            <a:r>
              <a:rPr lang="fr-BE" sz="1600" b="1" i="1"/>
              <a:t>Une délégation à ce point générale, portant sur les décisions relatives à des marchés dont le montant 	est susceptible d’avoisiner 80 millions d’euros, excède les limites de ce que recouvre la notion de gestion 	journalière</a:t>
            </a:r>
            <a:r>
              <a:rPr lang="fr-BE" sz="1600" i="1"/>
              <a:t>, particulièrement lorsque, comme en l’espèce, elle peut porter sur la passation de marchés publics 	que la partie adverse présente elle-même comme revêtant une dimension stratégique particulière. »</a:t>
            </a:r>
          </a:p>
        </p:txBody>
      </p:sp>
      <p:sp>
        <p:nvSpPr>
          <p:cNvPr id="4" name="Slide Number Placeholder 3">
            <a:extLst>
              <a:ext uri="{FF2B5EF4-FFF2-40B4-BE49-F238E27FC236}">
                <a16:creationId xmlns:a16="http://schemas.microsoft.com/office/drawing/2014/main" id="{0712A812-CDC1-295F-BD71-53F049483BD7}"/>
              </a:ext>
            </a:extLst>
          </p:cNvPr>
          <p:cNvSpPr>
            <a:spLocks noGrp="1"/>
          </p:cNvSpPr>
          <p:nvPr>
            <p:ph type="sldNum" sz="quarter" idx="12"/>
          </p:nvPr>
        </p:nvSpPr>
        <p:spPr/>
        <p:txBody>
          <a:bodyPr/>
          <a:lstStyle/>
          <a:p>
            <a:fld id="{F9591D4C-BB8F-AE46-BE73-C616F30BBC5B}" type="slidenum">
              <a:rPr lang="en-US" smtClean="0"/>
              <a:pPr/>
              <a:t>6</a:t>
            </a:fld>
            <a:endParaRPr lang="en-US"/>
          </a:p>
        </p:txBody>
      </p:sp>
      <p:sp>
        <p:nvSpPr>
          <p:cNvPr id="7" name="Footer Placeholder 6">
            <a:extLst>
              <a:ext uri="{FF2B5EF4-FFF2-40B4-BE49-F238E27FC236}">
                <a16:creationId xmlns:a16="http://schemas.microsoft.com/office/drawing/2014/main" id="{E6B164E6-877D-8186-0B09-81D4A8D8959E}"/>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825B2290-0804-13CB-027B-645FAA3567EA}"/>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0907498A-65E6-48B4-5D0E-4E878BB5597F}"/>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US">
              <a:ea typeface="+mn-ea"/>
              <a:cs typeface="+mn-cs"/>
            </a:endParaRPr>
          </a:p>
        </p:txBody>
      </p:sp>
      <p:sp>
        <p:nvSpPr>
          <p:cNvPr id="6" name="Title 5">
            <a:extLst>
              <a:ext uri="{FF2B5EF4-FFF2-40B4-BE49-F238E27FC236}">
                <a16:creationId xmlns:a16="http://schemas.microsoft.com/office/drawing/2014/main" id="{218C546C-0360-23F8-25CF-705750FEBCFA}"/>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260.591 du 10 septembre 2024, </a:t>
            </a:r>
            <a:r>
              <a:rPr lang="fr-BE" sz="2400" i="1">
                <a:solidFill>
                  <a:srgbClr val="0073CF"/>
                </a:solidFill>
                <a:latin typeface="Cambria"/>
                <a:ea typeface="Cambria"/>
              </a:rPr>
              <a:t>S.A. Comet Belgium </a:t>
            </a:r>
            <a:r>
              <a:rPr lang="fr-BE" sz="2400">
                <a:solidFill>
                  <a:srgbClr val="0073CF"/>
                </a:solidFill>
                <a:latin typeface="Cambria"/>
                <a:ea typeface="Cambria"/>
              </a:rPr>
              <a:t>(Extrême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53C43080-4A8D-9AE2-62F3-7544FFA793D8}"/>
              </a:ext>
            </a:extLst>
          </p:cNvPr>
          <p:cNvSpPr txBox="1">
            <a:spLocks/>
          </p:cNvSpPr>
          <p:nvPr/>
        </p:nvSpPr>
        <p:spPr>
          <a:xfrm>
            <a:off x="485377" y="1296049"/>
            <a:ext cx="11160124" cy="435600"/>
          </a:xfrm>
          <a:prstGeom prst="rect">
            <a:avLst/>
          </a:prstGeom>
        </p:spPr>
        <p:txBody>
          <a:bodyPr vert="horz" lIns="0" tIns="0" rIns="0" bIns="0" spcCol="137160" rtlCol="0" anchor="t" anchorCtr="0">
            <a:norm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 Compétence de l’auteur de l’acte </a:t>
            </a:r>
          </a:p>
        </p:txBody>
      </p:sp>
    </p:spTree>
    <p:extLst>
      <p:ext uri="{BB962C8B-B14F-4D97-AF65-F5344CB8AC3E}">
        <p14:creationId xmlns:p14="http://schemas.microsoft.com/office/powerpoint/2010/main" val="36625675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EDB42-B6D5-A3D0-AC6B-9F5160E229F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C0C76F-1EE3-AAD1-AF6A-B5172DB06FCD}"/>
              </a:ext>
            </a:extLst>
          </p:cNvPr>
          <p:cNvSpPr>
            <a:spLocks noGrp="1"/>
          </p:cNvSpPr>
          <p:nvPr>
            <p:ph sz="quarter" idx="18"/>
          </p:nvPr>
        </p:nvSpPr>
        <p:spPr>
          <a:xfrm>
            <a:off x="494672" y="1427727"/>
            <a:ext cx="11160124" cy="4528868"/>
          </a:xfrm>
        </p:spPr>
        <p:txBody>
          <a:bodyPr vert="horz" lIns="0" tIns="0" rIns="0" bIns="0" spcCol="137160" rtlCol="0" anchor="t">
            <a:noAutofit/>
          </a:bodyPr>
          <a:lstStyle/>
          <a:p>
            <a:pPr algn="just"/>
            <a:r>
              <a:rPr lang="x-none" sz="1800"/>
              <a:t>L'acte attaqué est la décision prise "par le Conseil d’administration de la S.C. INTERCOMMUNALE DE SOINS SPECIALISÉS DE LIÈGE (</a:t>
            </a:r>
            <a:r>
              <a:rPr lang="fr-BE" sz="1800"/>
              <a:t>…)</a:t>
            </a:r>
            <a:r>
              <a:rPr lang="x-none" sz="1800"/>
              <a:t> d’attribuer les lots 1 et 3 du marché public de services d’entretien des espaces verts et abords à, respectivement, la S.A. XLG FACILITY et la S.A. KRINKELS".</a:t>
            </a:r>
            <a:endParaRPr lang="fr-BE" sz="1800"/>
          </a:p>
          <a:p>
            <a:pPr algn="just"/>
            <a:r>
              <a:rPr lang="x-none" sz="1800"/>
              <a:t>La partie requérante "</a:t>
            </a:r>
            <a:r>
              <a:rPr lang="x-none" sz="1800" i="1"/>
              <a:t>reproche avant tout à la partie adverse de s’être abstenue de procéder à une vérification des prix conforme aux exigences fixées par l’article 84 de la loi du 17 juin 2016 relative aux marchés publics, ainsi que les articles 33 et 35 de l’arrêté royal du 18 avril 2017 relatif à la passation des marchés publics dans les secteurs classiques</a:t>
            </a:r>
            <a:r>
              <a:rPr lang="x-none" sz="1800"/>
              <a:t>".</a:t>
            </a:r>
            <a:endParaRPr lang="fr-BE" sz="1800"/>
          </a:p>
          <a:p>
            <a:pPr algn="just"/>
            <a:r>
              <a:rPr lang="x-none" sz="1800"/>
              <a:t>En l'espèce, ni la décision attaquée ni le rapport d'analyse des offres ne contenaient de mention rendant compte du fait que la partie adverse aurait bien procédé concrètement à la vérification des prix. </a:t>
            </a:r>
            <a:endParaRPr lang="fr-BE" sz="1800"/>
          </a:p>
          <a:p>
            <a:pPr algn="just"/>
            <a:r>
              <a:rPr lang="x-none" sz="1800"/>
              <a:t>La partie adverse a tenté de démontrer qu'elle a procédé à la vérification des prix en fournissant, à titre confidentiel, des tableaux détaillant pour chaque lot et par soumissionnaire le prix total proposé. Chaque tableau contenait également une mention manuscrite attestant la comparaison avec le prix retenu du lot correspondant pour le précédent marché. Ces documents n'étaient toutefois " </a:t>
            </a:r>
            <a:r>
              <a:rPr lang="x-none" sz="1800" i="1"/>
              <a:t>ni signés, ni datés et ne portent pas la mention de l’identité de leur(s) auteur(s), de sorte que, prima facie, ils ne permettent en rien d’attester la réalité et l’effectivité de la vérification des prix à laquelle la partie adverse était tenue</a:t>
            </a:r>
            <a:r>
              <a:rPr lang="x-none" sz="1800"/>
              <a:t>".</a:t>
            </a:r>
            <a:endParaRPr lang="fr-BE" sz="1800"/>
          </a:p>
          <a:p>
            <a:pPr algn="just"/>
            <a:r>
              <a:rPr lang="x-none" sz="1800"/>
              <a:t>La suspension de l'acte attaqué a été ordonnée.</a:t>
            </a:r>
            <a:endParaRPr lang="fr-BE" sz="1800"/>
          </a:p>
          <a:p>
            <a:pPr algn="just"/>
            <a:endParaRPr lang="fr-BE" sz="1600"/>
          </a:p>
        </p:txBody>
      </p:sp>
      <p:sp>
        <p:nvSpPr>
          <p:cNvPr id="3" name="Text Placeholder 2">
            <a:extLst>
              <a:ext uri="{FF2B5EF4-FFF2-40B4-BE49-F238E27FC236}">
                <a16:creationId xmlns:a16="http://schemas.microsoft.com/office/drawing/2014/main" id="{A15AA2C5-9962-BD15-B3D6-B0FF0B26AE9C}"/>
              </a:ext>
            </a:extLst>
          </p:cNvPr>
          <p:cNvSpPr>
            <a:spLocks noGrp="1"/>
          </p:cNvSpPr>
          <p:nvPr>
            <p:ph type="body" idx="1"/>
          </p:nvPr>
        </p:nvSpPr>
        <p:spPr>
          <a:xfrm>
            <a:off x="537204" y="1121058"/>
            <a:ext cx="11160124" cy="435600"/>
          </a:xfrm>
        </p:spPr>
        <p:txBody>
          <a:bodyPr>
            <a:noAutofit/>
          </a:bodyPr>
          <a:lstStyle/>
          <a:p>
            <a:pPr algn="just"/>
            <a:r>
              <a:rPr lang="fr-BE" sz="2000">
                <a:latin typeface="Cambria"/>
                <a:ea typeface="Cambria"/>
              </a:rPr>
              <a:t>Contrôle des prix anormaux</a:t>
            </a:r>
          </a:p>
        </p:txBody>
      </p:sp>
      <p:sp>
        <p:nvSpPr>
          <p:cNvPr id="4" name="Slide Number Placeholder 3">
            <a:extLst>
              <a:ext uri="{FF2B5EF4-FFF2-40B4-BE49-F238E27FC236}">
                <a16:creationId xmlns:a16="http://schemas.microsoft.com/office/drawing/2014/main" id="{0B9E18A0-1B71-28E9-6A43-A7AC396699DF}"/>
              </a:ext>
            </a:extLst>
          </p:cNvPr>
          <p:cNvSpPr>
            <a:spLocks noGrp="1"/>
          </p:cNvSpPr>
          <p:nvPr>
            <p:ph type="sldNum" sz="quarter" idx="12"/>
          </p:nvPr>
        </p:nvSpPr>
        <p:spPr/>
        <p:txBody>
          <a:bodyPr/>
          <a:lstStyle/>
          <a:p>
            <a:fld id="{F9591D4C-BB8F-AE46-BE73-C616F30BBC5B}" type="slidenum">
              <a:rPr lang="en-US" smtClean="0"/>
              <a:pPr/>
              <a:t>60</a:t>
            </a:fld>
            <a:endParaRPr lang="en-US"/>
          </a:p>
        </p:txBody>
      </p:sp>
      <p:sp>
        <p:nvSpPr>
          <p:cNvPr id="7" name="Footer Placeholder 6">
            <a:extLst>
              <a:ext uri="{FF2B5EF4-FFF2-40B4-BE49-F238E27FC236}">
                <a16:creationId xmlns:a16="http://schemas.microsoft.com/office/drawing/2014/main" id="{F0C8391F-5993-79CD-1149-E28278DC552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5ECC5DA2-8853-9E2E-8019-907D4E6EF339}"/>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263.076 du 25 avril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Jardiparc</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A9251DE1-FCCE-F7DC-9804-038E83B5ACE5}"/>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0660636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A0177-70CD-5193-91D2-9AA11683905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262D9F-CECB-EDFF-3F52-EEBAD4705594}"/>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0" indent="0" algn="just">
              <a:buNone/>
            </a:pPr>
            <a:r>
              <a:rPr lang="fr-BE" sz="1800">
                <a:cs typeface="Times New Roman"/>
              </a:rPr>
              <a:t>Le Conseil d'État estime que la décision de ne pas considérer comme anormal le prix global de l’offre du soumissionnaire </a:t>
            </a:r>
            <a:r>
              <a:rPr lang="fr-BE" sz="1800" err="1">
                <a:cs typeface="Times New Roman"/>
              </a:rPr>
              <a:t>C2</a:t>
            </a:r>
            <a:r>
              <a:rPr lang="fr-BE" sz="1800">
                <a:cs typeface="Times New Roman"/>
              </a:rPr>
              <a:t> PROJECT mentionne la justification qu’il a soumise et qui détaille le prix remis, en « considérant que celle-ci peut être acceptée ».</a:t>
            </a:r>
            <a:endParaRPr lang="en-US" sz="1800">
              <a:cs typeface="Arial" panose="020B0604020202020204"/>
            </a:endParaRPr>
          </a:p>
          <a:p>
            <a:pPr marL="229870" indent="-229870" algn="just"/>
            <a:endParaRPr lang="fr-BE" sz="1800">
              <a:cs typeface="Arial"/>
            </a:endParaRPr>
          </a:p>
          <a:p>
            <a:pPr marL="0" indent="0" algn="just">
              <a:buNone/>
            </a:pPr>
            <a:r>
              <a:rPr lang="fr-BE" sz="1800">
                <a:cs typeface="Times New Roman"/>
              </a:rPr>
              <a:t>Ces seules mentions ne constituent pas une motivation précise, qui ferait ressortir la réalité, l’exactitude et la pertinence des éléments pris en compte par la partie adverse pour arriver à cette décision.</a:t>
            </a:r>
          </a:p>
          <a:p>
            <a:pPr marL="0" indent="0" algn="just">
              <a:buNone/>
            </a:pPr>
            <a:endParaRPr lang="fr-BE" sz="1800">
              <a:cs typeface="Arial" panose="020B0604020202020204"/>
            </a:endParaRPr>
          </a:p>
          <a:p>
            <a:pPr marL="0" indent="0" algn="just">
              <a:buNone/>
            </a:pPr>
            <a:r>
              <a:rPr lang="fr-BE" sz="1800">
                <a:cs typeface="Arial" panose="020B0604020202020204"/>
              </a:rPr>
              <a:t>Le moyen est sérieux</a:t>
            </a:r>
          </a:p>
        </p:txBody>
      </p:sp>
      <p:sp>
        <p:nvSpPr>
          <p:cNvPr id="3" name="Text Placeholder 2">
            <a:extLst>
              <a:ext uri="{FF2B5EF4-FFF2-40B4-BE49-F238E27FC236}">
                <a16:creationId xmlns:a16="http://schemas.microsoft.com/office/drawing/2014/main" id="{6AB41D36-B7B5-ACDA-7233-4428E5D5CD52}"/>
              </a:ext>
            </a:extLst>
          </p:cNvPr>
          <p:cNvSpPr>
            <a:spLocks noGrp="1"/>
          </p:cNvSpPr>
          <p:nvPr>
            <p:ph type="body" idx="1"/>
          </p:nvPr>
        </p:nvSpPr>
        <p:spPr>
          <a:xfrm>
            <a:off x="515938" y="1616428"/>
            <a:ext cx="11160124" cy="435600"/>
          </a:xfrm>
        </p:spPr>
        <p:txBody>
          <a:bodyPr>
            <a:noAutofit/>
          </a:bodyPr>
          <a:lstStyle/>
          <a:p>
            <a:pPr algn="just"/>
            <a:r>
              <a:rPr lang="fr-BE" sz="2000">
                <a:ea typeface="Cambria" panose="02040503050406030204" pitchFamily="18" charset="0"/>
                <a:cs typeface="Times New Roman"/>
              </a:rPr>
              <a:t>Motivation formelle des prix anormaux</a:t>
            </a:r>
            <a:endParaRPr lang="fr-BE" sz="2400">
              <a:ea typeface="Cambria" panose="02040503050406030204" pitchFamily="18" charset="0"/>
            </a:endParaRPr>
          </a:p>
        </p:txBody>
      </p:sp>
      <p:sp>
        <p:nvSpPr>
          <p:cNvPr id="4" name="Slide Number Placeholder 3">
            <a:extLst>
              <a:ext uri="{FF2B5EF4-FFF2-40B4-BE49-F238E27FC236}">
                <a16:creationId xmlns:a16="http://schemas.microsoft.com/office/drawing/2014/main" id="{832F1E2E-7EC0-903E-62C8-3C32B8198173}"/>
              </a:ext>
            </a:extLst>
          </p:cNvPr>
          <p:cNvSpPr>
            <a:spLocks noGrp="1"/>
          </p:cNvSpPr>
          <p:nvPr>
            <p:ph type="sldNum" sz="quarter" idx="12"/>
          </p:nvPr>
        </p:nvSpPr>
        <p:spPr/>
        <p:txBody>
          <a:bodyPr/>
          <a:lstStyle/>
          <a:p>
            <a:fld id="{F9591D4C-BB8F-AE46-BE73-C616F30BBC5B}" type="slidenum">
              <a:rPr lang="en-US" smtClean="0"/>
              <a:pPr/>
              <a:t>61</a:t>
            </a:fld>
            <a:endParaRPr lang="en-US"/>
          </a:p>
        </p:txBody>
      </p:sp>
      <p:sp>
        <p:nvSpPr>
          <p:cNvPr id="7" name="Footer Placeholder 6">
            <a:extLst>
              <a:ext uri="{FF2B5EF4-FFF2-40B4-BE49-F238E27FC236}">
                <a16:creationId xmlns:a16="http://schemas.microsoft.com/office/drawing/2014/main" id="{CB96BA24-2120-75EA-AD14-39C7F999BFF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963985C0-5D19-BD5B-EED8-4B9BABEB6DDC}"/>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262.738 du 25 mars 2025 , S. </a:t>
            </a:r>
            <a:r>
              <a:rPr lang="fr-BE" sz="2400" err="1">
                <a:solidFill>
                  <a:srgbClr val="0073CF"/>
                </a:solidFill>
                <a:latin typeface="Cambria"/>
                <a:ea typeface="Cambria"/>
              </a:rPr>
              <a:t>Comm</a:t>
            </a:r>
            <a:r>
              <a:rPr lang="fr-BE" sz="2400">
                <a:solidFill>
                  <a:srgbClr val="0073CF"/>
                </a:solidFill>
                <a:latin typeface="Cambria"/>
                <a:ea typeface="Cambria"/>
              </a:rPr>
              <a:t>. </a:t>
            </a:r>
            <a:r>
              <a:rPr lang="fr-BE" sz="2400" err="1">
                <a:solidFill>
                  <a:srgbClr val="0073CF"/>
                </a:solidFill>
                <a:latin typeface="Cambria"/>
                <a:ea typeface="Cambria"/>
              </a:rPr>
              <a:t>LANDSCAPE</a:t>
            </a:r>
            <a:r>
              <a:rPr lang="fr-BE" sz="2400">
                <a:solidFill>
                  <a:srgbClr val="0073CF"/>
                </a:solidFill>
                <a:latin typeface="Cambria"/>
                <a:ea typeface="Cambria"/>
              </a:rPr>
              <a:t> CONSULT</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8861DAC9-B741-0745-86C0-5AD84542F730}"/>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16123942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E0077-2E79-B6C6-DDB2-ED6BA985CA6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DBD8B0-88C3-05A5-E03E-FBD2774A2453}"/>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ea typeface="+mn-lt"/>
                <a:cs typeface="+mn-lt"/>
              </a:rPr>
              <a:t>Marché public de services ayant pour objet la distribution du courrier médical et le transport de colis (2024-2026) à la </a:t>
            </a:r>
            <a:r>
              <a:rPr lang="fr-BE" sz="1800" err="1">
                <a:ea typeface="+mn-lt"/>
                <a:cs typeface="+mn-lt"/>
              </a:rPr>
              <a:t>SRL</a:t>
            </a:r>
            <a:r>
              <a:rPr lang="fr-BE" sz="1800">
                <a:ea typeface="+mn-lt"/>
                <a:cs typeface="+mn-lt"/>
              </a:rPr>
              <a:t> POSTALIA BELGIUM passé par procédure négociée sans publication préalable</a:t>
            </a:r>
          </a:p>
          <a:p>
            <a:pPr marL="229870" indent="-229870" algn="just"/>
            <a:r>
              <a:rPr lang="fr-BE" sz="1800">
                <a:ea typeface="+mn-lt"/>
                <a:cs typeface="+mn-lt"/>
              </a:rPr>
              <a:t>Selon l’article 84 de la loi du 17 juin 2016 et l’article 35 de l'arrêté royal du 18 avril 2017, le pouvoir adjudicateur a </a:t>
            </a:r>
            <a:r>
              <a:rPr lang="fr-BE" sz="1800" b="1">
                <a:ea typeface="+mn-lt"/>
                <a:cs typeface="+mn-lt"/>
              </a:rPr>
              <a:t>l’obligation de procéder d’office à la vérification des prix et des coûts</a:t>
            </a:r>
            <a:r>
              <a:rPr lang="fr-BE" sz="1800">
                <a:ea typeface="+mn-lt"/>
                <a:cs typeface="+mn-lt"/>
              </a:rPr>
              <a:t> des offres. Il </a:t>
            </a:r>
            <a:r>
              <a:rPr lang="fr-BE" sz="1800" b="1">
                <a:ea typeface="+mn-lt"/>
                <a:cs typeface="+mn-lt"/>
              </a:rPr>
              <a:t>ne peut pas s’y soustraire</a:t>
            </a:r>
            <a:r>
              <a:rPr lang="fr-BE" sz="1800">
                <a:ea typeface="+mn-lt"/>
                <a:cs typeface="+mn-lt"/>
              </a:rPr>
              <a:t>.</a:t>
            </a:r>
            <a:endParaRPr lang="fr-BE" sz="1800">
              <a:latin typeface="Arial"/>
              <a:ea typeface="+mn-lt"/>
              <a:cs typeface="Arial"/>
            </a:endParaRPr>
          </a:p>
          <a:p>
            <a:pPr marL="229870" indent="-229870" algn="just"/>
            <a:r>
              <a:rPr lang="fr-BE" sz="1800">
                <a:ea typeface="+mn-lt"/>
                <a:cs typeface="+mn-lt"/>
              </a:rPr>
              <a:t>Cette vérification relève d’un </a:t>
            </a:r>
            <a:r>
              <a:rPr lang="fr-BE" sz="1800" b="1">
                <a:ea typeface="+mn-lt"/>
                <a:cs typeface="+mn-lt"/>
              </a:rPr>
              <a:t>large pouvoir d’appréciation</a:t>
            </a:r>
            <a:r>
              <a:rPr lang="fr-BE" sz="1800">
                <a:ea typeface="+mn-lt"/>
                <a:cs typeface="+mn-lt"/>
              </a:rPr>
              <a:t> du pouvoir adjudicateur, tant sur la méthode de vérification que sur l’évaluation de la normalité des prix.</a:t>
            </a:r>
            <a:endParaRPr lang="fr-BE" sz="1800">
              <a:cs typeface="Arial"/>
            </a:endParaRPr>
          </a:p>
          <a:p>
            <a:pPr marL="229870" indent="-229870" algn="just"/>
            <a:r>
              <a:rPr lang="fr-BE" sz="1800">
                <a:ea typeface="+mn-lt"/>
                <a:cs typeface="+mn-lt"/>
              </a:rPr>
              <a:t>La décision d'attribution n’a pas besoin de justifier de manière détaillée pourquoi un prix est jugé normal, mais il doit être </a:t>
            </a:r>
            <a:r>
              <a:rPr lang="fr-BE" sz="1800" b="1">
                <a:ea typeface="+mn-lt"/>
                <a:cs typeface="+mn-lt"/>
              </a:rPr>
              <a:t>évident dans le dossier administratif</a:t>
            </a:r>
            <a:r>
              <a:rPr lang="fr-BE" sz="1800">
                <a:ea typeface="+mn-lt"/>
                <a:cs typeface="+mn-lt"/>
              </a:rPr>
              <a:t> qu’une vérification a bien eu lieu et que celle-ci repose sur des motifs </a:t>
            </a:r>
            <a:r>
              <a:rPr lang="fr-BE" sz="1800" b="1">
                <a:ea typeface="+mn-lt"/>
                <a:cs typeface="+mn-lt"/>
              </a:rPr>
              <a:t>exacts et pertinents</a:t>
            </a:r>
            <a:r>
              <a:rPr lang="fr-BE" sz="1800">
                <a:ea typeface="+mn-lt"/>
                <a:cs typeface="+mn-lt"/>
              </a:rPr>
              <a:t>.</a:t>
            </a:r>
            <a:endParaRPr lang="fr-BE" sz="1800"/>
          </a:p>
          <a:p>
            <a:pPr marL="342900" indent="-342900" algn="just">
              <a:buFont typeface="Calibri" panose="020B0604020202020204" pitchFamily="34" charset="0"/>
              <a:buChar char="-"/>
            </a:pPr>
            <a:endParaRPr lang="fr-BE" sz="2400">
              <a:latin typeface="Arial"/>
              <a:ea typeface="+mn-lt"/>
              <a:cs typeface="Arial"/>
            </a:endParaRPr>
          </a:p>
          <a:p>
            <a:pPr marL="279400" indent="-285750" algn="just">
              <a:buFont typeface="Calibri" panose="020B0604020202020204" pitchFamily="34" charset="0"/>
              <a:buChar char="-"/>
            </a:pPr>
            <a:endParaRPr lang="fr-BE" sz="1200" b="1">
              <a:latin typeface="Times New Roman"/>
              <a:ea typeface="+mn-lt"/>
              <a:cs typeface="Times New Roman"/>
            </a:endParaRPr>
          </a:p>
          <a:p>
            <a:pPr marL="229870" indent="-236220" algn="just">
              <a:buFont typeface="Calibri" panose="020B0604020202020204" pitchFamily="34" charset="0"/>
              <a:buChar char="-"/>
            </a:pPr>
            <a:endParaRPr lang="fr-BE" sz="1800">
              <a:ea typeface="+mn-lt"/>
              <a:cs typeface="+mn-lt"/>
            </a:endParaRPr>
          </a:p>
          <a:p>
            <a:pPr marL="229870" indent="-236220" algn="just">
              <a:buFont typeface="Calibri" panose="020B0604020202020204" pitchFamily="34" charset="0"/>
              <a:buChar char="-"/>
            </a:pPr>
            <a:endParaRPr lang="fr-BE" sz="1800">
              <a:ea typeface="+mn-lt"/>
              <a:cs typeface="+mn-lt"/>
            </a:endParaRPr>
          </a:p>
        </p:txBody>
      </p:sp>
      <p:sp>
        <p:nvSpPr>
          <p:cNvPr id="3" name="Text Placeholder 2">
            <a:extLst>
              <a:ext uri="{FF2B5EF4-FFF2-40B4-BE49-F238E27FC236}">
                <a16:creationId xmlns:a16="http://schemas.microsoft.com/office/drawing/2014/main" id="{7080BC1E-C0E2-1968-7F9D-54ED36CE8F5D}"/>
              </a:ext>
            </a:extLst>
          </p:cNvPr>
          <p:cNvSpPr>
            <a:spLocks noGrp="1"/>
          </p:cNvSpPr>
          <p:nvPr>
            <p:ph type="body" idx="1"/>
          </p:nvPr>
        </p:nvSpPr>
        <p:spPr>
          <a:xfrm>
            <a:off x="515938" y="1616428"/>
            <a:ext cx="11160124" cy="435600"/>
          </a:xfrm>
        </p:spPr>
        <p:txBody>
          <a:bodyPr>
            <a:noAutofit/>
          </a:bodyPr>
          <a:lstStyle/>
          <a:p>
            <a:pPr algn="just"/>
            <a:r>
              <a:rPr lang="fr-BE" sz="2000">
                <a:ea typeface="Cambria" panose="02040503050406030204" pitchFamily="18" charset="0"/>
                <a:cs typeface="Times New Roman"/>
              </a:rPr>
              <a:t>Motivation formelle des prix anormaux</a:t>
            </a:r>
            <a:endParaRPr lang="fr-BE" sz="2400">
              <a:ea typeface="Cambria" panose="02040503050406030204" pitchFamily="18" charset="0"/>
            </a:endParaRPr>
          </a:p>
        </p:txBody>
      </p:sp>
      <p:sp>
        <p:nvSpPr>
          <p:cNvPr id="4" name="Slide Number Placeholder 3">
            <a:extLst>
              <a:ext uri="{FF2B5EF4-FFF2-40B4-BE49-F238E27FC236}">
                <a16:creationId xmlns:a16="http://schemas.microsoft.com/office/drawing/2014/main" id="{137DB445-6F4E-F20C-7E60-71434035DE2F}"/>
              </a:ext>
            </a:extLst>
          </p:cNvPr>
          <p:cNvSpPr>
            <a:spLocks noGrp="1"/>
          </p:cNvSpPr>
          <p:nvPr>
            <p:ph type="sldNum" sz="quarter" idx="12"/>
          </p:nvPr>
        </p:nvSpPr>
        <p:spPr/>
        <p:txBody>
          <a:bodyPr/>
          <a:lstStyle/>
          <a:p>
            <a:fld id="{F9591D4C-BB8F-AE46-BE73-C616F30BBC5B}" type="slidenum">
              <a:rPr lang="en-US" smtClean="0"/>
              <a:pPr/>
              <a:t>62</a:t>
            </a:fld>
            <a:endParaRPr lang="en-US"/>
          </a:p>
        </p:txBody>
      </p:sp>
      <p:sp>
        <p:nvSpPr>
          <p:cNvPr id="7" name="Footer Placeholder 6">
            <a:extLst>
              <a:ext uri="{FF2B5EF4-FFF2-40B4-BE49-F238E27FC236}">
                <a16:creationId xmlns:a16="http://schemas.microsoft.com/office/drawing/2014/main" id="{15AF541C-A84E-B7E9-D012-572E8EDF3124}"/>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CCF0DF9F-AC2C-D457-13BF-2205FFB340E5}"/>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263.429 du 26 mai 2025 , </a:t>
            </a:r>
            <a:r>
              <a:rPr lang="fr-BE" sz="2400" i="1" err="1">
                <a:solidFill>
                  <a:srgbClr val="0073CF"/>
                </a:solidFill>
                <a:latin typeface="Cambria"/>
                <a:ea typeface="Cambria"/>
              </a:rPr>
              <a:t>S.R.L</a:t>
            </a:r>
            <a:r>
              <a:rPr lang="fr-BE" sz="2400" i="1">
                <a:solidFill>
                  <a:srgbClr val="0073CF"/>
                </a:solidFill>
                <a:latin typeface="Cambria"/>
                <a:ea typeface="Cambria"/>
              </a:rPr>
              <a:t>. DDP Messagerie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E7F8702F-6CE6-2E53-6712-413EE19E37A7}"/>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6066570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15ED1-4301-60CA-2CB5-7CD504B4CF0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A079DE-BC1F-7D09-20A9-737C7247405E}"/>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ea typeface="+mn-lt"/>
                <a:cs typeface="+mn-lt"/>
              </a:rPr>
              <a:t>La partie adverse se base sur deux motifs pour justifier la normalité des prix :</a:t>
            </a:r>
            <a:endParaRPr lang="fr-BE" sz="1800">
              <a:cs typeface="Arial"/>
            </a:endParaRPr>
          </a:p>
          <a:p>
            <a:pPr marL="461645" lvl="1" indent="-236220" algn="just">
              <a:buClr>
                <a:srgbClr val="6F6F6F"/>
              </a:buClr>
              <a:buFont typeface="Courier New" panose="020B0604020202020204" pitchFamily="34" charset="0"/>
              <a:buChar char="o"/>
            </a:pPr>
            <a:r>
              <a:rPr lang="fr-BE" sz="1800" b="1">
                <a:ea typeface="+mn-lt"/>
                <a:cs typeface="+mn-lt"/>
              </a:rPr>
              <a:t>Comparaison avec un "marché précédent similaire"</a:t>
            </a:r>
            <a:r>
              <a:rPr lang="fr-BE" sz="1800">
                <a:ea typeface="+mn-lt"/>
                <a:cs typeface="+mn-lt"/>
              </a:rPr>
              <a:t>, et</a:t>
            </a:r>
            <a:endParaRPr lang="fr-BE">
              <a:cs typeface="Arial" panose="020B0604020202020204"/>
            </a:endParaRPr>
          </a:p>
          <a:p>
            <a:pPr marL="461645" lvl="1" indent="-236220" algn="just">
              <a:buClr>
                <a:srgbClr val="6F6F6F"/>
              </a:buClr>
              <a:buFont typeface="Courier New" panose="020B0604020202020204" pitchFamily="34" charset="0"/>
              <a:buChar char="o"/>
            </a:pPr>
            <a:r>
              <a:rPr lang="fr-BE" sz="1800" b="1">
                <a:ea typeface="+mn-lt"/>
                <a:cs typeface="+mn-lt"/>
              </a:rPr>
              <a:t>Aucune offre ne s’écarte de plus de 15 % du prix moyen des deux offres</a:t>
            </a:r>
            <a:r>
              <a:rPr lang="fr-BE" sz="1800">
                <a:ea typeface="+mn-lt"/>
                <a:cs typeface="+mn-lt"/>
              </a:rPr>
              <a:t>.</a:t>
            </a:r>
            <a:endParaRPr lang="fr-BE">
              <a:cs typeface="Arial" panose="020B0604020202020204"/>
            </a:endParaRPr>
          </a:p>
          <a:p>
            <a:pPr marL="229870" indent="-229870" algn="just"/>
            <a:r>
              <a:rPr lang="fr-BE" sz="1800">
                <a:ea typeface="+mn-lt"/>
                <a:cs typeface="+mn-lt"/>
              </a:rPr>
              <a:t>Cependant, des </a:t>
            </a:r>
            <a:r>
              <a:rPr lang="fr-BE" sz="1800" b="1">
                <a:ea typeface="+mn-lt"/>
                <a:cs typeface="+mn-lt"/>
              </a:rPr>
              <a:t>problèmes de preuve</a:t>
            </a:r>
            <a:r>
              <a:rPr lang="fr-BE" sz="1800">
                <a:ea typeface="+mn-lt"/>
                <a:cs typeface="+mn-lt"/>
              </a:rPr>
              <a:t> apparaissent :</a:t>
            </a:r>
            <a:endParaRPr lang="fr-BE"/>
          </a:p>
          <a:p>
            <a:pPr marL="461645" lvl="1" indent="-236220" algn="just">
              <a:buClr>
                <a:srgbClr val="6F6F6F"/>
              </a:buClr>
              <a:buFont typeface="Courier New" panose="020B0604020202020204" pitchFamily="34" charset="0"/>
              <a:buChar char="o"/>
            </a:pPr>
            <a:r>
              <a:rPr lang="fr-BE" sz="1800">
                <a:ea typeface="+mn-lt"/>
                <a:cs typeface="+mn-lt"/>
              </a:rPr>
              <a:t>Le "marché précédent similaire" n'est pas clairement défini ni suffisamment détaillé dans le dossier administratif, et la comparaison avec ce marché de 2018 ne prouve pas de manière concluante que les prix des nouvelles offres sont normaux.</a:t>
            </a:r>
            <a:endParaRPr lang="fr-BE">
              <a:cs typeface="Arial" panose="020B0604020202020204"/>
            </a:endParaRPr>
          </a:p>
          <a:p>
            <a:pPr marL="461645" lvl="1" indent="-236220" algn="just">
              <a:buClr>
                <a:srgbClr val="6F6F6F"/>
              </a:buClr>
              <a:buFont typeface="Courier New" panose="020B0604020202020204" pitchFamily="34" charset="0"/>
              <a:buChar char="o"/>
            </a:pPr>
            <a:r>
              <a:rPr lang="fr-BE" sz="1800">
                <a:ea typeface="+mn-lt"/>
                <a:cs typeface="+mn-lt"/>
              </a:rPr>
              <a:t>Le </a:t>
            </a:r>
            <a:r>
              <a:rPr lang="fr-BE" sz="1800" b="1">
                <a:ea typeface="+mn-lt"/>
                <a:cs typeface="+mn-lt"/>
              </a:rPr>
              <a:t>montant du marché de 2018</a:t>
            </a:r>
            <a:r>
              <a:rPr lang="fr-BE" sz="1800">
                <a:ea typeface="+mn-lt"/>
                <a:cs typeface="+mn-lt"/>
              </a:rPr>
              <a:t> est </a:t>
            </a:r>
            <a:r>
              <a:rPr lang="fr-BE" sz="1800" b="1">
                <a:ea typeface="+mn-lt"/>
                <a:cs typeface="+mn-lt"/>
              </a:rPr>
              <a:t>28 fois plus élevé</a:t>
            </a:r>
            <a:r>
              <a:rPr lang="fr-BE" sz="1800">
                <a:ea typeface="+mn-lt"/>
                <a:cs typeface="+mn-lt"/>
              </a:rPr>
              <a:t> que le marché litigieux, ce qui soulève des doutes sur la pertinence de la comparaison.</a:t>
            </a:r>
            <a:endParaRPr lang="fr-BE">
              <a:cs typeface="Arial" panose="020B0604020202020204"/>
            </a:endParaRPr>
          </a:p>
          <a:p>
            <a:pPr marL="229870" indent="-229870" algn="just"/>
            <a:r>
              <a:rPr lang="fr-BE" sz="1800">
                <a:ea typeface="+mn-lt"/>
                <a:cs typeface="+mn-lt"/>
              </a:rPr>
              <a:t>De plus, la partie adverse n'a pas fourni de </a:t>
            </a:r>
            <a:r>
              <a:rPr lang="fr-BE" sz="1800" b="1">
                <a:ea typeface="+mn-lt"/>
                <a:cs typeface="+mn-lt"/>
              </a:rPr>
              <a:t>calculs détaillant les prix</a:t>
            </a:r>
            <a:r>
              <a:rPr lang="fr-BE" sz="1800">
                <a:ea typeface="+mn-lt"/>
                <a:cs typeface="+mn-lt"/>
              </a:rPr>
              <a:t> comparés, et la différence de prix entre les offres des soumissionnaires et l’offre de 2018 est significative (44 % de différence).</a:t>
            </a:r>
            <a:endParaRPr lang="fr-BE"/>
          </a:p>
          <a:p>
            <a:pPr marL="229870" indent="-229870" algn="just"/>
            <a:endParaRPr lang="fr-BE" sz="1800">
              <a:cs typeface="Arial"/>
            </a:endParaRPr>
          </a:p>
          <a:p>
            <a:pPr marL="342900" indent="-342900" algn="just">
              <a:buFont typeface="Calibri" panose="020B0604020202020204" pitchFamily="34" charset="0"/>
              <a:buChar char="-"/>
            </a:pPr>
            <a:endParaRPr lang="fr-BE" sz="2400">
              <a:latin typeface="Arial"/>
              <a:ea typeface="+mn-lt"/>
              <a:cs typeface="Arial"/>
            </a:endParaRPr>
          </a:p>
          <a:p>
            <a:pPr marL="279400" indent="-285750" algn="just">
              <a:buFont typeface="Calibri" panose="020B0604020202020204" pitchFamily="34" charset="0"/>
              <a:buChar char="-"/>
            </a:pPr>
            <a:endParaRPr lang="fr-BE" sz="1200" b="1">
              <a:latin typeface="Times New Roman"/>
              <a:ea typeface="+mn-lt"/>
              <a:cs typeface="Times New Roman"/>
            </a:endParaRPr>
          </a:p>
          <a:p>
            <a:pPr marL="229870" indent="-236220" algn="just">
              <a:buFont typeface="Calibri" panose="020B0604020202020204" pitchFamily="34" charset="0"/>
              <a:buChar char="-"/>
            </a:pPr>
            <a:endParaRPr lang="fr-BE" sz="1800">
              <a:ea typeface="+mn-lt"/>
              <a:cs typeface="+mn-lt"/>
            </a:endParaRPr>
          </a:p>
          <a:p>
            <a:pPr marL="229870" indent="-236220" algn="just">
              <a:buFont typeface="Calibri" panose="020B0604020202020204" pitchFamily="34" charset="0"/>
              <a:buChar char="-"/>
            </a:pPr>
            <a:endParaRPr lang="fr-BE" sz="1800">
              <a:ea typeface="+mn-lt"/>
              <a:cs typeface="+mn-lt"/>
            </a:endParaRPr>
          </a:p>
        </p:txBody>
      </p:sp>
      <p:sp>
        <p:nvSpPr>
          <p:cNvPr id="3" name="Text Placeholder 2">
            <a:extLst>
              <a:ext uri="{FF2B5EF4-FFF2-40B4-BE49-F238E27FC236}">
                <a16:creationId xmlns:a16="http://schemas.microsoft.com/office/drawing/2014/main" id="{600B1001-C2CC-D344-ECFA-D2CE6CC93E0A}"/>
              </a:ext>
            </a:extLst>
          </p:cNvPr>
          <p:cNvSpPr>
            <a:spLocks noGrp="1"/>
          </p:cNvSpPr>
          <p:nvPr>
            <p:ph type="body" idx="1"/>
          </p:nvPr>
        </p:nvSpPr>
        <p:spPr>
          <a:xfrm>
            <a:off x="515938" y="1616428"/>
            <a:ext cx="11160124" cy="435600"/>
          </a:xfrm>
        </p:spPr>
        <p:txBody>
          <a:bodyPr>
            <a:noAutofit/>
          </a:bodyPr>
          <a:lstStyle/>
          <a:p>
            <a:pPr algn="just"/>
            <a:r>
              <a:rPr lang="fr-BE" sz="2000">
                <a:ea typeface="Cambria" panose="02040503050406030204" pitchFamily="18" charset="0"/>
                <a:cs typeface="Times New Roman"/>
              </a:rPr>
              <a:t>Motivation formelle des prix anormaux</a:t>
            </a:r>
            <a:endParaRPr lang="fr-BE" sz="2400">
              <a:ea typeface="Cambria" panose="02040503050406030204" pitchFamily="18" charset="0"/>
            </a:endParaRPr>
          </a:p>
        </p:txBody>
      </p:sp>
      <p:sp>
        <p:nvSpPr>
          <p:cNvPr id="4" name="Slide Number Placeholder 3">
            <a:extLst>
              <a:ext uri="{FF2B5EF4-FFF2-40B4-BE49-F238E27FC236}">
                <a16:creationId xmlns:a16="http://schemas.microsoft.com/office/drawing/2014/main" id="{DA95BB9C-6892-2A1B-8D80-9F5FF59D8AE0}"/>
              </a:ext>
            </a:extLst>
          </p:cNvPr>
          <p:cNvSpPr>
            <a:spLocks noGrp="1"/>
          </p:cNvSpPr>
          <p:nvPr>
            <p:ph type="sldNum" sz="quarter" idx="12"/>
          </p:nvPr>
        </p:nvSpPr>
        <p:spPr/>
        <p:txBody>
          <a:bodyPr/>
          <a:lstStyle/>
          <a:p>
            <a:fld id="{F9591D4C-BB8F-AE46-BE73-C616F30BBC5B}" type="slidenum">
              <a:rPr lang="en-US" smtClean="0"/>
              <a:pPr/>
              <a:t>63</a:t>
            </a:fld>
            <a:endParaRPr lang="en-US"/>
          </a:p>
        </p:txBody>
      </p:sp>
      <p:sp>
        <p:nvSpPr>
          <p:cNvPr id="7" name="Footer Placeholder 6">
            <a:extLst>
              <a:ext uri="{FF2B5EF4-FFF2-40B4-BE49-F238E27FC236}">
                <a16:creationId xmlns:a16="http://schemas.microsoft.com/office/drawing/2014/main" id="{92B23553-9AD8-2E78-2729-6714F6BF2630}"/>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B52191E9-7998-65AE-790C-93961180E082}"/>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a:solidFill>
                  <a:srgbClr val="0073CF"/>
                </a:solidFill>
                <a:latin typeface="Cambria"/>
                <a:ea typeface="Cambria"/>
              </a:rPr>
              <a:t>C.E., arrêt n° 263.429 du 26 mai 2025 , </a:t>
            </a:r>
            <a:r>
              <a:rPr lang="fr-BE" sz="2400" i="1">
                <a:solidFill>
                  <a:srgbClr val="0073CF"/>
                </a:solidFill>
                <a:latin typeface="Cambria"/>
                <a:ea typeface="Cambria"/>
              </a:rPr>
              <a:t>S.R.L. DDP Messagerie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12F7AB8F-AB30-34E2-227B-4A03A0E5A2A9}"/>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6118691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68365-95F8-91CE-2B9F-FF4FDFFE9AB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3A077B-7534-B34C-194E-AD9D9496D5EC}"/>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ea typeface="+mn-lt"/>
                <a:cs typeface="+mn-lt"/>
              </a:rPr>
              <a:t>La partie adverse affirme avoir pris en compte l’évolution des prix entre 2018 et 2025 (réduction des prix dans les marchés postaux), mais </a:t>
            </a:r>
            <a:r>
              <a:rPr lang="fr-BE" sz="1800" b="1">
                <a:ea typeface="+mn-lt"/>
                <a:cs typeface="+mn-lt"/>
              </a:rPr>
              <a:t>cela n'est pas prouvé</a:t>
            </a:r>
            <a:r>
              <a:rPr lang="fr-BE" sz="1800">
                <a:ea typeface="+mn-lt"/>
                <a:cs typeface="+mn-lt"/>
              </a:rPr>
              <a:t> dans le dossier administratif.</a:t>
            </a:r>
            <a:endParaRPr lang="fr-BE" sz="1800">
              <a:cs typeface="Arial"/>
            </a:endParaRPr>
          </a:p>
          <a:p>
            <a:pPr marL="229870" indent="-229870" algn="just"/>
            <a:r>
              <a:rPr lang="fr-BE" sz="1800">
                <a:ea typeface="+mn-lt"/>
                <a:cs typeface="+mn-lt"/>
              </a:rPr>
              <a:t>L'argument de l’évolution des prix n’est pas suffisamment documenté, ce qui affaiblit la justification de la normalité des prix des soumissionnaires.</a:t>
            </a:r>
            <a:endParaRPr lang="fr-BE"/>
          </a:p>
          <a:p>
            <a:pPr marL="229870" indent="-229870" algn="just"/>
            <a:r>
              <a:rPr lang="fr-BE" sz="1800">
                <a:ea typeface="+mn-lt"/>
                <a:cs typeface="+mn-lt"/>
              </a:rPr>
              <a:t>Le second motif invoqué dans la décision d’attribution (la différence de 15 % entre les prix) </a:t>
            </a:r>
            <a:r>
              <a:rPr lang="fr-BE" sz="1800" b="1">
                <a:ea typeface="+mn-lt"/>
                <a:cs typeface="+mn-lt"/>
              </a:rPr>
              <a:t>n’est pas suffisant</a:t>
            </a:r>
            <a:r>
              <a:rPr lang="fr-BE" sz="1800">
                <a:ea typeface="+mn-lt"/>
                <a:cs typeface="+mn-lt"/>
              </a:rPr>
              <a:t> à lui seul pour justifier la normalité des prix.</a:t>
            </a:r>
            <a:endParaRPr lang="fr-BE" sz="1800">
              <a:cs typeface="Arial"/>
            </a:endParaRPr>
          </a:p>
          <a:p>
            <a:pPr marL="229870" indent="-229870" algn="just"/>
            <a:r>
              <a:rPr lang="fr-BE" sz="1800">
                <a:ea typeface="+mn-lt"/>
                <a:cs typeface="+mn-lt"/>
              </a:rPr>
              <a:t>Le Conseil d’État souligne que: "lorsqu’une décision administrative se fonde sur plusieurs motifs et en l’absence de précision sur le caractère déterminant de chacun de ceux-ci, ces motifs apparaissent également nécessaires, et l’illégalité de l’un d’entre eux suffit à entraîner celle de l’intégralité de l’acte attaqué. Le Conseil d’État ne peut, sous peine d’empiéter sur le pouvoir d’appréciation de l’administration, déterminer si, en l’absence d’un de ces motifs, celle-ci aurait pris la même décision".</a:t>
            </a:r>
            <a:endParaRPr lang="fr-BE" sz="1800">
              <a:cs typeface="Arial"/>
            </a:endParaRPr>
          </a:p>
          <a:p>
            <a:pPr marL="229870" indent="-229870" algn="just"/>
            <a:r>
              <a:rPr lang="fr-BE" sz="1800">
                <a:latin typeface="Arial"/>
                <a:ea typeface="+mn-lt"/>
                <a:cs typeface="Arial"/>
              </a:rPr>
              <a:t>Le moyen est sérieux</a:t>
            </a:r>
          </a:p>
          <a:p>
            <a:pPr marL="229870" indent="-229870" algn="just"/>
            <a:endParaRPr lang="fr-BE" sz="1800">
              <a:latin typeface="Arial"/>
              <a:ea typeface="+mn-lt"/>
              <a:cs typeface="Arial"/>
            </a:endParaRPr>
          </a:p>
          <a:p>
            <a:pPr marL="342900" indent="-342900" algn="just">
              <a:buFont typeface="Calibri" panose="020B0604020202020204" pitchFamily="34" charset="0"/>
              <a:buChar char="-"/>
            </a:pPr>
            <a:endParaRPr lang="fr-BE" sz="2400">
              <a:latin typeface="Arial"/>
              <a:ea typeface="+mn-lt"/>
              <a:cs typeface="Arial"/>
            </a:endParaRPr>
          </a:p>
          <a:p>
            <a:pPr marL="279400" indent="-285750" algn="just">
              <a:buFont typeface="Calibri" panose="020B0604020202020204" pitchFamily="34" charset="0"/>
              <a:buChar char="-"/>
            </a:pPr>
            <a:endParaRPr lang="fr-BE" sz="1200" b="1">
              <a:latin typeface="Times New Roman"/>
              <a:ea typeface="+mn-lt"/>
              <a:cs typeface="Times New Roman"/>
            </a:endParaRPr>
          </a:p>
          <a:p>
            <a:pPr marL="229870" indent="-236220" algn="just">
              <a:buFont typeface="Calibri" panose="020B0604020202020204" pitchFamily="34" charset="0"/>
              <a:buChar char="-"/>
            </a:pPr>
            <a:endParaRPr lang="fr-BE" sz="1800">
              <a:ea typeface="+mn-lt"/>
              <a:cs typeface="+mn-lt"/>
            </a:endParaRPr>
          </a:p>
          <a:p>
            <a:pPr marL="229870" indent="-236220" algn="just">
              <a:buFont typeface="Calibri" panose="020B0604020202020204" pitchFamily="34" charset="0"/>
              <a:buChar char="-"/>
            </a:pPr>
            <a:endParaRPr lang="fr-BE" sz="1800">
              <a:ea typeface="+mn-lt"/>
              <a:cs typeface="+mn-lt"/>
            </a:endParaRPr>
          </a:p>
        </p:txBody>
      </p:sp>
      <p:sp>
        <p:nvSpPr>
          <p:cNvPr id="3" name="Text Placeholder 2">
            <a:extLst>
              <a:ext uri="{FF2B5EF4-FFF2-40B4-BE49-F238E27FC236}">
                <a16:creationId xmlns:a16="http://schemas.microsoft.com/office/drawing/2014/main" id="{08ACDE0E-1032-B1C3-42B9-9EF7F54F707F}"/>
              </a:ext>
            </a:extLst>
          </p:cNvPr>
          <p:cNvSpPr>
            <a:spLocks noGrp="1"/>
          </p:cNvSpPr>
          <p:nvPr>
            <p:ph type="body" idx="1"/>
          </p:nvPr>
        </p:nvSpPr>
        <p:spPr>
          <a:xfrm>
            <a:off x="515938" y="1616428"/>
            <a:ext cx="11160124" cy="435600"/>
          </a:xfrm>
        </p:spPr>
        <p:txBody>
          <a:bodyPr>
            <a:noAutofit/>
          </a:bodyPr>
          <a:lstStyle/>
          <a:p>
            <a:pPr algn="just"/>
            <a:r>
              <a:rPr lang="fr-BE" sz="2000">
                <a:ea typeface="Cambria" panose="02040503050406030204" pitchFamily="18" charset="0"/>
                <a:cs typeface="Times New Roman"/>
              </a:rPr>
              <a:t>Motivation formelle des prix anormaux</a:t>
            </a:r>
            <a:endParaRPr lang="fr-BE" sz="2400">
              <a:ea typeface="Cambria" panose="02040503050406030204" pitchFamily="18" charset="0"/>
            </a:endParaRPr>
          </a:p>
        </p:txBody>
      </p:sp>
      <p:sp>
        <p:nvSpPr>
          <p:cNvPr id="4" name="Slide Number Placeholder 3">
            <a:extLst>
              <a:ext uri="{FF2B5EF4-FFF2-40B4-BE49-F238E27FC236}">
                <a16:creationId xmlns:a16="http://schemas.microsoft.com/office/drawing/2014/main" id="{B6FAF147-8454-3107-D432-71441A25A4CE}"/>
              </a:ext>
            </a:extLst>
          </p:cNvPr>
          <p:cNvSpPr>
            <a:spLocks noGrp="1"/>
          </p:cNvSpPr>
          <p:nvPr>
            <p:ph type="sldNum" sz="quarter" idx="12"/>
          </p:nvPr>
        </p:nvSpPr>
        <p:spPr/>
        <p:txBody>
          <a:bodyPr/>
          <a:lstStyle/>
          <a:p>
            <a:fld id="{F9591D4C-BB8F-AE46-BE73-C616F30BBC5B}" type="slidenum">
              <a:rPr lang="en-US" smtClean="0"/>
              <a:pPr/>
              <a:t>64</a:t>
            </a:fld>
            <a:endParaRPr lang="en-US"/>
          </a:p>
        </p:txBody>
      </p:sp>
      <p:sp>
        <p:nvSpPr>
          <p:cNvPr id="7" name="Footer Placeholder 6">
            <a:extLst>
              <a:ext uri="{FF2B5EF4-FFF2-40B4-BE49-F238E27FC236}">
                <a16:creationId xmlns:a16="http://schemas.microsoft.com/office/drawing/2014/main" id="{F8D9073E-6E30-B1E1-3427-A18F311714BD}"/>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1FA020E7-BE4D-FFBD-085E-76B926628B92}"/>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a:solidFill>
                  <a:srgbClr val="0073CF"/>
                </a:solidFill>
                <a:latin typeface="Cambria"/>
                <a:ea typeface="Cambria"/>
              </a:rPr>
              <a:t>C.E., arrêt n° 263.429 du 26 mai 2025 , </a:t>
            </a:r>
            <a:r>
              <a:rPr lang="fr-BE" sz="2400" i="1">
                <a:solidFill>
                  <a:srgbClr val="0073CF"/>
                </a:solidFill>
                <a:latin typeface="Cambria"/>
                <a:ea typeface="Cambria"/>
              </a:rPr>
              <a:t>S.R.L. DDP Messagerie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EDCEA802-FE7B-19D7-9A7C-6DE811FC4D30}"/>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66969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95222-E985-A643-D841-CFD2CF512B4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817757-798F-E1E7-1ED4-D9FC27C99779}"/>
              </a:ext>
            </a:extLst>
          </p:cNvPr>
          <p:cNvSpPr>
            <a:spLocks noGrp="1"/>
          </p:cNvSpPr>
          <p:nvPr>
            <p:ph sz="quarter" idx="18"/>
          </p:nvPr>
        </p:nvSpPr>
        <p:spPr>
          <a:xfrm>
            <a:off x="515939" y="2229178"/>
            <a:ext cx="11160124" cy="4528868"/>
          </a:xfrm>
        </p:spPr>
        <p:txBody>
          <a:bodyPr vert="horz" lIns="0" tIns="0" rIns="0" bIns="0" spcCol="137160" rtlCol="0" anchor="t">
            <a:noAutofit/>
          </a:bodyPr>
          <a:lstStyle/>
          <a:p>
            <a:r>
              <a:rPr lang="x-none" sz="1800"/>
              <a:t>L'acte attaqué est la décision de la commune de Paliseul dans le cadre du marché public de services ayant pour objet “entretien parcs et jardins – 2025/2026 (marché conjoint CPAS)” de ne pas attribuer le marché au requérant, de considérer que son offre n'est pas régulière et d'attribuer le marché à un autre soumissionnaire.</a:t>
            </a:r>
            <a:endParaRPr lang="fr-BE" sz="1800"/>
          </a:p>
          <a:p>
            <a:r>
              <a:rPr lang="x-none" sz="1800"/>
              <a:t>Le moyen dénonce " l’indigence de la motivation formelle de l’acte attaqué en ce qu’il déclare affectée d’une irrégularité substantielle l’offre du requérant". Le requérant ne comprendrait pas en quoi ses prix sont irréalistes et l'exécution de son offre matériellement impossible. </a:t>
            </a:r>
            <a:endParaRPr lang="fr-BE" sz="1800"/>
          </a:p>
          <a:p>
            <a:r>
              <a:rPr lang="x-none" sz="1800"/>
              <a:t>Le </a:t>
            </a:r>
            <a:r>
              <a:rPr lang="nl-BE" sz="1800" err="1"/>
              <a:t>Conseil</a:t>
            </a:r>
            <a:r>
              <a:rPr lang="nl-BE" sz="1800"/>
              <a:t> </a:t>
            </a:r>
            <a:r>
              <a:rPr lang="nl-BE" sz="1800" err="1"/>
              <a:t>d'État</a:t>
            </a:r>
            <a:r>
              <a:rPr lang="x-none" sz="1800"/>
              <a:t> rappelle que "</a:t>
            </a:r>
            <a:r>
              <a:rPr lang="x-none" sz="1800" i="1"/>
              <a:t>lorsque le pouvoir adjudicateur juge nécessaire d’inviter un soumissionnaire à justifier certains prix qui lui semblent anormaux, la décision par laquelle il est statué sur le sort à réserver aux justifications fournies doit faire l’objet d’une motivation précise, faisant ressortir la réalité, l’exactitude et la pertinence des éléments sur lesquels le pouvoir adjudicateur a fondé sa décision</a:t>
            </a:r>
            <a:r>
              <a:rPr lang="x-none" sz="1800"/>
              <a:t>".</a:t>
            </a:r>
            <a:endParaRPr lang="fr-BE" sz="1100" b="1">
              <a:latin typeface="Times New Roman"/>
              <a:ea typeface="+mn-lt"/>
              <a:cs typeface="Times New Roman"/>
            </a:endParaRPr>
          </a:p>
        </p:txBody>
      </p:sp>
      <p:sp>
        <p:nvSpPr>
          <p:cNvPr id="3" name="Text Placeholder 2">
            <a:extLst>
              <a:ext uri="{FF2B5EF4-FFF2-40B4-BE49-F238E27FC236}">
                <a16:creationId xmlns:a16="http://schemas.microsoft.com/office/drawing/2014/main" id="{39007341-FF40-A6A6-148D-41B7A38B863B}"/>
              </a:ext>
            </a:extLst>
          </p:cNvPr>
          <p:cNvSpPr>
            <a:spLocks noGrp="1"/>
          </p:cNvSpPr>
          <p:nvPr>
            <p:ph type="body" idx="1"/>
          </p:nvPr>
        </p:nvSpPr>
        <p:spPr>
          <a:xfrm>
            <a:off x="515938" y="1616428"/>
            <a:ext cx="11160124" cy="435600"/>
          </a:xfrm>
        </p:spPr>
        <p:txBody>
          <a:bodyPr>
            <a:noAutofit/>
          </a:bodyPr>
          <a:lstStyle/>
          <a:p>
            <a:pPr algn="just"/>
            <a:r>
              <a:rPr lang="fr-BE" sz="2000">
                <a:ea typeface="Cambria" panose="02040503050406030204" pitchFamily="18" charset="0"/>
                <a:cs typeface="Times New Roman"/>
              </a:rPr>
              <a:t>Motivation formelle des prix anormaux</a:t>
            </a:r>
            <a:endParaRPr lang="fr-BE" sz="2400">
              <a:ea typeface="Cambria" panose="02040503050406030204" pitchFamily="18" charset="0"/>
            </a:endParaRPr>
          </a:p>
        </p:txBody>
      </p:sp>
      <p:sp>
        <p:nvSpPr>
          <p:cNvPr id="4" name="Slide Number Placeholder 3">
            <a:extLst>
              <a:ext uri="{FF2B5EF4-FFF2-40B4-BE49-F238E27FC236}">
                <a16:creationId xmlns:a16="http://schemas.microsoft.com/office/drawing/2014/main" id="{9BB470F3-9621-DD42-E31E-24054C663024}"/>
              </a:ext>
            </a:extLst>
          </p:cNvPr>
          <p:cNvSpPr>
            <a:spLocks noGrp="1"/>
          </p:cNvSpPr>
          <p:nvPr>
            <p:ph type="sldNum" sz="quarter" idx="12"/>
          </p:nvPr>
        </p:nvSpPr>
        <p:spPr/>
        <p:txBody>
          <a:bodyPr/>
          <a:lstStyle/>
          <a:p>
            <a:fld id="{F9591D4C-BB8F-AE46-BE73-C616F30BBC5B}" type="slidenum">
              <a:rPr lang="en-US" smtClean="0"/>
              <a:pPr/>
              <a:t>65</a:t>
            </a:fld>
            <a:endParaRPr lang="en-US"/>
          </a:p>
        </p:txBody>
      </p:sp>
      <p:sp>
        <p:nvSpPr>
          <p:cNvPr id="7" name="Footer Placeholder 6">
            <a:extLst>
              <a:ext uri="{FF2B5EF4-FFF2-40B4-BE49-F238E27FC236}">
                <a16:creationId xmlns:a16="http://schemas.microsoft.com/office/drawing/2014/main" id="{E0133698-96B4-9488-0AA0-8A4AEB8E36F4}"/>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59213D82-9057-D6F4-3ED0-046D9BA21D18}"/>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263.432 du 26 mai 2025, </a:t>
            </a:r>
            <a:r>
              <a:rPr lang="fr-BE" sz="2400" i="1" err="1">
                <a:solidFill>
                  <a:srgbClr val="0073CF"/>
                </a:solidFill>
                <a:latin typeface="Cambria"/>
                <a:ea typeface="Cambria"/>
              </a:rPr>
              <a:t>L.F</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A65F34D0-1C13-3A39-A1F1-7E4BCCF4984B}"/>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7434246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593CB-D588-F19F-F5AA-DF39C2AFAFF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884D0B-6055-0C29-B78F-1FBEE3AC740D}"/>
              </a:ext>
            </a:extLst>
          </p:cNvPr>
          <p:cNvSpPr>
            <a:spLocks noGrp="1"/>
          </p:cNvSpPr>
          <p:nvPr>
            <p:ph sz="quarter" idx="18"/>
          </p:nvPr>
        </p:nvSpPr>
        <p:spPr>
          <a:xfrm>
            <a:off x="515939" y="2229178"/>
            <a:ext cx="11160124" cy="4528868"/>
          </a:xfrm>
        </p:spPr>
        <p:txBody>
          <a:bodyPr vert="horz" lIns="0" tIns="0" rIns="0" bIns="0" spcCol="137160" rtlCol="0" anchor="t">
            <a:noAutofit/>
          </a:bodyPr>
          <a:lstStyle/>
          <a:p>
            <a:r>
              <a:rPr lang="x-none" sz="1800"/>
              <a:t>En l'occurrence, le rapport d'examen des offres se bornait à préciser que "</a:t>
            </a:r>
            <a:r>
              <a:rPr lang="x-none" sz="1800" i="1"/>
              <a:t>En effet, il apparaît qu’il est matériellement impossible pour une seule personne et dans les délais estimés par l’entreprise d’effectuer correctement le service requis</a:t>
            </a:r>
            <a:r>
              <a:rPr lang="x-none" sz="1800"/>
              <a:t>". La caractère irrégulier de l'offre n'était pas autrement motivé. </a:t>
            </a:r>
            <a:endParaRPr lang="fr-BE" sz="1800"/>
          </a:p>
          <a:p>
            <a:pPr marL="0" indent="0">
              <a:buNone/>
            </a:pPr>
            <a:endParaRPr lang="fr-BE" sz="1800"/>
          </a:p>
          <a:p>
            <a:r>
              <a:rPr lang="x-none" sz="1800"/>
              <a:t>Selon le </a:t>
            </a:r>
            <a:r>
              <a:rPr lang="nl-BE" sz="1800" err="1"/>
              <a:t>Conseil</a:t>
            </a:r>
            <a:r>
              <a:rPr lang="nl-BE" sz="1800"/>
              <a:t> </a:t>
            </a:r>
            <a:r>
              <a:rPr lang="nl-BE" sz="1800" err="1"/>
              <a:t>d'État</a:t>
            </a:r>
            <a:r>
              <a:rPr lang="x-none" sz="1800"/>
              <a:t>: "</a:t>
            </a:r>
            <a:r>
              <a:rPr lang="x-none" sz="1800" i="1"/>
              <a:t>L’affirmation, particulièrement laconique, de cette impossibilité n’est étayée par aucune indication qui eût permis au requérant de comprendre ce qui déterminait la partie adverse à aboutir à cette conclusion. Elle ne rend pas compte, par exemple, de références aux moyens et volumes horaires annoncés par les autres soumissionnaires, à une estimation que la partie adverse aurait effectuée en fonction de son expérience passée pour l’entretien des mêmes espaces verts, ou encore à des marchés comparables</a:t>
            </a:r>
            <a:r>
              <a:rPr lang="x-none" sz="1800"/>
              <a:t>." L'acte attaqué a donc été suspendu.</a:t>
            </a:r>
            <a:endParaRPr lang="fr-BE" sz="1800"/>
          </a:p>
          <a:p>
            <a:pPr marL="0" indent="0" algn="just">
              <a:buNone/>
            </a:pPr>
            <a:endParaRPr lang="fr-BE" sz="1100" b="1">
              <a:latin typeface="Times New Roman"/>
              <a:ea typeface="+mn-lt"/>
              <a:cs typeface="Times New Roman"/>
            </a:endParaRPr>
          </a:p>
        </p:txBody>
      </p:sp>
      <p:sp>
        <p:nvSpPr>
          <p:cNvPr id="3" name="Text Placeholder 2">
            <a:extLst>
              <a:ext uri="{FF2B5EF4-FFF2-40B4-BE49-F238E27FC236}">
                <a16:creationId xmlns:a16="http://schemas.microsoft.com/office/drawing/2014/main" id="{C14BF998-1228-96DE-4DB6-8623F91A40FA}"/>
              </a:ext>
            </a:extLst>
          </p:cNvPr>
          <p:cNvSpPr>
            <a:spLocks noGrp="1"/>
          </p:cNvSpPr>
          <p:nvPr>
            <p:ph type="body" idx="1"/>
          </p:nvPr>
        </p:nvSpPr>
        <p:spPr>
          <a:xfrm>
            <a:off x="515938" y="1616428"/>
            <a:ext cx="11160124" cy="435600"/>
          </a:xfrm>
        </p:spPr>
        <p:txBody>
          <a:bodyPr>
            <a:noAutofit/>
          </a:bodyPr>
          <a:lstStyle/>
          <a:p>
            <a:pPr algn="just"/>
            <a:r>
              <a:rPr lang="fr-BE" sz="2000">
                <a:ea typeface="Cambria" panose="02040503050406030204" pitchFamily="18" charset="0"/>
                <a:cs typeface="Times New Roman"/>
              </a:rPr>
              <a:t>Motivation formelle des prix anormaux</a:t>
            </a:r>
            <a:endParaRPr lang="fr-BE" sz="2400">
              <a:ea typeface="Cambria" panose="02040503050406030204" pitchFamily="18" charset="0"/>
            </a:endParaRPr>
          </a:p>
        </p:txBody>
      </p:sp>
      <p:sp>
        <p:nvSpPr>
          <p:cNvPr id="4" name="Slide Number Placeholder 3">
            <a:extLst>
              <a:ext uri="{FF2B5EF4-FFF2-40B4-BE49-F238E27FC236}">
                <a16:creationId xmlns:a16="http://schemas.microsoft.com/office/drawing/2014/main" id="{FB2C44B5-D1CB-F450-E116-41BD9DFE0BF3}"/>
              </a:ext>
            </a:extLst>
          </p:cNvPr>
          <p:cNvSpPr>
            <a:spLocks noGrp="1"/>
          </p:cNvSpPr>
          <p:nvPr>
            <p:ph type="sldNum" sz="quarter" idx="12"/>
          </p:nvPr>
        </p:nvSpPr>
        <p:spPr/>
        <p:txBody>
          <a:bodyPr/>
          <a:lstStyle/>
          <a:p>
            <a:fld id="{F9591D4C-BB8F-AE46-BE73-C616F30BBC5B}" type="slidenum">
              <a:rPr lang="en-US" smtClean="0"/>
              <a:pPr/>
              <a:t>66</a:t>
            </a:fld>
            <a:endParaRPr lang="en-US"/>
          </a:p>
        </p:txBody>
      </p:sp>
      <p:sp>
        <p:nvSpPr>
          <p:cNvPr id="7" name="Footer Placeholder 6">
            <a:extLst>
              <a:ext uri="{FF2B5EF4-FFF2-40B4-BE49-F238E27FC236}">
                <a16:creationId xmlns:a16="http://schemas.microsoft.com/office/drawing/2014/main" id="{07C0F78A-6A78-705C-BDDC-B155A34CD989}"/>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3791811B-63CF-0E95-B0C7-312BF8EEC30C}"/>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263.432 du 26 mai 2025, </a:t>
            </a:r>
            <a:r>
              <a:rPr lang="fr-BE" sz="2400" i="1" err="1">
                <a:solidFill>
                  <a:srgbClr val="0073CF"/>
                </a:solidFill>
                <a:latin typeface="Cambria"/>
                <a:ea typeface="Cambria"/>
              </a:rPr>
              <a:t>L.F</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F4B496CE-34F6-0411-A519-B21FB3C3C905}"/>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6160237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38B19-3E3F-6EC7-4685-D69ACB4E769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037D68-B7E8-E706-2BA1-4EB770D814B8}"/>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0" indent="0" algn="just">
              <a:buNone/>
            </a:pPr>
            <a:r>
              <a:rPr lang="fr-BE" sz="1800">
                <a:ea typeface="+mn-lt"/>
                <a:cs typeface="+mn-lt"/>
              </a:rPr>
              <a:t>« </a:t>
            </a:r>
            <a:r>
              <a:rPr lang="fr-BE" sz="1800" i="1">
                <a:ea typeface="+mn-lt"/>
                <a:cs typeface="+mn-lt"/>
              </a:rPr>
              <a:t>Le formulaire d’offre de la société </a:t>
            </a:r>
            <a:r>
              <a:rPr lang="fr-BE" sz="1800" i="1" err="1">
                <a:ea typeface="+mn-lt"/>
                <a:cs typeface="+mn-lt"/>
              </a:rPr>
              <a:t>ARTO</a:t>
            </a:r>
            <a:r>
              <a:rPr lang="fr-BE" sz="1800" i="1">
                <a:ea typeface="+mn-lt"/>
                <a:cs typeface="+mn-lt"/>
              </a:rPr>
              <a:t> mentionnait clairement que le montant réclamé pour le p</a:t>
            </a:r>
            <a:r>
              <a:rPr lang="fr-BE" sz="1800" b="1" i="1">
                <a:ea typeface="+mn-lt"/>
                <a:cs typeface="+mn-lt"/>
              </a:rPr>
              <a:t>oste « forfait pose et dépose de l’équipement sonore » était de « 0.00 € ».</a:t>
            </a:r>
            <a:r>
              <a:rPr lang="fr-BE" sz="1800" i="1">
                <a:ea typeface="+mn-lt"/>
                <a:cs typeface="+mn-lt"/>
              </a:rPr>
              <a:t> Contrairement à ce que semble affirmer la requérante, il n’était dès lors nullement utile, à supposer que cela ait été requis en droit, que cette société précise à nouveau le montant de ce forfait dans la justification de son prix. </a:t>
            </a:r>
            <a:endParaRPr lang="en-US" sz="1800" i="1">
              <a:cs typeface="Arial"/>
            </a:endParaRPr>
          </a:p>
          <a:p>
            <a:pPr marL="0" indent="0" algn="just">
              <a:buNone/>
            </a:pPr>
            <a:r>
              <a:rPr lang="fr-BE" sz="1800" i="1">
                <a:ea typeface="+mn-lt"/>
                <a:cs typeface="+mn-lt"/>
              </a:rPr>
              <a:t>En indiquant par ailleurs dans la justification de son prix « que le montant du […] poste est inclus dans le poste prix de l’équipement sonore », </a:t>
            </a:r>
            <a:r>
              <a:rPr lang="fr-BE" sz="1800" b="1" i="1">
                <a:ea typeface="+mn-lt"/>
                <a:cs typeface="+mn-lt"/>
              </a:rPr>
              <a:t>la partie intervenante a clairement exprimé que le prix remis pour le poste « prix de la location » couvrait à suffisance les prestations prévues pour le poste « frais pose et dépose de l’équipement sonore »,</a:t>
            </a:r>
            <a:r>
              <a:rPr lang="fr-BE" sz="1800" i="1">
                <a:ea typeface="+mn-lt"/>
                <a:cs typeface="+mn-lt"/>
              </a:rPr>
              <a:t> ce que la requérante constate, sans toutefois en tirer argument. Ce faisant, elle n’a nullement modifié son offre. L’affirmation en sens contraire de la requérante manque en fait. </a:t>
            </a:r>
          </a:p>
          <a:p>
            <a:pPr marL="0" indent="0" algn="just">
              <a:buNone/>
            </a:pPr>
            <a:r>
              <a:rPr lang="fr-BE" sz="1800" i="1">
                <a:ea typeface="+mn-lt"/>
                <a:cs typeface="+mn-lt"/>
              </a:rPr>
              <a:t>Le deuxième grief de la requérante ne peut donc être suivi. </a:t>
            </a:r>
            <a:r>
              <a:rPr lang="fr-BE" sz="1800">
                <a:ea typeface="+mn-lt"/>
                <a:cs typeface="+mn-lt"/>
              </a:rPr>
              <a:t>»</a:t>
            </a:r>
            <a:endParaRPr lang="fr-BE" sz="1800">
              <a:cs typeface="Arial"/>
            </a:endParaRPr>
          </a:p>
        </p:txBody>
      </p:sp>
      <p:sp>
        <p:nvSpPr>
          <p:cNvPr id="3" name="Text Placeholder 2">
            <a:extLst>
              <a:ext uri="{FF2B5EF4-FFF2-40B4-BE49-F238E27FC236}">
                <a16:creationId xmlns:a16="http://schemas.microsoft.com/office/drawing/2014/main" id="{97A8C2D6-E7C7-4525-D68A-A3A511777136}"/>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Prix nul</a:t>
            </a:r>
          </a:p>
        </p:txBody>
      </p:sp>
      <p:sp>
        <p:nvSpPr>
          <p:cNvPr id="4" name="Slide Number Placeholder 3">
            <a:extLst>
              <a:ext uri="{FF2B5EF4-FFF2-40B4-BE49-F238E27FC236}">
                <a16:creationId xmlns:a16="http://schemas.microsoft.com/office/drawing/2014/main" id="{B4E86DA8-77CF-216B-6872-99B23E06758C}"/>
              </a:ext>
            </a:extLst>
          </p:cNvPr>
          <p:cNvSpPr>
            <a:spLocks noGrp="1"/>
          </p:cNvSpPr>
          <p:nvPr>
            <p:ph type="sldNum" sz="quarter" idx="12"/>
          </p:nvPr>
        </p:nvSpPr>
        <p:spPr/>
        <p:txBody>
          <a:bodyPr/>
          <a:lstStyle/>
          <a:p>
            <a:fld id="{F9591D4C-BB8F-AE46-BE73-C616F30BBC5B}" type="slidenum">
              <a:rPr lang="en-US" smtClean="0"/>
              <a:pPr/>
              <a:t>67</a:t>
            </a:fld>
            <a:endParaRPr lang="en-US"/>
          </a:p>
        </p:txBody>
      </p:sp>
      <p:sp>
        <p:nvSpPr>
          <p:cNvPr id="7" name="Footer Placeholder 6">
            <a:extLst>
              <a:ext uri="{FF2B5EF4-FFF2-40B4-BE49-F238E27FC236}">
                <a16:creationId xmlns:a16="http://schemas.microsoft.com/office/drawing/2014/main" id="{992F5ACF-7D87-22A1-1560-BA03271926EB}"/>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17541D53-20C5-C031-75B4-2DAE1AB30043}"/>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261.024 du 15 octobre 2024, </a:t>
            </a:r>
            <a:r>
              <a:rPr lang="fr-BE" sz="2400" i="1" err="1">
                <a:solidFill>
                  <a:srgbClr val="0073CF"/>
                </a:solidFill>
                <a:latin typeface="Cambria"/>
                <a:ea typeface="Cambria"/>
              </a:rPr>
              <a:t>S.R.L</a:t>
            </a:r>
            <a:r>
              <a:rPr lang="fr-BE" sz="2400" i="1">
                <a:solidFill>
                  <a:srgbClr val="0073CF"/>
                </a:solidFill>
                <a:latin typeface="Cambria"/>
                <a:ea typeface="Cambria"/>
              </a:rPr>
              <a:t>. PRODUCTION RESOURCE GROUP </a:t>
            </a:r>
            <a:r>
              <a:rPr lang="fr-BE" sz="2400">
                <a:solidFill>
                  <a:srgbClr val="0073CF"/>
                </a:solidFill>
                <a:latin typeface="Cambria"/>
                <a:ea typeface="Cambria"/>
              </a:rPr>
              <a:t>(annulation)</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5251F56E-EB8C-32F0-512A-435B659E3573}"/>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0786697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F1236-48B1-AE81-AE2E-4ABF61369C6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63B810-E6C4-2CB9-30C6-F55CA7D0D9E9}"/>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t>Le marché public litigieux avait pour objet des prestations du service hivernal sur les routes gérées par le district de </a:t>
            </a:r>
            <a:r>
              <a:rPr lang="fr-BE" sz="1800" err="1"/>
              <a:t>Wanlin</a:t>
            </a:r>
            <a:r>
              <a:rPr lang="fr-BE" sz="1800"/>
              <a:t> pour le lot n° 5.</a:t>
            </a:r>
          </a:p>
          <a:p>
            <a:pPr marL="229870" indent="-229870" algn="just"/>
            <a:r>
              <a:rPr lang="fr-BE" sz="1800"/>
              <a:t> Il faut retenir de cet arrêt : </a:t>
            </a:r>
            <a:endParaRPr lang="fr-BE" sz="1800">
              <a:cs typeface="Arial"/>
            </a:endParaRPr>
          </a:p>
          <a:p>
            <a:pPr marL="0" indent="0" algn="just">
              <a:buNone/>
            </a:pPr>
            <a:endParaRPr lang="fr-BE" sz="1800">
              <a:ea typeface="+mn-lt"/>
              <a:cs typeface="+mn-lt"/>
            </a:endParaRPr>
          </a:p>
          <a:p>
            <a:pPr marL="461645" lvl="1" indent="-236220" algn="just"/>
            <a:r>
              <a:rPr lang="fr-BE" sz="1800">
                <a:ea typeface="+mn-lt"/>
                <a:cs typeface="+mn-lt"/>
              </a:rPr>
              <a:t>«La </a:t>
            </a:r>
            <a:r>
              <a:rPr lang="fr-BE" sz="1800" b="1">
                <a:ea typeface="+mn-lt"/>
                <a:cs typeface="+mn-lt"/>
              </a:rPr>
              <a:t>détermination du caractère négligeable ou non des postes</a:t>
            </a:r>
            <a:r>
              <a:rPr lang="fr-BE" sz="1800">
                <a:ea typeface="+mn-lt"/>
                <a:cs typeface="+mn-lt"/>
              </a:rPr>
              <a:t> considérés comme anormaux est </a:t>
            </a:r>
            <a:r>
              <a:rPr lang="fr-BE" sz="1800" b="1">
                <a:ea typeface="+mn-lt"/>
                <a:cs typeface="+mn-lt"/>
              </a:rPr>
              <a:t>requise pour conclure à l’existence d’une irrégularité substantielle affectant une offre, en raison de l’anormalité de ses prix</a:t>
            </a:r>
            <a:r>
              <a:rPr lang="fr-BE" sz="1800">
                <a:ea typeface="+mn-lt"/>
                <a:cs typeface="+mn-lt"/>
              </a:rPr>
              <a:t>. Elle fait partie des motifs devant être énoncés dans la décision motivée d’attribution, en application notamment de l’article 5, 8°, de la loi du 17 juin 2013 relative à la motivation, à l'information et aux voies de recours en matière de marchés publics.»</a:t>
            </a:r>
            <a:endParaRPr lang="fr-BE" sz="1800">
              <a:cs typeface="Arial"/>
            </a:endParaRPr>
          </a:p>
          <a:p>
            <a:pPr marL="225425" lvl="1" indent="0" algn="just">
              <a:buClr>
                <a:srgbClr val="6F6F6F"/>
              </a:buClr>
              <a:buNone/>
            </a:pPr>
            <a:endParaRPr lang="fr-BE" sz="1800">
              <a:cs typeface="Arial"/>
            </a:endParaRPr>
          </a:p>
          <a:p>
            <a:pPr marL="461645" lvl="1" indent="-236220" algn="just"/>
            <a:r>
              <a:rPr lang="fr-BE" sz="1800"/>
              <a:t>« </a:t>
            </a:r>
            <a:r>
              <a:rPr lang="fr-BE" sz="1800">
                <a:ea typeface="+mn-lt"/>
                <a:cs typeface="+mn-lt"/>
              </a:rPr>
              <a:t>L’acte attaqué ne contient aucun motif qui attesterait formellement que la partie adverse a examiné la question du caractère négligeable ou non des prix pour lesquels la requérante a été invitée à se justifier, ni a fortiori aucun motif expliquant une quelconque appréciation à cet égard.»</a:t>
            </a:r>
            <a:endParaRPr lang="fr-BE" sz="1800" b="1" i="1">
              <a:cs typeface="Arial"/>
            </a:endParaRPr>
          </a:p>
        </p:txBody>
      </p:sp>
      <p:sp>
        <p:nvSpPr>
          <p:cNvPr id="3" name="Text Placeholder 2">
            <a:extLst>
              <a:ext uri="{FF2B5EF4-FFF2-40B4-BE49-F238E27FC236}">
                <a16:creationId xmlns:a16="http://schemas.microsoft.com/office/drawing/2014/main" id="{EAB83CB0-23B3-0FFC-5388-B9F0B4CB1113}"/>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Poste négligeable et pouvoir discrétionnaire</a:t>
            </a:r>
          </a:p>
        </p:txBody>
      </p:sp>
      <p:sp>
        <p:nvSpPr>
          <p:cNvPr id="4" name="Slide Number Placeholder 3">
            <a:extLst>
              <a:ext uri="{FF2B5EF4-FFF2-40B4-BE49-F238E27FC236}">
                <a16:creationId xmlns:a16="http://schemas.microsoft.com/office/drawing/2014/main" id="{68385F6C-AD73-A05C-C6D8-0DDE44FB2FA4}"/>
              </a:ext>
            </a:extLst>
          </p:cNvPr>
          <p:cNvSpPr>
            <a:spLocks noGrp="1"/>
          </p:cNvSpPr>
          <p:nvPr>
            <p:ph type="sldNum" sz="quarter" idx="12"/>
          </p:nvPr>
        </p:nvSpPr>
        <p:spPr/>
        <p:txBody>
          <a:bodyPr/>
          <a:lstStyle/>
          <a:p>
            <a:fld id="{F9591D4C-BB8F-AE46-BE73-C616F30BBC5B}" type="slidenum">
              <a:rPr lang="en-US" smtClean="0"/>
              <a:pPr/>
              <a:t>68</a:t>
            </a:fld>
            <a:endParaRPr lang="en-US"/>
          </a:p>
        </p:txBody>
      </p:sp>
      <p:sp>
        <p:nvSpPr>
          <p:cNvPr id="7" name="Footer Placeholder 6">
            <a:extLst>
              <a:ext uri="{FF2B5EF4-FFF2-40B4-BE49-F238E27FC236}">
                <a16:creationId xmlns:a16="http://schemas.microsoft.com/office/drawing/2014/main" id="{EB70BBF1-2AAA-E952-6352-50BF31A5A568}"/>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B4D2D1D6-B8AA-3C77-9EA0-BF07D394F7BA}"/>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261.836 du 19 décembre 2024, </a:t>
            </a:r>
            <a:r>
              <a:rPr lang="fr-BE" sz="2400" i="1" err="1">
                <a:solidFill>
                  <a:srgbClr val="0073CF"/>
                </a:solidFill>
                <a:latin typeface="Cambria"/>
                <a:ea typeface="Cambria"/>
              </a:rPr>
              <a:t>S.R.L</a:t>
            </a:r>
            <a:r>
              <a:rPr lang="fr-BE" sz="2400" i="1">
                <a:solidFill>
                  <a:srgbClr val="0073CF"/>
                </a:solidFill>
                <a:latin typeface="Cambria"/>
                <a:ea typeface="Cambria"/>
              </a:rPr>
              <a:t>. TD PIERRE </a:t>
            </a:r>
            <a:r>
              <a:rPr lang="fr-BE" sz="2400" i="1" err="1">
                <a:solidFill>
                  <a:srgbClr val="0073CF"/>
                </a:solidFill>
                <a:latin typeface="Cambria"/>
                <a:ea typeface="Cambria"/>
              </a:rPr>
              <a:t>GILLOTEAUX</a:t>
            </a:r>
            <a:r>
              <a:rPr lang="fr-BE" sz="2400" i="1">
                <a:solidFill>
                  <a:srgbClr val="0073CF"/>
                </a:solidFill>
                <a:latin typeface="Cambria"/>
                <a:ea typeface="Cambria"/>
              </a:rPr>
              <a:t> </a:t>
            </a:r>
            <a:r>
              <a:rPr lang="fr-BE" sz="2400">
                <a:solidFill>
                  <a:srgbClr val="0073CF"/>
                </a:solidFill>
                <a:latin typeface="Cambria"/>
                <a:ea typeface="Cambria"/>
              </a:rPr>
              <a:t>(annulation)</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A19CB55A-D906-0EB3-0823-D5E91CFB9239}"/>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5795244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26746-7965-F2EC-5596-868A8D4F76D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6CF37-6FF4-08F2-F7D0-A276761D2CDF}"/>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t>Le marché public litigieux avait pour objet des</a:t>
            </a:r>
            <a:r>
              <a:rPr lang="fr-BE" sz="1800">
                <a:ea typeface="+mn-lt"/>
                <a:cs typeface="+mn-lt"/>
              </a:rPr>
              <a:t> prestations du service hivernal sur les routes gérées par le district de </a:t>
            </a:r>
            <a:r>
              <a:rPr lang="fr-BE" sz="1800" err="1">
                <a:ea typeface="+mn-lt"/>
                <a:cs typeface="+mn-lt"/>
              </a:rPr>
              <a:t>Wanlin</a:t>
            </a:r>
            <a:r>
              <a:rPr lang="fr-BE" sz="1800">
                <a:ea typeface="+mn-lt"/>
                <a:cs typeface="+mn-lt"/>
              </a:rPr>
              <a:t> pour le lot n° 5</a:t>
            </a:r>
            <a:r>
              <a:rPr lang="fr-BE" sz="1800"/>
              <a:t>.</a:t>
            </a:r>
          </a:p>
          <a:p>
            <a:pPr marL="229870" indent="-229870" algn="just"/>
            <a:r>
              <a:rPr lang="fr-BE" sz="1800"/>
              <a:t> Il faut retenir de cet arrêt : </a:t>
            </a:r>
            <a:endParaRPr lang="fr-BE" sz="1800">
              <a:cs typeface="Arial"/>
            </a:endParaRPr>
          </a:p>
          <a:p>
            <a:pPr marL="461645" lvl="1" indent="-236220" algn="just"/>
            <a:r>
              <a:rPr lang="fr-BE" sz="1800">
                <a:ea typeface="+mn-lt"/>
                <a:cs typeface="+mn-lt"/>
              </a:rPr>
              <a:t>«La partie adverse ne peut être suivie lorsqu’elle affirme que l’écartement de l’offre de la requérante en raison de l’anormalité de certains de ses prix unitaires permet de comprendre que les postes concernés ont été jugés non négligeables. En l’absence de toute mention à ce sujet dans la motivation formelle de l’acte attaqué, la requérante n’a, au contraire, pas été en mesure de vérifier si la régularité de son offre avait été examinée de manière complète par la partie adverse, dans le respect de l’article 36, § 3, de l’arrêté royal du 18 avril 2017 précité. »</a:t>
            </a:r>
          </a:p>
          <a:p>
            <a:pPr marL="461645" lvl="1" indent="-236220" algn="just">
              <a:buClr>
                <a:srgbClr val="6F6F6F"/>
              </a:buClr>
            </a:pPr>
            <a:r>
              <a:rPr lang="fr-BE" sz="1800">
                <a:ea typeface="+mn-lt"/>
                <a:cs typeface="+mn-lt"/>
              </a:rPr>
              <a:t>«La partie adverse ne peut pas davantage être suivie en ce qu’elle affirme l’évidence du caractère non négligeable des postes concernés, en raison de leur importance relative dans le montant total du marché. Il n’appartient en effet pas au Conseil d’État de déterminer, en lieu et place du pouvoir adjudicateur, si un poste est ou non négligeable. Il ne peut par ailleurs être raisonnablement inféré du silence de la décision d’attribution que le pouvoir adjudicateur a porté une quelconque appréciation quant à cette question. »</a:t>
            </a:r>
            <a:endParaRPr lang="fr-BE" sz="1800">
              <a:cs typeface="Arial" panose="020B0604020202020204"/>
            </a:endParaRPr>
          </a:p>
        </p:txBody>
      </p:sp>
      <p:sp>
        <p:nvSpPr>
          <p:cNvPr id="3" name="Text Placeholder 2">
            <a:extLst>
              <a:ext uri="{FF2B5EF4-FFF2-40B4-BE49-F238E27FC236}">
                <a16:creationId xmlns:a16="http://schemas.microsoft.com/office/drawing/2014/main" id="{36F536CC-213F-CCEA-2BF7-8415775BE570}"/>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Poste négligeable et pouvoir discrétionnaire</a:t>
            </a:r>
          </a:p>
        </p:txBody>
      </p:sp>
      <p:sp>
        <p:nvSpPr>
          <p:cNvPr id="4" name="Slide Number Placeholder 3">
            <a:extLst>
              <a:ext uri="{FF2B5EF4-FFF2-40B4-BE49-F238E27FC236}">
                <a16:creationId xmlns:a16="http://schemas.microsoft.com/office/drawing/2014/main" id="{2604BE05-7D51-2681-845A-F3651279D259}"/>
              </a:ext>
            </a:extLst>
          </p:cNvPr>
          <p:cNvSpPr>
            <a:spLocks noGrp="1"/>
          </p:cNvSpPr>
          <p:nvPr>
            <p:ph type="sldNum" sz="quarter" idx="12"/>
          </p:nvPr>
        </p:nvSpPr>
        <p:spPr/>
        <p:txBody>
          <a:bodyPr/>
          <a:lstStyle/>
          <a:p>
            <a:fld id="{F9591D4C-BB8F-AE46-BE73-C616F30BBC5B}" type="slidenum">
              <a:rPr lang="en-US" smtClean="0"/>
              <a:pPr/>
              <a:t>69</a:t>
            </a:fld>
            <a:endParaRPr lang="en-US"/>
          </a:p>
        </p:txBody>
      </p:sp>
      <p:sp>
        <p:nvSpPr>
          <p:cNvPr id="7" name="Footer Placeholder 6">
            <a:extLst>
              <a:ext uri="{FF2B5EF4-FFF2-40B4-BE49-F238E27FC236}">
                <a16:creationId xmlns:a16="http://schemas.microsoft.com/office/drawing/2014/main" id="{651001AC-B569-41FB-FB7D-DA7BB80B09F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F4C722CE-B016-4A92-AB22-30E9979604F8}"/>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261.836 du 19 décembre 2024, </a:t>
            </a:r>
            <a:r>
              <a:rPr lang="fr-BE" sz="2400" i="1" err="1">
                <a:solidFill>
                  <a:srgbClr val="0073CF"/>
                </a:solidFill>
                <a:latin typeface="Cambria"/>
                <a:ea typeface="Cambria"/>
              </a:rPr>
              <a:t>S.R.L</a:t>
            </a:r>
            <a:r>
              <a:rPr lang="fr-BE" sz="2400" i="1">
                <a:solidFill>
                  <a:srgbClr val="0073CF"/>
                </a:solidFill>
                <a:latin typeface="Cambria"/>
                <a:ea typeface="Cambria"/>
              </a:rPr>
              <a:t>. TD PIERRE </a:t>
            </a:r>
            <a:r>
              <a:rPr lang="fr-BE" sz="2400" i="1" err="1">
                <a:solidFill>
                  <a:srgbClr val="0073CF"/>
                </a:solidFill>
                <a:latin typeface="Cambria"/>
                <a:ea typeface="Cambria"/>
              </a:rPr>
              <a:t>GILLOTEAUX</a:t>
            </a:r>
            <a:r>
              <a:rPr lang="fr-BE" sz="2400" i="1">
                <a:solidFill>
                  <a:srgbClr val="0073CF"/>
                </a:solidFill>
                <a:latin typeface="Cambria"/>
                <a:ea typeface="Cambria"/>
              </a:rPr>
              <a:t> </a:t>
            </a:r>
            <a:r>
              <a:rPr lang="fr-BE" sz="2400">
                <a:solidFill>
                  <a:srgbClr val="0073CF"/>
                </a:solidFill>
                <a:latin typeface="Cambria"/>
                <a:ea typeface="Cambria"/>
              </a:rPr>
              <a:t>(annulation)</a:t>
            </a:r>
            <a:endParaRPr lang="en-US" sz="2400" i="1">
              <a:solidFill>
                <a:srgbClr val="0073CF"/>
              </a:solidFill>
              <a:latin typeface="Cambria"/>
              <a:ea typeface="Cambria"/>
            </a:endParaRPr>
          </a:p>
        </p:txBody>
      </p:sp>
      <p:sp>
        <p:nvSpPr>
          <p:cNvPr id="9" name="Text Placeholder 1">
            <a:extLst>
              <a:ext uri="{FF2B5EF4-FFF2-40B4-BE49-F238E27FC236}">
                <a16:creationId xmlns:a16="http://schemas.microsoft.com/office/drawing/2014/main" id="{5BAAA5AA-2D91-79CE-E963-614FD9F2C79A}"/>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4122266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A493E-690F-D4D8-11B5-4C94920858B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211DE9-EC39-BF83-CF7E-314195563C8D}"/>
              </a:ext>
            </a:extLst>
          </p:cNvPr>
          <p:cNvSpPr>
            <a:spLocks noGrp="1"/>
          </p:cNvSpPr>
          <p:nvPr>
            <p:ph sz="quarter" idx="18"/>
          </p:nvPr>
        </p:nvSpPr>
        <p:spPr>
          <a:xfrm>
            <a:off x="540780" y="2064339"/>
            <a:ext cx="10975527" cy="4223720"/>
          </a:xfrm>
        </p:spPr>
        <p:txBody>
          <a:bodyPr vert="horz" lIns="0" tIns="0" rIns="0" bIns="0" spcCol="137160" rtlCol="0" anchor="t">
            <a:noAutofit/>
          </a:bodyPr>
          <a:lstStyle/>
          <a:p>
            <a:pPr marL="229870" indent="-229870" algn="just"/>
            <a:r>
              <a:rPr lang="fr-FR" sz="1800">
                <a:ea typeface="+mn-lt"/>
                <a:cs typeface="+mn-lt"/>
              </a:rPr>
              <a:t>La requérante conteste la </a:t>
            </a:r>
            <a:r>
              <a:rPr lang="fr-FR" sz="1800" b="1">
                <a:ea typeface="+mn-lt"/>
                <a:cs typeface="+mn-lt"/>
              </a:rPr>
              <a:t>légalité de la procédure</a:t>
            </a:r>
            <a:r>
              <a:rPr lang="fr-FR" sz="1800">
                <a:ea typeface="+mn-lt"/>
                <a:cs typeface="+mn-lt"/>
              </a:rPr>
              <a:t> utilisée par bpost pour attribuer le marché. Elle soutient que bpost a </a:t>
            </a:r>
            <a:r>
              <a:rPr lang="fr-FR" sz="1800" b="1">
                <a:ea typeface="+mn-lt"/>
                <a:cs typeface="+mn-lt"/>
              </a:rPr>
              <a:t>abusivement qualifié le marché de “faible montant”</a:t>
            </a:r>
            <a:r>
              <a:rPr lang="fr-FR" sz="1800">
                <a:ea typeface="+mn-lt"/>
                <a:cs typeface="+mn-lt"/>
              </a:rPr>
              <a:t> (moins de 30.000 € </a:t>
            </a:r>
            <a:r>
              <a:rPr lang="fr-FR" sz="1800" err="1">
                <a:ea typeface="+mn-lt"/>
                <a:cs typeface="+mn-lt"/>
              </a:rPr>
              <a:t>HTVA</a:t>
            </a:r>
            <a:r>
              <a:rPr lang="fr-FR" sz="1800">
                <a:ea typeface="+mn-lt"/>
                <a:cs typeface="+mn-lt"/>
              </a:rPr>
              <a:t>), dans le but </a:t>
            </a:r>
            <a:r>
              <a:rPr lang="fr-FR" sz="1800" b="1">
                <a:ea typeface="+mn-lt"/>
                <a:cs typeface="+mn-lt"/>
              </a:rPr>
              <a:t>d’éviter les obligations de publicité et de mise en concurrence</a:t>
            </a:r>
            <a:r>
              <a:rPr lang="fr-FR" sz="1800">
                <a:ea typeface="+mn-lt"/>
                <a:cs typeface="+mn-lt"/>
              </a:rPr>
              <a:t>.</a:t>
            </a:r>
          </a:p>
          <a:p>
            <a:pPr marL="229870" indent="-229870" algn="just"/>
            <a:r>
              <a:rPr lang="fr-FR" sz="1800" b="1">
                <a:ea typeface="+mn-lt"/>
                <a:cs typeface="+mn-lt"/>
              </a:rPr>
              <a:t>Article 162 de la loi du 17 juin 2016</a:t>
            </a:r>
            <a:r>
              <a:rPr lang="fr-FR" sz="1800">
                <a:ea typeface="+mn-lt"/>
                <a:cs typeface="+mn-lt"/>
              </a:rPr>
              <a:t> : permet des procédures simplifiées pour les marchés &lt; 30.000 € </a:t>
            </a:r>
            <a:r>
              <a:rPr lang="fr-FR" sz="1800" err="1">
                <a:ea typeface="+mn-lt"/>
                <a:cs typeface="+mn-lt"/>
              </a:rPr>
              <a:t>HTVA</a:t>
            </a:r>
            <a:r>
              <a:rPr lang="fr-FR" sz="1800">
                <a:ea typeface="+mn-lt"/>
                <a:cs typeface="+mn-lt"/>
              </a:rPr>
              <a:t>.</a:t>
            </a:r>
          </a:p>
          <a:p>
            <a:pPr marL="229870" indent="-229870" algn="just"/>
            <a:r>
              <a:rPr lang="fr-FR" sz="1800" b="1">
                <a:ea typeface="+mn-lt"/>
                <a:cs typeface="+mn-lt"/>
              </a:rPr>
              <a:t>Article 16 de la même loi</a:t>
            </a:r>
            <a:r>
              <a:rPr lang="fr-FR" sz="1800">
                <a:ea typeface="+mn-lt"/>
                <a:cs typeface="+mn-lt"/>
              </a:rPr>
              <a:t> : oblige à </a:t>
            </a:r>
            <a:r>
              <a:rPr lang="fr-FR" sz="1800" b="1">
                <a:ea typeface="+mn-lt"/>
                <a:cs typeface="+mn-lt"/>
              </a:rPr>
              <a:t>estimer le montant du marché</a:t>
            </a:r>
            <a:r>
              <a:rPr lang="fr-FR" sz="1800">
                <a:ea typeface="+mn-lt"/>
                <a:cs typeface="+mn-lt"/>
              </a:rPr>
              <a:t> selon des règles fixées.</a:t>
            </a:r>
            <a:endParaRPr lang="fr-FR" sz="1800">
              <a:cs typeface="Arial"/>
            </a:endParaRPr>
          </a:p>
          <a:p>
            <a:pPr marL="229870" indent="-229870" algn="just"/>
            <a:r>
              <a:rPr lang="fr-FR" sz="1800" b="1">
                <a:ea typeface="+mn-lt"/>
                <a:cs typeface="+mn-lt"/>
              </a:rPr>
              <a:t>Article 7, § 3, de l’AR du 18 juin 2017</a:t>
            </a:r>
            <a:r>
              <a:rPr lang="fr-FR" sz="1800">
                <a:ea typeface="+mn-lt"/>
                <a:cs typeface="+mn-lt"/>
              </a:rPr>
              <a:t> : </a:t>
            </a:r>
            <a:r>
              <a:rPr lang="fr-FR" sz="1800" b="1">
                <a:ea typeface="+mn-lt"/>
                <a:cs typeface="+mn-lt"/>
              </a:rPr>
              <a:t>interdit</a:t>
            </a:r>
            <a:r>
              <a:rPr lang="fr-FR" sz="1800">
                <a:ea typeface="+mn-lt"/>
                <a:cs typeface="+mn-lt"/>
              </a:rPr>
              <a:t> de scinder ou manipuler le montant estimé pour </a:t>
            </a:r>
            <a:r>
              <a:rPr lang="fr-FR" sz="1800" b="1">
                <a:ea typeface="+mn-lt"/>
                <a:cs typeface="+mn-lt"/>
              </a:rPr>
              <a:t>échapper aux règles de publicité</a:t>
            </a:r>
            <a:r>
              <a:rPr lang="fr-FR" sz="1800">
                <a:ea typeface="+mn-lt"/>
                <a:cs typeface="+mn-lt"/>
              </a:rPr>
              <a:t>, sauf justification objective.</a:t>
            </a:r>
            <a:endParaRPr lang="fr-FR" sz="1800"/>
          </a:p>
          <a:p>
            <a:pPr marL="229870" indent="-229870" algn="just"/>
            <a:endParaRPr lang="fr-FR" sz="1600">
              <a:ea typeface="+mn-lt"/>
              <a:cs typeface="+mn-lt"/>
            </a:endParaRPr>
          </a:p>
          <a:p>
            <a:pPr marL="229870" indent="-229870" algn="just"/>
            <a:endParaRPr lang="fr-FR" sz="1600">
              <a:ea typeface="+mn-lt"/>
              <a:cs typeface="+mn-lt"/>
            </a:endParaRPr>
          </a:p>
          <a:p>
            <a:pPr marL="229870" indent="-229870" algn="just"/>
            <a:endParaRPr lang="fr-FR" sz="1600">
              <a:ea typeface="+mn-lt"/>
              <a:cs typeface="+mn-lt"/>
            </a:endParaRPr>
          </a:p>
        </p:txBody>
      </p:sp>
      <p:sp>
        <p:nvSpPr>
          <p:cNvPr id="4" name="Slide Number Placeholder 3">
            <a:extLst>
              <a:ext uri="{FF2B5EF4-FFF2-40B4-BE49-F238E27FC236}">
                <a16:creationId xmlns:a16="http://schemas.microsoft.com/office/drawing/2014/main" id="{81E718F3-52FD-EC5C-D36E-C8F98FE9C247}"/>
              </a:ext>
            </a:extLst>
          </p:cNvPr>
          <p:cNvSpPr>
            <a:spLocks noGrp="1"/>
          </p:cNvSpPr>
          <p:nvPr>
            <p:ph type="sldNum" sz="quarter" idx="12"/>
          </p:nvPr>
        </p:nvSpPr>
        <p:spPr/>
        <p:txBody>
          <a:bodyPr/>
          <a:lstStyle/>
          <a:p>
            <a:fld id="{F9591D4C-BB8F-AE46-BE73-C616F30BBC5B}" type="slidenum">
              <a:rPr lang="en-US" smtClean="0"/>
              <a:pPr/>
              <a:t>7</a:t>
            </a:fld>
            <a:endParaRPr lang="en-US"/>
          </a:p>
        </p:txBody>
      </p:sp>
      <p:sp>
        <p:nvSpPr>
          <p:cNvPr id="7" name="Footer Placeholder 6">
            <a:extLst>
              <a:ext uri="{FF2B5EF4-FFF2-40B4-BE49-F238E27FC236}">
                <a16:creationId xmlns:a16="http://schemas.microsoft.com/office/drawing/2014/main" id="{3E5CBC05-89DA-1E52-8115-DF5F36FCD1C0}"/>
              </a:ext>
            </a:extLst>
          </p:cNvPr>
          <p:cNvSpPr>
            <a:spLocks noGrp="1"/>
          </p:cNvSpPr>
          <p:nvPr>
            <p:ph type="ftr" sz="quarter" idx="17"/>
          </p:nvPr>
        </p:nvSpPr>
        <p:spPr/>
        <p:txBody>
          <a:bodyPr/>
          <a:lstStyle/>
          <a:p>
            <a:r>
              <a:rPr lang="pt-BR" dirty="0"/>
              <a:t>GTI MP Bruxellois – 18 novembre 2025</a:t>
            </a:r>
          </a:p>
        </p:txBody>
      </p:sp>
      <p:sp>
        <p:nvSpPr>
          <p:cNvPr id="5" name="Title 5">
            <a:extLst>
              <a:ext uri="{FF2B5EF4-FFF2-40B4-BE49-F238E27FC236}">
                <a16:creationId xmlns:a16="http://schemas.microsoft.com/office/drawing/2014/main" id="{DB9243D4-87E9-8878-686A-3B62B3650855}"/>
              </a:ext>
            </a:extLst>
          </p:cNvPr>
          <p:cNvSpPr txBox="1">
            <a:spLocks/>
          </p:cNvSpPr>
          <p:nvPr/>
        </p:nvSpPr>
        <p:spPr>
          <a:xfrm>
            <a:off x="536519" y="761705"/>
            <a:ext cx="11137390" cy="44346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261.778 du 17 décembre 2024, </a:t>
            </a:r>
            <a:r>
              <a:rPr lang="fr-BE" sz="2400" i="1">
                <a:solidFill>
                  <a:srgbClr val="0073CF"/>
                </a:solidFill>
                <a:latin typeface="Cambria"/>
                <a:ea typeface="Cambria"/>
              </a:rPr>
              <a:t>T-REX </a:t>
            </a:r>
            <a:r>
              <a:rPr lang="fr-BE" sz="2400" i="1" err="1">
                <a:solidFill>
                  <a:srgbClr val="0073CF"/>
                </a:solidFill>
                <a:latin typeface="Cambria"/>
                <a:ea typeface="Cambria"/>
              </a:rPr>
              <a:t>SAFETY</a:t>
            </a:r>
            <a:r>
              <a:rPr lang="fr-BE" sz="2400" i="1">
                <a:solidFill>
                  <a:srgbClr val="0073CF"/>
                </a:solidFill>
                <a:latin typeface="Cambria"/>
                <a:ea typeface="Cambria"/>
              </a:rPr>
              <a:t> </a:t>
            </a:r>
            <a:r>
              <a:rPr lang="fr-BE" sz="2400">
                <a:solidFill>
                  <a:srgbClr val="0073CF"/>
                </a:solidFill>
                <a:latin typeface="Cambria"/>
                <a:ea typeface="Cambria"/>
              </a:rPr>
              <a:t>(extrême urgence) </a:t>
            </a:r>
            <a:endParaRPr lang="en-US"/>
          </a:p>
          <a:p>
            <a:pPr>
              <a:defRPr/>
            </a:pPr>
            <a:r>
              <a:rPr lang="fr-BE" sz="2400" err="1">
                <a:solidFill>
                  <a:srgbClr val="0073CF"/>
                </a:solidFill>
                <a:latin typeface="Cambria"/>
                <a:ea typeface="Cambria"/>
              </a:rPr>
              <a:t>C.E</a:t>
            </a:r>
            <a:r>
              <a:rPr lang="fr-BE" sz="2400">
                <a:solidFill>
                  <a:srgbClr val="0073CF"/>
                </a:solidFill>
                <a:latin typeface="Cambria"/>
                <a:ea typeface="Cambria"/>
              </a:rPr>
              <a:t>., arrêt n° 263.217 du 7 mai 2025, </a:t>
            </a:r>
            <a:r>
              <a:rPr lang="fr-BE" sz="2400" i="1">
                <a:solidFill>
                  <a:srgbClr val="0073CF"/>
                </a:solidFill>
                <a:latin typeface="Cambria"/>
                <a:ea typeface="Cambria"/>
              </a:rPr>
              <a:t>T-REX </a:t>
            </a:r>
            <a:r>
              <a:rPr lang="fr-BE" sz="2400" i="1" err="1">
                <a:solidFill>
                  <a:srgbClr val="0073CF"/>
                </a:solidFill>
                <a:latin typeface="Cambria"/>
                <a:ea typeface="Cambria"/>
              </a:rPr>
              <a:t>SAFETY</a:t>
            </a:r>
            <a:r>
              <a:rPr lang="fr-BE" sz="2400" i="1">
                <a:solidFill>
                  <a:srgbClr val="0073CF"/>
                </a:solidFill>
                <a:latin typeface="Cambria"/>
                <a:ea typeface="Cambria"/>
              </a:rPr>
              <a:t> </a:t>
            </a:r>
            <a:r>
              <a:rPr lang="fr-BE" sz="2400">
                <a:solidFill>
                  <a:srgbClr val="0073CF"/>
                </a:solidFill>
                <a:latin typeface="Cambria"/>
                <a:ea typeface="Cambria"/>
              </a:rPr>
              <a:t>(annulation)</a:t>
            </a:r>
            <a:endParaRPr lang="fr-BE"/>
          </a:p>
          <a:p>
            <a:pPr>
              <a:defRPr/>
            </a:pPr>
            <a:endParaRPr lang="fr-BE" sz="2400">
              <a:solidFill>
                <a:srgbClr val="0073CF"/>
              </a:solidFill>
              <a:latin typeface="Cambria"/>
              <a:ea typeface="Cambria"/>
            </a:endParaRPr>
          </a:p>
        </p:txBody>
      </p:sp>
      <p:sp>
        <p:nvSpPr>
          <p:cNvPr id="8" name="Text Placeholder 1">
            <a:extLst>
              <a:ext uri="{FF2B5EF4-FFF2-40B4-BE49-F238E27FC236}">
                <a16:creationId xmlns:a16="http://schemas.microsoft.com/office/drawing/2014/main" id="{072BA245-E499-43BD-283D-640337AB2283}"/>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GB"/>
          </a:p>
        </p:txBody>
      </p:sp>
      <p:sp>
        <p:nvSpPr>
          <p:cNvPr id="6" name="Text Placeholder 2">
            <a:extLst>
              <a:ext uri="{FF2B5EF4-FFF2-40B4-BE49-F238E27FC236}">
                <a16:creationId xmlns:a16="http://schemas.microsoft.com/office/drawing/2014/main" id="{3616FD68-C9D9-6340-87B8-4F769397CFA8}"/>
              </a:ext>
            </a:extLst>
          </p:cNvPr>
          <p:cNvSpPr txBox="1">
            <a:spLocks/>
          </p:cNvSpPr>
          <p:nvPr/>
        </p:nvSpPr>
        <p:spPr>
          <a:xfrm>
            <a:off x="523150" y="1583535"/>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lnSpc>
                <a:spcPct val="90000"/>
              </a:lnSpc>
            </a:pPr>
            <a:r>
              <a:rPr lang="fr-BE" sz="2000">
                <a:latin typeface="Cambria"/>
                <a:ea typeface="Cambria"/>
              </a:rPr>
              <a:t>Estimation du montant du marché - marché de faible montant</a:t>
            </a:r>
          </a:p>
        </p:txBody>
      </p:sp>
    </p:spTree>
    <p:extLst>
      <p:ext uri="{BB962C8B-B14F-4D97-AF65-F5344CB8AC3E}">
        <p14:creationId xmlns:p14="http://schemas.microsoft.com/office/powerpoint/2010/main" val="11795991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7B5AB-C442-018D-E1D6-83AFC06588F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F73B66-8BF3-9C89-EEB3-FAAF0547F8CD}"/>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ea typeface="+mn-lt"/>
                <a:cs typeface="+mn-lt"/>
              </a:rPr>
              <a:t>La Société wallonne de financement complémentaire des infrastructures (</a:t>
            </a:r>
            <a:r>
              <a:rPr lang="fr-BE" sz="1800" err="1">
                <a:ea typeface="+mn-lt"/>
                <a:cs typeface="+mn-lt"/>
              </a:rPr>
              <a:t>SOFICO</a:t>
            </a:r>
            <a:r>
              <a:rPr lang="fr-BE" sz="1800">
                <a:ea typeface="+mn-lt"/>
                <a:cs typeface="+mn-lt"/>
              </a:rPr>
              <a:t>) et la Direction des routes du Luxembourg lancent un marché public pour des services hivernaux sur les routes du district de Marche-en-Famenne.</a:t>
            </a:r>
          </a:p>
          <a:p>
            <a:pPr marL="229870" indent="-229870" algn="just"/>
            <a:r>
              <a:rPr lang="fr-BE" sz="1800">
                <a:ea typeface="+mn-lt"/>
                <a:cs typeface="+mn-lt"/>
              </a:rPr>
              <a:t>Le marché est divisé en plusieurs lots et passe par une procédure ouverte avec le prix comme seul critère d’attribution.</a:t>
            </a:r>
          </a:p>
          <a:p>
            <a:pPr marL="229870" indent="-229870" algn="just"/>
            <a:r>
              <a:rPr lang="fr-BE" sz="1800">
                <a:ea typeface="+mn-lt"/>
                <a:cs typeface="+mn-lt"/>
              </a:rPr>
              <a:t>Pour le lot 1, deux soumissionnaires présentent une offre :</a:t>
            </a:r>
            <a:endParaRPr lang="fr-BE" sz="1800"/>
          </a:p>
          <a:p>
            <a:pPr marL="461645" lvl="1" indent="-236220" algn="just">
              <a:buClr>
                <a:srgbClr val="6F6F6F"/>
              </a:buClr>
            </a:pPr>
            <a:r>
              <a:rPr lang="fr-BE" sz="1800">
                <a:ea typeface="+mn-lt"/>
                <a:cs typeface="+mn-lt"/>
              </a:rPr>
              <a:t>La requérante : </a:t>
            </a:r>
            <a:r>
              <a:rPr lang="fr-BE" sz="1800" b="1">
                <a:ea typeface="+mn-lt"/>
                <a:cs typeface="+mn-lt"/>
              </a:rPr>
              <a:t>113.195,50 € </a:t>
            </a:r>
            <a:r>
              <a:rPr lang="fr-BE" sz="1800" b="1" err="1">
                <a:ea typeface="+mn-lt"/>
                <a:cs typeface="+mn-lt"/>
              </a:rPr>
              <a:t>TVAC</a:t>
            </a:r>
            <a:endParaRPr lang="fr-BE" sz="1800"/>
          </a:p>
          <a:p>
            <a:pPr marL="461645" lvl="1" indent="-236220" algn="just">
              <a:buClr>
                <a:srgbClr val="6F6F6F"/>
              </a:buClr>
            </a:pPr>
            <a:r>
              <a:rPr lang="fr-BE" sz="1800">
                <a:ea typeface="+mn-lt"/>
                <a:cs typeface="+mn-lt"/>
              </a:rPr>
              <a:t>La </a:t>
            </a:r>
            <a:r>
              <a:rPr lang="fr-BE" sz="1800" err="1">
                <a:ea typeface="+mn-lt"/>
                <a:cs typeface="+mn-lt"/>
              </a:rPr>
              <a:t>SRL</a:t>
            </a:r>
            <a:r>
              <a:rPr lang="fr-BE" sz="1800">
                <a:ea typeface="+mn-lt"/>
                <a:cs typeface="+mn-lt"/>
              </a:rPr>
              <a:t> </a:t>
            </a:r>
            <a:r>
              <a:rPr lang="fr-BE" sz="1800" err="1">
                <a:ea typeface="+mn-lt"/>
                <a:cs typeface="+mn-lt"/>
              </a:rPr>
              <a:t>NANDRIN</a:t>
            </a:r>
            <a:r>
              <a:rPr lang="fr-BE" sz="1800">
                <a:ea typeface="+mn-lt"/>
                <a:cs typeface="+mn-lt"/>
              </a:rPr>
              <a:t> GALLET : </a:t>
            </a:r>
            <a:r>
              <a:rPr lang="fr-BE" sz="1800" b="1">
                <a:ea typeface="+mn-lt"/>
                <a:cs typeface="+mn-lt"/>
              </a:rPr>
              <a:t>150.766,00 € </a:t>
            </a:r>
            <a:r>
              <a:rPr lang="fr-BE" sz="1800" b="1" err="1">
                <a:ea typeface="+mn-lt"/>
                <a:cs typeface="+mn-lt"/>
              </a:rPr>
              <a:t>TVAC</a:t>
            </a:r>
            <a:endParaRPr lang="fr-BE" sz="1800"/>
          </a:p>
        </p:txBody>
      </p:sp>
      <p:sp>
        <p:nvSpPr>
          <p:cNvPr id="3" name="Text Placeholder 2">
            <a:extLst>
              <a:ext uri="{FF2B5EF4-FFF2-40B4-BE49-F238E27FC236}">
                <a16:creationId xmlns:a16="http://schemas.microsoft.com/office/drawing/2014/main" id="{FB7D4D75-7EB3-FF2E-AFD1-82401DF9B65D}"/>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Evaluation des prix</a:t>
            </a:r>
            <a:endParaRPr lang="en-US" sz="2000"/>
          </a:p>
        </p:txBody>
      </p:sp>
      <p:sp>
        <p:nvSpPr>
          <p:cNvPr id="4" name="Slide Number Placeholder 3">
            <a:extLst>
              <a:ext uri="{FF2B5EF4-FFF2-40B4-BE49-F238E27FC236}">
                <a16:creationId xmlns:a16="http://schemas.microsoft.com/office/drawing/2014/main" id="{8AE57F6D-EE1A-ECA0-65EA-8B45F1B2EA17}"/>
              </a:ext>
            </a:extLst>
          </p:cNvPr>
          <p:cNvSpPr>
            <a:spLocks noGrp="1"/>
          </p:cNvSpPr>
          <p:nvPr>
            <p:ph type="sldNum" sz="quarter" idx="12"/>
          </p:nvPr>
        </p:nvSpPr>
        <p:spPr/>
        <p:txBody>
          <a:bodyPr/>
          <a:lstStyle/>
          <a:p>
            <a:fld id="{F9591D4C-BB8F-AE46-BE73-C616F30BBC5B}" type="slidenum">
              <a:rPr lang="en-US" smtClean="0"/>
              <a:pPr/>
              <a:t>70</a:t>
            </a:fld>
            <a:endParaRPr lang="en-US"/>
          </a:p>
        </p:txBody>
      </p:sp>
      <p:sp>
        <p:nvSpPr>
          <p:cNvPr id="7" name="Footer Placeholder 6">
            <a:extLst>
              <a:ext uri="{FF2B5EF4-FFF2-40B4-BE49-F238E27FC236}">
                <a16:creationId xmlns:a16="http://schemas.microsoft.com/office/drawing/2014/main" id="{CCE0D574-E834-44B5-DFB0-68C3CB3F84C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C08E454C-9EFF-D0A1-B8B1-9FC73F0C67AD}"/>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chemeClr val="accent6"/>
                </a:solidFill>
                <a:latin typeface="Cambria"/>
                <a:ea typeface="Cambria"/>
              </a:rPr>
              <a:t>C.E</a:t>
            </a:r>
            <a:r>
              <a:rPr lang="fr-BE" sz="2400">
                <a:solidFill>
                  <a:schemeClr val="accent6"/>
                </a:solidFill>
                <a:latin typeface="Cambria"/>
                <a:ea typeface="Cambria"/>
              </a:rPr>
              <a:t>. n° 261.837 du 19 décembre 2024, </a:t>
            </a:r>
            <a:r>
              <a:rPr lang="fr-BE" sz="2400" err="1">
                <a:solidFill>
                  <a:schemeClr val="accent6"/>
                </a:solidFill>
                <a:latin typeface="Cambria"/>
                <a:ea typeface="Cambria"/>
              </a:rPr>
              <a:t>SRL</a:t>
            </a:r>
            <a:r>
              <a:rPr lang="fr-BE" sz="2400">
                <a:solidFill>
                  <a:schemeClr val="accent6"/>
                </a:solidFill>
                <a:latin typeface="Cambria"/>
                <a:ea typeface="Cambria"/>
              </a:rPr>
              <a:t> TD PIERRE </a:t>
            </a:r>
            <a:r>
              <a:rPr lang="fr-BE" sz="2400" err="1">
                <a:solidFill>
                  <a:schemeClr val="accent6"/>
                </a:solidFill>
                <a:latin typeface="Cambria"/>
                <a:ea typeface="Cambria"/>
              </a:rPr>
              <a:t>GILLOTEAUX</a:t>
            </a:r>
            <a:r>
              <a:rPr lang="fr-BE" sz="2400">
                <a:solidFill>
                  <a:schemeClr val="accent6"/>
                </a:solidFill>
                <a:latin typeface="Cambria"/>
                <a:ea typeface="Cambria"/>
              </a:rPr>
              <a:t> (annulation)</a:t>
            </a:r>
            <a:endParaRPr lang="en-US" sz="2400">
              <a:solidFill>
                <a:schemeClr val="accent6"/>
              </a:solidFill>
            </a:endParaRPr>
          </a:p>
        </p:txBody>
      </p:sp>
      <p:sp>
        <p:nvSpPr>
          <p:cNvPr id="9" name="Text Placeholder 1">
            <a:extLst>
              <a:ext uri="{FF2B5EF4-FFF2-40B4-BE49-F238E27FC236}">
                <a16:creationId xmlns:a16="http://schemas.microsoft.com/office/drawing/2014/main" id="{FA936E72-0814-D490-64D9-28F78CCEE6FA}"/>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pic>
        <p:nvPicPr>
          <p:cNvPr id="7170" name="Picture 2" descr="beige brick building">
            <a:extLst>
              <a:ext uri="{FF2B5EF4-FFF2-40B4-BE49-F238E27FC236}">
                <a16:creationId xmlns:a16="http://schemas.microsoft.com/office/drawing/2014/main" id="{4745D35C-C996-50A8-5D22-B54689CBE6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538" b="23881"/>
          <a:stretch>
            <a:fillRect/>
          </a:stretch>
        </p:blipFill>
        <p:spPr bwMode="auto">
          <a:xfrm>
            <a:off x="6919426" y="3507674"/>
            <a:ext cx="4904073" cy="2911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0051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CF0CF-1E40-77E9-6E60-6635F165F79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F28957-BF66-A585-C017-B67B2B6F9B5C}"/>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ea typeface="+mn-lt"/>
                <a:cs typeface="+mn-lt"/>
              </a:rPr>
              <a:t>L’administration constate que les prix proposés sont très largement supérieurs à la moyenne des prix unitaires des autres districts routiers. Elle décide donc de ne pas attribuer le marché et de le relancer via une </a:t>
            </a:r>
            <a:r>
              <a:rPr lang="fr-BE" sz="1800" b="1">
                <a:ea typeface="+mn-lt"/>
                <a:cs typeface="+mn-lt"/>
              </a:rPr>
              <a:t>procédure négociée sans publication préalable</a:t>
            </a:r>
            <a:r>
              <a:rPr lang="fr-BE" sz="1800">
                <a:ea typeface="+mn-lt"/>
                <a:cs typeface="+mn-lt"/>
              </a:rPr>
              <a:t>, conformément à </a:t>
            </a:r>
            <a:r>
              <a:rPr lang="fr-BE" sz="1800" b="1">
                <a:ea typeface="+mn-lt"/>
                <a:cs typeface="+mn-lt"/>
              </a:rPr>
              <a:t>l’article 42, § 1er, 1°, c) de la loi du 17 juin 2016 sur les marchés publics</a:t>
            </a:r>
            <a:r>
              <a:rPr lang="fr-BE" sz="1800">
                <a:ea typeface="+mn-lt"/>
                <a:cs typeface="+mn-lt"/>
              </a:rPr>
              <a:t>.</a:t>
            </a:r>
            <a:endParaRPr lang="fr-BE" sz="1800">
              <a:cs typeface="Arial" panose="020B0604020202020204"/>
            </a:endParaRPr>
          </a:p>
          <a:p>
            <a:pPr marL="229870" indent="-229870" algn="just"/>
            <a:r>
              <a:rPr lang="fr-BE" sz="1800">
                <a:ea typeface="+mn-lt"/>
                <a:cs typeface="+mn-lt"/>
              </a:rPr>
              <a:t>Seize opérateurs sont invités à déposer une offre pour cette nouvelle procédure, mais seule la requérante répond, avec un prix inférieur (</a:t>
            </a:r>
            <a:r>
              <a:rPr lang="fr-BE" sz="1800" b="1">
                <a:ea typeface="+mn-lt"/>
                <a:cs typeface="+mn-lt"/>
              </a:rPr>
              <a:t>89.982,50 € </a:t>
            </a:r>
            <a:r>
              <a:rPr lang="fr-BE" sz="1800" b="1" err="1">
                <a:ea typeface="+mn-lt"/>
                <a:cs typeface="+mn-lt"/>
              </a:rPr>
              <a:t>HTVA</a:t>
            </a:r>
            <a:r>
              <a:rPr lang="fr-BE" sz="1800">
                <a:ea typeface="+mn-lt"/>
                <a:cs typeface="+mn-lt"/>
              </a:rPr>
              <a:t>). Elle obtient le marché.</a:t>
            </a:r>
          </a:p>
          <a:p>
            <a:pPr marL="229870" indent="-229870" algn="just"/>
            <a:r>
              <a:rPr lang="fr-BE" sz="1800">
                <a:ea typeface="+mn-lt"/>
                <a:cs typeface="+mn-lt"/>
              </a:rPr>
              <a:t>La requérante estime qu'elle a subie plusieurs violations : </a:t>
            </a:r>
            <a:endParaRPr lang="en-US" sz="1800">
              <a:ea typeface="+mn-lt"/>
              <a:cs typeface="+mn-lt"/>
            </a:endParaRPr>
          </a:p>
          <a:p>
            <a:pPr marL="229870" indent="-229870" algn="just"/>
            <a:r>
              <a:rPr lang="fr-BE" sz="1800" b="1">
                <a:ea typeface="+mn-lt"/>
                <a:cs typeface="+mn-lt"/>
              </a:rPr>
              <a:t>Violation des articles 83 et 84 de la loi du 17 juin 2016 sur les marchés publics</a:t>
            </a:r>
            <a:r>
              <a:rPr lang="fr-BE" sz="1800">
                <a:ea typeface="+mn-lt"/>
                <a:cs typeface="+mn-lt"/>
              </a:rPr>
              <a:t> :</a:t>
            </a:r>
            <a:endParaRPr lang="en-US" sz="1800">
              <a:ea typeface="+mn-lt"/>
              <a:cs typeface="+mn-lt"/>
            </a:endParaRPr>
          </a:p>
          <a:p>
            <a:pPr marL="461645" lvl="1" indent="-236220" algn="just">
              <a:buClr>
                <a:srgbClr val="6F6F6F"/>
              </a:buClr>
            </a:pPr>
            <a:r>
              <a:rPr lang="fr-BE" sz="1800">
                <a:ea typeface="+mn-lt"/>
                <a:cs typeface="+mn-lt"/>
              </a:rPr>
              <a:t>L’administration aurait mal évalué les prix en déclarant irrégulières les offres initiales sans justification suffisante.</a:t>
            </a:r>
            <a:endParaRPr lang="fr-BE" sz="1800"/>
          </a:p>
          <a:p>
            <a:pPr marL="229870" indent="-229870" algn="just"/>
            <a:r>
              <a:rPr lang="fr-BE" sz="1800" b="1">
                <a:ea typeface="+mn-lt"/>
                <a:cs typeface="+mn-lt"/>
              </a:rPr>
              <a:t>Violation des articles 33, 35, 36 et 76 de l’AR du 18 avril 2017 sur les marchés publics</a:t>
            </a:r>
            <a:r>
              <a:rPr lang="fr-BE" sz="1800">
                <a:ea typeface="+mn-lt"/>
                <a:cs typeface="+mn-lt"/>
              </a:rPr>
              <a:t> :</a:t>
            </a:r>
            <a:endParaRPr lang="fr-BE" sz="1800"/>
          </a:p>
          <a:p>
            <a:pPr marL="461645" lvl="1" indent="-236220" algn="just">
              <a:buClr>
                <a:srgbClr val="6F6F6F"/>
              </a:buClr>
            </a:pPr>
            <a:r>
              <a:rPr lang="fr-BE" sz="1800">
                <a:ea typeface="+mn-lt"/>
                <a:cs typeface="+mn-lt"/>
              </a:rPr>
              <a:t>La requérante estime que les règles relatives à la vérification des prix n’ont pas été respectées.</a:t>
            </a:r>
            <a:endParaRPr lang="fr-BE" sz="1800"/>
          </a:p>
        </p:txBody>
      </p:sp>
      <p:sp>
        <p:nvSpPr>
          <p:cNvPr id="3" name="Text Placeholder 2">
            <a:extLst>
              <a:ext uri="{FF2B5EF4-FFF2-40B4-BE49-F238E27FC236}">
                <a16:creationId xmlns:a16="http://schemas.microsoft.com/office/drawing/2014/main" id="{CB2CA87E-1193-C6DD-F1A0-725E4B13BD8A}"/>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Evaluation des prix</a:t>
            </a:r>
            <a:endParaRPr lang="en-US" sz="2000"/>
          </a:p>
        </p:txBody>
      </p:sp>
      <p:sp>
        <p:nvSpPr>
          <p:cNvPr id="4" name="Slide Number Placeholder 3">
            <a:extLst>
              <a:ext uri="{FF2B5EF4-FFF2-40B4-BE49-F238E27FC236}">
                <a16:creationId xmlns:a16="http://schemas.microsoft.com/office/drawing/2014/main" id="{EE34666C-409F-0156-1FCF-2DEC310EEBA0}"/>
              </a:ext>
            </a:extLst>
          </p:cNvPr>
          <p:cNvSpPr>
            <a:spLocks noGrp="1"/>
          </p:cNvSpPr>
          <p:nvPr>
            <p:ph type="sldNum" sz="quarter" idx="12"/>
          </p:nvPr>
        </p:nvSpPr>
        <p:spPr/>
        <p:txBody>
          <a:bodyPr/>
          <a:lstStyle/>
          <a:p>
            <a:fld id="{F9591D4C-BB8F-AE46-BE73-C616F30BBC5B}" type="slidenum">
              <a:rPr lang="en-US" smtClean="0"/>
              <a:pPr/>
              <a:t>71</a:t>
            </a:fld>
            <a:endParaRPr lang="en-US"/>
          </a:p>
        </p:txBody>
      </p:sp>
      <p:sp>
        <p:nvSpPr>
          <p:cNvPr id="7" name="Footer Placeholder 6">
            <a:extLst>
              <a:ext uri="{FF2B5EF4-FFF2-40B4-BE49-F238E27FC236}">
                <a16:creationId xmlns:a16="http://schemas.microsoft.com/office/drawing/2014/main" id="{CB2B1819-BCAD-02B9-1171-C957C55B884A}"/>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2ED63E93-28FE-968D-12D5-E64662FA51C0}"/>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chemeClr val="accent6"/>
                </a:solidFill>
                <a:latin typeface="Cambria"/>
                <a:ea typeface="Cambria"/>
              </a:rPr>
              <a:t>C.E</a:t>
            </a:r>
            <a:r>
              <a:rPr lang="fr-BE" sz="2400">
                <a:solidFill>
                  <a:schemeClr val="accent6"/>
                </a:solidFill>
                <a:latin typeface="Cambria"/>
                <a:ea typeface="Cambria"/>
              </a:rPr>
              <a:t>. n° 261.837 du 19 décembre 2024, </a:t>
            </a:r>
            <a:r>
              <a:rPr lang="fr-BE" sz="2400" err="1">
                <a:solidFill>
                  <a:schemeClr val="accent6"/>
                </a:solidFill>
                <a:latin typeface="Cambria"/>
                <a:ea typeface="Cambria"/>
              </a:rPr>
              <a:t>SRL</a:t>
            </a:r>
            <a:r>
              <a:rPr lang="fr-BE" sz="2400">
                <a:solidFill>
                  <a:schemeClr val="accent6"/>
                </a:solidFill>
                <a:latin typeface="Cambria"/>
                <a:ea typeface="Cambria"/>
              </a:rPr>
              <a:t> TD PIERRE </a:t>
            </a:r>
            <a:r>
              <a:rPr lang="fr-BE" sz="2400" err="1">
                <a:solidFill>
                  <a:schemeClr val="accent6"/>
                </a:solidFill>
                <a:latin typeface="Cambria"/>
                <a:ea typeface="Cambria"/>
              </a:rPr>
              <a:t>GILLOTEAUX</a:t>
            </a:r>
            <a:r>
              <a:rPr lang="fr-BE" sz="2400">
                <a:solidFill>
                  <a:schemeClr val="accent6"/>
                </a:solidFill>
                <a:latin typeface="Cambria"/>
                <a:ea typeface="Cambria"/>
              </a:rPr>
              <a:t> (annulation)</a:t>
            </a:r>
            <a:endParaRPr lang="en-US" sz="2400">
              <a:solidFill>
                <a:schemeClr val="accent6"/>
              </a:solidFill>
            </a:endParaRPr>
          </a:p>
        </p:txBody>
      </p:sp>
      <p:sp>
        <p:nvSpPr>
          <p:cNvPr id="9" name="Text Placeholder 1">
            <a:extLst>
              <a:ext uri="{FF2B5EF4-FFF2-40B4-BE49-F238E27FC236}">
                <a16:creationId xmlns:a16="http://schemas.microsoft.com/office/drawing/2014/main" id="{173851C7-A9E3-2C7A-6735-E0A7F633462E}"/>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8155289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F7466-5DA4-23EE-A8A7-27A6487636B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ACD561-DA1C-0620-83EC-6D3897FA811A}"/>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b="1">
                <a:ea typeface="+mn-lt"/>
                <a:cs typeface="+mn-lt"/>
              </a:rPr>
              <a:t>Violation des articles 2 et 3 de la loi du 29 juillet 1991 sur la motivation des actes administratifs</a:t>
            </a:r>
            <a:r>
              <a:rPr lang="fr-BE" sz="1800">
                <a:ea typeface="+mn-lt"/>
                <a:cs typeface="+mn-lt"/>
              </a:rPr>
              <a:t> :</a:t>
            </a:r>
            <a:endParaRPr lang="fr-BE" sz="1800"/>
          </a:p>
          <a:p>
            <a:pPr marL="461645" lvl="1" indent="-236220" algn="just">
              <a:buClr>
                <a:srgbClr val="6F6F6F"/>
              </a:buClr>
            </a:pPr>
            <a:r>
              <a:rPr lang="fr-BE" sz="1800">
                <a:ea typeface="+mn-lt"/>
                <a:cs typeface="+mn-lt"/>
              </a:rPr>
              <a:t>La décision de rejet du premier marché ne serait pas suffisamment motivée.</a:t>
            </a:r>
          </a:p>
          <a:p>
            <a:pPr marL="461645" lvl="1" indent="-236220" algn="just">
              <a:buClr>
                <a:srgbClr val="6F6F6F"/>
              </a:buClr>
            </a:pPr>
            <a:endParaRPr lang="fr-BE" sz="1800">
              <a:ea typeface="+mn-lt"/>
              <a:cs typeface="+mn-lt"/>
            </a:endParaRPr>
          </a:p>
          <a:p>
            <a:pPr marL="0" indent="-6350" algn="just">
              <a:buNone/>
            </a:pPr>
            <a:r>
              <a:rPr lang="fr-BE" sz="1800">
                <a:ea typeface="+mn-lt"/>
                <a:cs typeface="+mn-lt"/>
              </a:rPr>
              <a:t>La requérante considère qu’elle a subi un « manque à gagner » car elle a dû proposer un prix inférieur dans la seconde procédure (</a:t>
            </a:r>
            <a:r>
              <a:rPr lang="fr-BE" sz="1800" b="1">
                <a:ea typeface="+mn-lt"/>
                <a:cs typeface="+mn-lt"/>
              </a:rPr>
              <a:t>93.550 € </a:t>
            </a:r>
            <a:r>
              <a:rPr lang="fr-BE" sz="1800" b="1" err="1">
                <a:ea typeface="+mn-lt"/>
                <a:cs typeface="+mn-lt"/>
              </a:rPr>
              <a:t>HTVA</a:t>
            </a:r>
            <a:r>
              <a:rPr lang="fr-BE" sz="1800" b="1">
                <a:ea typeface="+mn-lt"/>
                <a:cs typeface="+mn-lt"/>
              </a:rPr>
              <a:t> initialement → 89.982,50 € </a:t>
            </a:r>
            <a:r>
              <a:rPr lang="fr-BE" sz="1800" b="1" err="1">
                <a:ea typeface="+mn-lt"/>
                <a:cs typeface="+mn-lt"/>
              </a:rPr>
              <a:t>HTVA</a:t>
            </a:r>
            <a:r>
              <a:rPr lang="fr-BE" sz="1800">
                <a:ea typeface="+mn-lt"/>
                <a:cs typeface="+mn-lt"/>
              </a:rPr>
              <a:t>).</a:t>
            </a:r>
          </a:p>
          <a:p>
            <a:pPr marL="229870" indent="-229870" algn="just"/>
            <a:r>
              <a:rPr lang="fr-BE" sz="1800">
                <a:ea typeface="+mn-lt"/>
                <a:cs typeface="+mn-lt"/>
              </a:rPr>
              <a:t>Le Conseil d’État met en avant </a:t>
            </a:r>
            <a:r>
              <a:rPr lang="fr-BE" sz="1800" b="1">
                <a:ea typeface="+mn-lt"/>
                <a:cs typeface="+mn-lt"/>
              </a:rPr>
              <a:t>l’absence de motivation adéquate</a:t>
            </a:r>
            <a:r>
              <a:rPr lang="fr-BE" sz="1800">
                <a:ea typeface="+mn-lt"/>
                <a:cs typeface="+mn-lt"/>
              </a:rPr>
              <a:t> de la décision par laquelle la </a:t>
            </a:r>
            <a:r>
              <a:rPr lang="fr-BE" sz="1800" err="1">
                <a:ea typeface="+mn-lt"/>
                <a:cs typeface="+mn-lt"/>
              </a:rPr>
              <a:t>SOFICO</a:t>
            </a:r>
            <a:r>
              <a:rPr lang="fr-BE" sz="1800">
                <a:ea typeface="+mn-lt"/>
                <a:cs typeface="+mn-lt"/>
              </a:rPr>
              <a:t> et la Région wallonne ont rejeté l’offre d’un soumissionnaire en raison de prix jugés trop élevés. Le Conseil d’État estime que cette décision </a:t>
            </a:r>
            <a:r>
              <a:rPr lang="fr-BE" sz="1800" b="1">
                <a:ea typeface="+mn-lt"/>
                <a:cs typeface="+mn-lt"/>
              </a:rPr>
              <a:t>n’a pas été suffisamment justifiée</a:t>
            </a:r>
            <a:r>
              <a:rPr lang="fr-BE" sz="1800">
                <a:ea typeface="+mn-lt"/>
                <a:cs typeface="+mn-lt"/>
              </a:rPr>
              <a:t> et que la requérante a pu être lésée, même si elle a finalement obtenu le marché dans une seconde procédure.</a:t>
            </a:r>
            <a:endParaRPr lang="en-US">
              <a:ea typeface="+mn-lt"/>
              <a:cs typeface="+mn-lt"/>
            </a:endParaRPr>
          </a:p>
          <a:p>
            <a:pPr marL="229870" indent="-229870" algn="just"/>
            <a:r>
              <a:rPr lang="fr-BE" sz="1800" i="1">
                <a:ea typeface="+mn-lt"/>
                <a:cs typeface="+mn-lt"/>
              </a:rPr>
              <a:t>« L’inadéquation de motivation formelle que la requérante dénonce a pu la léser en la privant, à la fois, de la garantie contre l’arbitraire administratif que constitue l’obligation de motivation formelle des actes administratifs et de la possibilité d’apprécier en pleine connaissance de cause l’opportunité de diriger un recours contre l’acte attaqué. »</a:t>
            </a:r>
            <a:r>
              <a:rPr lang="fr-BE" sz="1800">
                <a:ea typeface="+mn-lt"/>
                <a:cs typeface="+mn-lt"/>
              </a:rPr>
              <a:t> </a:t>
            </a:r>
            <a:endParaRPr lang="fr-BE"/>
          </a:p>
        </p:txBody>
      </p:sp>
      <p:sp>
        <p:nvSpPr>
          <p:cNvPr id="3" name="Text Placeholder 2">
            <a:extLst>
              <a:ext uri="{FF2B5EF4-FFF2-40B4-BE49-F238E27FC236}">
                <a16:creationId xmlns:a16="http://schemas.microsoft.com/office/drawing/2014/main" id="{115758F1-B372-7348-7A35-C0EEFD5136F5}"/>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Evaluation des prix</a:t>
            </a:r>
            <a:endParaRPr lang="en-US" sz="2000"/>
          </a:p>
        </p:txBody>
      </p:sp>
      <p:sp>
        <p:nvSpPr>
          <p:cNvPr id="4" name="Slide Number Placeholder 3">
            <a:extLst>
              <a:ext uri="{FF2B5EF4-FFF2-40B4-BE49-F238E27FC236}">
                <a16:creationId xmlns:a16="http://schemas.microsoft.com/office/drawing/2014/main" id="{E1F2082E-97D8-EE63-1234-863B9222D332}"/>
              </a:ext>
            </a:extLst>
          </p:cNvPr>
          <p:cNvSpPr>
            <a:spLocks noGrp="1"/>
          </p:cNvSpPr>
          <p:nvPr>
            <p:ph type="sldNum" sz="quarter" idx="12"/>
          </p:nvPr>
        </p:nvSpPr>
        <p:spPr/>
        <p:txBody>
          <a:bodyPr/>
          <a:lstStyle/>
          <a:p>
            <a:fld id="{F9591D4C-BB8F-AE46-BE73-C616F30BBC5B}" type="slidenum">
              <a:rPr lang="en-US" smtClean="0"/>
              <a:pPr/>
              <a:t>72</a:t>
            </a:fld>
            <a:endParaRPr lang="en-US"/>
          </a:p>
        </p:txBody>
      </p:sp>
      <p:sp>
        <p:nvSpPr>
          <p:cNvPr id="7" name="Footer Placeholder 6">
            <a:extLst>
              <a:ext uri="{FF2B5EF4-FFF2-40B4-BE49-F238E27FC236}">
                <a16:creationId xmlns:a16="http://schemas.microsoft.com/office/drawing/2014/main" id="{3CF1ACB7-7311-578E-362B-340E21B544A0}"/>
              </a:ext>
            </a:extLst>
          </p:cNvPr>
          <p:cNvSpPr>
            <a:spLocks noGrp="1"/>
          </p:cNvSpPr>
          <p:nvPr>
            <p:ph type="ftr" sz="quarter" idx="17"/>
          </p:nvPr>
        </p:nvSpPr>
        <p:spPr/>
        <p:txBody>
          <a:bodyPr/>
          <a:lstStyle/>
          <a:p>
            <a:r>
              <a:rPr lang="pt-BR"/>
              <a:t>GTI MP Bruxellois – 18 novembre 2025</a:t>
            </a:r>
            <a:endParaRPr lang="pt-BR" dirty="0"/>
          </a:p>
        </p:txBody>
      </p:sp>
      <p:sp>
        <p:nvSpPr>
          <p:cNvPr id="8" name="Title 5">
            <a:extLst>
              <a:ext uri="{FF2B5EF4-FFF2-40B4-BE49-F238E27FC236}">
                <a16:creationId xmlns:a16="http://schemas.microsoft.com/office/drawing/2014/main" id="{4BD49E2F-6D2F-4808-25EE-77718B374AE7}"/>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chemeClr val="accent6"/>
                </a:solidFill>
                <a:latin typeface="Cambria"/>
                <a:ea typeface="Cambria"/>
              </a:rPr>
              <a:t>C.E</a:t>
            </a:r>
            <a:r>
              <a:rPr lang="fr-BE" sz="2400">
                <a:solidFill>
                  <a:schemeClr val="accent6"/>
                </a:solidFill>
                <a:latin typeface="Cambria"/>
                <a:ea typeface="Cambria"/>
              </a:rPr>
              <a:t>. n° 261.837 du 19 décembre 2024, </a:t>
            </a:r>
            <a:r>
              <a:rPr lang="fr-BE" sz="2400" err="1">
                <a:solidFill>
                  <a:schemeClr val="accent6"/>
                </a:solidFill>
                <a:latin typeface="Cambria"/>
                <a:ea typeface="Cambria"/>
              </a:rPr>
              <a:t>SRL</a:t>
            </a:r>
            <a:r>
              <a:rPr lang="fr-BE" sz="2400">
                <a:solidFill>
                  <a:schemeClr val="accent6"/>
                </a:solidFill>
                <a:latin typeface="Cambria"/>
                <a:ea typeface="Cambria"/>
              </a:rPr>
              <a:t> TD PIERRE </a:t>
            </a:r>
            <a:r>
              <a:rPr lang="fr-BE" sz="2400" err="1">
                <a:solidFill>
                  <a:schemeClr val="accent6"/>
                </a:solidFill>
                <a:latin typeface="Cambria"/>
                <a:ea typeface="Cambria"/>
              </a:rPr>
              <a:t>GILLOTEAUX</a:t>
            </a:r>
            <a:r>
              <a:rPr lang="fr-BE" sz="2400">
                <a:solidFill>
                  <a:schemeClr val="accent6"/>
                </a:solidFill>
                <a:latin typeface="Cambria"/>
                <a:ea typeface="Cambria"/>
              </a:rPr>
              <a:t> (annulation)</a:t>
            </a:r>
            <a:endParaRPr lang="en-US" sz="2400">
              <a:solidFill>
                <a:schemeClr val="accent6"/>
              </a:solidFill>
            </a:endParaRPr>
          </a:p>
        </p:txBody>
      </p:sp>
      <p:sp>
        <p:nvSpPr>
          <p:cNvPr id="9" name="Text Placeholder 1">
            <a:extLst>
              <a:ext uri="{FF2B5EF4-FFF2-40B4-BE49-F238E27FC236}">
                <a16:creationId xmlns:a16="http://schemas.microsoft.com/office/drawing/2014/main" id="{A1A5E72C-E1EA-4CB4-6E87-F4574DE2FC52}"/>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16896949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AE287-159A-4127-0DB1-3D1593DC3E0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9DBD91-056D-4859-064B-0F787BDB3E43}"/>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marL="229870" indent="-229870" algn="just"/>
            <a:r>
              <a:rPr lang="fr-BE" sz="1800">
                <a:ea typeface="+mn-lt"/>
                <a:cs typeface="+mn-lt"/>
              </a:rPr>
              <a:t>Le Conseil d’État souligne également que la </a:t>
            </a:r>
            <a:r>
              <a:rPr lang="fr-BE" sz="1800" b="1">
                <a:ea typeface="+mn-lt"/>
                <a:cs typeface="+mn-lt"/>
              </a:rPr>
              <a:t>seule existence d’une nouvelle procédure d’attribution n’efface pas la lésion subie</a:t>
            </a:r>
            <a:r>
              <a:rPr lang="fr-BE" sz="1800">
                <a:ea typeface="+mn-lt"/>
                <a:cs typeface="+mn-lt"/>
              </a:rPr>
              <a:t>, car la requérante a dû </a:t>
            </a:r>
            <a:r>
              <a:rPr lang="fr-BE" sz="1800" b="1">
                <a:ea typeface="+mn-lt"/>
                <a:cs typeface="+mn-lt"/>
              </a:rPr>
              <a:t>réduire son prix pour remporter le marché</a:t>
            </a:r>
            <a:r>
              <a:rPr lang="fr-BE" sz="1800">
                <a:ea typeface="+mn-lt"/>
                <a:cs typeface="+mn-lt"/>
              </a:rPr>
              <a:t>, ce qui constitue un préjudice économique :</a:t>
            </a:r>
            <a:endParaRPr lang="fr-BE" sz="1800"/>
          </a:p>
          <a:p>
            <a:pPr marL="229870" indent="-229870" algn="just"/>
            <a:r>
              <a:rPr lang="fr-BE" sz="1800" i="1">
                <a:ea typeface="+mn-lt"/>
                <a:cs typeface="+mn-lt"/>
              </a:rPr>
              <a:t>« La requérante, qui avait remis l’offre la plus basse dans le cadre de la première procédure de passation litigieuse, a en effet offert, dans le cadre de la seconde procédure, un prix inférieur à celui de sa première offre, de sorte que la lésion de ses intérêts subsiste, même dans une forme atténuée. »</a:t>
            </a:r>
            <a:r>
              <a:rPr lang="fr-BE" sz="1800">
                <a:ea typeface="+mn-lt"/>
                <a:cs typeface="+mn-lt"/>
              </a:rPr>
              <a:t> </a:t>
            </a:r>
            <a:endParaRPr lang="fr-BE" sz="1800"/>
          </a:p>
          <a:p>
            <a:pPr marL="229870" indent="-229870" algn="just"/>
            <a:r>
              <a:rPr lang="fr-BE" sz="1800">
                <a:ea typeface="+mn-lt"/>
                <a:cs typeface="+mn-lt"/>
              </a:rPr>
              <a:t>Le Conseil d’État décide donc de </a:t>
            </a:r>
            <a:r>
              <a:rPr lang="fr-BE" sz="1800" b="1">
                <a:ea typeface="+mn-lt"/>
                <a:cs typeface="+mn-lt"/>
              </a:rPr>
              <a:t>rouvrir les débats</a:t>
            </a:r>
            <a:r>
              <a:rPr lang="fr-BE" sz="1800">
                <a:ea typeface="+mn-lt"/>
                <a:cs typeface="+mn-lt"/>
              </a:rPr>
              <a:t> et demande un rapport complémentaire sur l’affaire.</a:t>
            </a:r>
            <a:endParaRPr lang="fr-BE" sz="1800">
              <a:cs typeface="Arial" panose="020B0604020202020204"/>
            </a:endParaRPr>
          </a:p>
          <a:p>
            <a:pPr marL="225425" lvl="1" indent="0" algn="just">
              <a:buNone/>
            </a:pPr>
            <a:endParaRPr lang="fr-BE" sz="1800">
              <a:cs typeface="Arial" panose="020B0604020202020204"/>
            </a:endParaRPr>
          </a:p>
          <a:p>
            <a:pPr marL="229870" indent="-229870" algn="just"/>
            <a:endParaRPr lang="fr-BE" sz="1800"/>
          </a:p>
        </p:txBody>
      </p:sp>
      <p:sp>
        <p:nvSpPr>
          <p:cNvPr id="3" name="Text Placeholder 2">
            <a:extLst>
              <a:ext uri="{FF2B5EF4-FFF2-40B4-BE49-F238E27FC236}">
                <a16:creationId xmlns:a16="http://schemas.microsoft.com/office/drawing/2014/main" id="{C526FBFD-FA46-146C-CE5C-9BF8EB295AE8}"/>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Evaluation des prix</a:t>
            </a:r>
            <a:endParaRPr lang="en-US" sz="2000"/>
          </a:p>
        </p:txBody>
      </p:sp>
      <p:sp>
        <p:nvSpPr>
          <p:cNvPr id="4" name="Slide Number Placeholder 3">
            <a:extLst>
              <a:ext uri="{FF2B5EF4-FFF2-40B4-BE49-F238E27FC236}">
                <a16:creationId xmlns:a16="http://schemas.microsoft.com/office/drawing/2014/main" id="{5C41037B-8DB9-9424-2090-6D67B6B5E072}"/>
              </a:ext>
            </a:extLst>
          </p:cNvPr>
          <p:cNvSpPr>
            <a:spLocks noGrp="1"/>
          </p:cNvSpPr>
          <p:nvPr>
            <p:ph type="sldNum" sz="quarter" idx="12"/>
          </p:nvPr>
        </p:nvSpPr>
        <p:spPr/>
        <p:txBody>
          <a:bodyPr/>
          <a:lstStyle/>
          <a:p>
            <a:fld id="{F9591D4C-BB8F-AE46-BE73-C616F30BBC5B}" type="slidenum">
              <a:rPr lang="en-US" smtClean="0"/>
              <a:pPr/>
              <a:t>73</a:t>
            </a:fld>
            <a:endParaRPr lang="en-US"/>
          </a:p>
        </p:txBody>
      </p:sp>
      <p:sp>
        <p:nvSpPr>
          <p:cNvPr id="7" name="Footer Placeholder 6">
            <a:extLst>
              <a:ext uri="{FF2B5EF4-FFF2-40B4-BE49-F238E27FC236}">
                <a16:creationId xmlns:a16="http://schemas.microsoft.com/office/drawing/2014/main" id="{EA37D048-6C9A-04F9-952D-5FAC67D66C6C}"/>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74048840-3364-5117-FE19-9BE60AD58B56}"/>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chemeClr val="accent6"/>
                </a:solidFill>
                <a:latin typeface="Cambria"/>
                <a:ea typeface="Cambria"/>
              </a:rPr>
              <a:t>C.E</a:t>
            </a:r>
            <a:r>
              <a:rPr lang="fr-BE" sz="2400">
                <a:solidFill>
                  <a:schemeClr val="accent6"/>
                </a:solidFill>
                <a:latin typeface="Cambria"/>
                <a:ea typeface="Cambria"/>
              </a:rPr>
              <a:t>. n° 261.837 du 19 décembre 2024, </a:t>
            </a:r>
            <a:r>
              <a:rPr lang="fr-BE" sz="2400" err="1">
                <a:solidFill>
                  <a:schemeClr val="accent6"/>
                </a:solidFill>
                <a:latin typeface="Cambria"/>
                <a:ea typeface="Cambria"/>
              </a:rPr>
              <a:t>SRL</a:t>
            </a:r>
            <a:r>
              <a:rPr lang="fr-BE" sz="2400">
                <a:solidFill>
                  <a:schemeClr val="accent6"/>
                </a:solidFill>
                <a:latin typeface="Cambria"/>
                <a:ea typeface="Cambria"/>
              </a:rPr>
              <a:t> TD PIERRE </a:t>
            </a:r>
            <a:r>
              <a:rPr lang="fr-BE" sz="2400" err="1">
                <a:solidFill>
                  <a:schemeClr val="accent6"/>
                </a:solidFill>
                <a:latin typeface="Cambria"/>
                <a:ea typeface="Cambria"/>
              </a:rPr>
              <a:t>GILLOTEAUX</a:t>
            </a:r>
            <a:r>
              <a:rPr lang="fr-BE" sz="2400">
                <a:solidFill>
                  <a:schemeClr val="accent6"/>
                </a:solidFill>
                <a:latin typeface="Cambria"/>
                <a:ea typeface="Cambria"/>
              </a:rPr>
              <a:t> (annulation)</a:t>
            </a:r>
            <a:endParaRPr lang="en-US" sz="2400">
              <a:solidFill>
                <a:schemeClr val="accent6"/>
              </a:solidFill>
            </a:endParaRPr>
          </a:p>
        </p:txBody>
      </p:sp>
      <p:sp>
        <p:nvSpPr>
          <p:cNvPr id="9" name="Text Placeholder 1">
            <a:extLst>
              <a:ext uri="{FF2B5EF4-FFF2-40B4-BE49-F238E27FC236}">
                <a16:creationId xmlns:a16="http://schemas.microsoft.com/office/drawing/2014/main" id="{AFFD5BFF-776A-BC36-2B97-290B41802A2B}"/>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4575177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17A6D-4F13-A074-7926-EDA1B709825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052AF3-D38D-11C2-6009-498D07736495}"/>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lvl="1" algn="just"/>
            <a:r>
              <a:rPr lang="fr-BE" sz="1800"/>
              <a:t>En l’espèce, « </a:t>
            </a:r>
            <a:r>
              <a:rPr lang="fr-BE" sz="1800" i="1"/>
              <a:t>les requérantes ne contestent pas que leur justification est basée uniquement sur l’offre de leur (sous-)sous-traitant margée à laquelle sont ajoutées des frais généraux, ni qu’aucune méthode de mise en œuvre ni de rendement n’est fournie. Or, </a:t>
            </a:r>
            <a:r>
              <a:rPr lang="fr-BE" sz="1800" b="1" i="1"/>
              <a:t>il ne suffit pas à un soumissionnaire de simplement référer au prix d’un (sous-)sous-traitant augmenté d’une marge bénéficiaire afin d’expliquer son prix. </a:t>
            </a:r>
            <a:r>
              <a:rPr lang="fr-BE" sz="1800" i="1"/>
              <a:t>Par ailleurs, le cahier spécial des charges comprend, notamment, une description de fabrication de l’aiguillage (art. 3.3.8.2. des clauses techniques – parties VT/LA/</a:t>
            </a:r>
            <a:r>
              <a:rPr lang="fr-BE" sz="1800" i="1" err="1"/>
              <a:t>EDS</a:t>
            </a:r>
            <a:r>
              <a:rPr lang="fr-BE" sz="1800" i="1"/>
              <a:t>). Il ressort, en outre, du dossier administratif que le prix de ce poste est largement moins élevé que le prix proposé par les autres soumissionnaires dans leur offre. </a:t>
            </a:r>
            <a:r>
              <a:rPr lang="fr-BE" sz="1800"/>
              <a:t>»</a:t>
            </a:r>
          </a:p>
          <a:p>
            <a:pPr lvl="1" algn="just"/>
            <a:endParaRPr lang="fr-BE" sz="1800"/>
          </a:p>
          <a:p>
            <a:pPr lvl="1" algn="just"/>
            <a:r>
              <a:rPr lang="fr-BE" sz="1800"/>
              <a:t>La demande de suspension a été rejetée.</a:t>
            </a:r>
          </a:p>
        </p:txBody>
      </p:sp>
      <p:sp>
        <p:nvSpPr>
          <p:cNvPr id="3" name="Text Placeholder 2">
            <a:extLst>
              <a:ext uri="{FF2B5EF4-FFF2-40B4-BE49-F238E27FC236}">
                <a16:creationId xmlns:a16="http://schemas.microsoft.com/office/drawing/2014/main" id="{1B296EAB-1F48-78F8-CA75-6C0C1EDA91CE}"/>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Justification de prix anormaux</a:t>
            </a:r>
            <a:endParaRPr lang="en-US" sz="2000"/>
          </a:p>
        </p:txBody>
      </p:sp>
      <p:sp>
        <p:nvSpPr>
          <p:cNvPr id="4" name="Slide Number Placeholder 3">
            <a:extLst>
              <a:ext uri="{FF2B5EF4-FFF2-40B4-BE49-F238E27FC236}">
                <a16:creationId xmlns:a16="http://schemas.microsoft.com/office/drawing/2014/main" id="{09C46B51-F53E-EE4A-1CE8-AF26456C005F}"/>
              </a:ext>
            </a:extLst>
          </p:cNvPr>
          <p:cNvSpPr>
            <a:spLocks noGrp="1"/>
          </p:cNvSpPr>
          <p:nvPr>
            <p:ph type="sldNum" sz="quarter" idx="12"/>
          </p:nvPr>
        </p:nvSpPr>
        <p:spPr/>
        <p:txBody>
          <a:bodyPr/>
          <a:lstStyle/>
          <a:p>
            <a:fld id="{F9591D4C-BB8F-AE46-BE73-C616F30BBC5B}" type="slidenum">
              <a:rPr lang="en-US" smtClean="0"/>
              <a:pPr/>
              <a:t>74</a:t>
            </a:fld>
            <a:endParaRPr lang="en-US"/>
          </a:p>
        </p:txBody>
      </p:sp>
      <p:sp>
        <p:nvSpPr>
          <p:cNvPr id="7" name="Footer Placeholder 6">
            <a:extLst>
              <a:ext uri="{FF2B5EF4-FFF2-40B4-BE49-F238E27FC236}">
                <a16:creationId xmlns:a16="http://schemas.microsoft.com/office/drawing/2014/main" id="{1CAA3EF3-155E-8045-712A-56D620924424}"/>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58FD370D-0AB9-146D-1DBF-DCCC75FBFA75}"/>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chemeClr val="accent6"/>
                </a:solidFill>
                <a:latin typeface="Cambria"/>
                <a:ea typeface="Cambria"/>
              </a:rPr>
              <a:t>C.E</a:t>
            </a:r>
            <a:r>
              <a:rPr lang="fr-BE" sz="2400">
                <a:solidFill>
                  <a:schemeClr val="accent6"/>
                </a:solidFill>
                <a:latin typeface="Cambria"/>
                <a:ea typeface="Cambria"/>
              </a:rPr>
              <a:t>. arrêt n° 263.391 du 22 mai 2025, </a:t>
            </a:r>
            <a:r>
              <a:rPr lang="fr-BE" sz="2400" i="1">
                <a:solidFill>
                  <a:schemeClr val="accent6"/>
                </a:solidFill>
                <a:latin typeface="Cambria"/>
                <a:ea typeface="Cambria"/>
              </a:rPr>
              <a:t>S.A. </a:t>
            </a:r>
            <a:r>
              <a:rPr lang="fr-BE" sz="2400" i="1" err="1">
                <a:solidFill>
                  <a:schemeClr val="accent6"/>
                </a:solidFill>
                <a:latin typeface="Cambria"/>
                <a:ea typeface="Cambria"/>
              </a:rPr>
              <a:t>SOCOGETRA</a:t>
            </a:r>
            <a:r>
              <a:rPr lang="fr-BE" sz="2400" i="1">
                <a:solidFill>
                  <a:schemeClr val="accent6"/>
                </a:solidFill>
                <a:latin typeface="Cambria"/>
                <a:ea typeface="Cambria"/>
              </a:rPr>
              <a:t> et S.A. </a:t>
            </a:r>
            <a:r>
              <a:rPr lang="fr-BE" sz="2400" i="1" err="1">
                <a:solidFill>
                  <a:schemeClr val="accent6"/>
                </a:solidFill>
                <a:latin typeface="Cambria"/>
                <a:ea typeface="Cambria"/>
              </a:rPr>
              <a:t>BESIX</a:t>
            </a:r>
            <a:r>
              <a:rPr lang="fr-BE" sz="2400">
                <a:solidFill>
                  <a:schemeClr val="accent6"/>
                </a:solidFill>
                <a:latin typeface="Cambria"/>
                <a:ea typeface="Cambria"/>
              </a:rPr>
              <a:t> (extrême urgence)</a:t>
            </a:r>
            <a:endParaRPr lang="en-US" sz="2400" i="1">
              <a:solidFill>
                <a:schemeClr val="accent6"/>
              </a:solidFill>
            </a:endParaRPr>
          </a:p>
        </p:txBody>
      </p:sp>
      <p:sp>
        <p:nvSpPr>
          <p:cNvPr id="9" name="Text Placeholder 1">
            <a:extLst>
              <a:ext uri="{FF2B5EF4-FFF2-40B4-BE49-F238E27FC236}">
                <a16:creationId xmlns:a16="http://schemas.microsoft.com/office/drawing/2014/main" id="{997A6642-A4AD-8B83-F95A-4A5701B2FDD4}"/>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2055009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738B6-C98C-E545-1507-E22BADEA75F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ED8B7B-FD4C-4167-2048-1FABD8966865}"/>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lvl="1" algn="just"/>
            <a:r>
              <a:rPr lang="fr-BE" sz="1800"/>
              <a:t>Le moyen reprochait l’absence de motivation démontrant que le pouvoir adjudicateur a examiné, selon l’article 34 de l’arrêté royal du 18 avril 2017, s’il fallait corriger une erreur matérielle ou écarter l’offre comme irrégulière, en tenant compte de l’intention réelle du soumissionnaire. </a:t>
            </a:r>
          </a:p>
          <a:p>
            <a:pPr lvl="1" algn="just"/>
            <a:endParaRPr lang="fr-BE" sz="1800"/>
          </a:p>
          <a:p>
            <a:pPr lvl="1" algn="just"/>
            <a:r>
              <a:rPr lang="fr-BE" sz="1800"/>
              <a:t>L’offre de l’adjudicataire ne présentait qu’un tiret pour le poste phase IN de l’inventaire. Dans le cadre de la vérification des prix, l’acte attaqué était motivé comme suit à ce sujet : </a:t>
            </a:r>
          </a:p>
          <a:p>
            <a:pPr marL="687387" lvl="3" indent="0" algn="just">
              <a:buNone/>
            </a:pPr>
            <a:r>
              <a:rPr lang="fr-BE" sz="1800"/>
              <a:t>« </a:t>
            </a:r>
            <a:r>
              <a:rPr lang="fr-BE" sz="1800" i="1"/>
              <a:t>Pour la phase IN, il a confirmé qu’il avait remis un prix de zéro, justifié par le fait qu’il n’est pas concerné par cette phase étant l’opérateur en place. Ce faisant il confirme l’analyse qu’avait faite le pouvoir adjudicateur </a:t>
            </a:r>
            <a:r>
              <a:rPr lang="fr-BE" sz="1800"/>
              <a:t>». </a:t>
            </a:r>
          </a:p>
          <a:p>
            <a:pPr marL="687387" lvl="3" indent="0" algn="just">
              <a:buNone/>
            </a:pPr>
            <a:endParaRPr lang="fr-BE" sz="1800"/>
          </a:p>
          <a:p>
            <a:pPr lvl="1" algn="just"/>
            <a:r>
              <a:rPr lang="fr-BE" sz="1800"/>
              <a:t>Dans sa note d’observation, la partie adverse prétendait qu’elle n’a fait que rechercher l’intention de l’adjudicataire et corriger une erreur matérielle.</a:t>
            </a:r>
          </a:p>
        </p:txBody>
      </p:sp>
      <p:sp>
        <p:nvSpPr>
          <p:cNvPr id="3" name="Text Placeholder 2">
            <a:extLst>
              <a:ext uri="{FF2B5EF4-FFF2-40B4-BE49-F238E27FC236}">
                <a16:creationId xmlns:a16="http://schemas.microsoft.com/office/drawing/2014/main" id="{43946A3A-C90F-7852-939F-A241F131DA75}"/>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Prix nul – motivation</a:t>
            </a:r>
            <a:endParaRPr lang="en-US" sz="2000"/>
          </a:p>
        </p:txBody>
      </p:sp>
      <p:sp>
        <p:nvSpPr>
          <p:cNvPr id="4" name="Slide Number Placeholder 3">
            <a:extLst>
              <a:ext uri="{FF2B5EF4-FFF2-40B4-BE49-F238E27FC236}">
                <a16:creationId xmlns:a16="http://schemas.microsoft.com/office/drawing/2014/main" id="{5051CB40-6ACC-CBFD-475C-32069EAAFF0A}"/>
              </a:ext>
            </a:extLst>
          </p:cNvPr>
          <p:cNvSpPr>
            <a:spLocks noGrp="1"/>
          </p:cNvSpPr>
          <p:nvPr>
            <p:ph type="sldNum" sz="quarter" idx="12"/>
          </p:nvPr>
        </p:nvSpPr>
        <p:spPr/>
        <p:txBody>
          <a:bodyPr/>
          <a:lstStyle/>
          <a:p>
            <a:fld id="{F9591D4C-BB8F-AE46-BE73-C616F30BBC5B}" type="slidenum">
              <a:rPr lang="en-US" smtClean="0"/>
              <a:pPr/>
              <a:t>75</a:t>
            </a:fld>
            <a:endParaRPr lang="en-US"/>
          </a:p>
        </p:txBody>
      </p:sp>
      <p:sp>
        <p:nvSpPr>
          <p:cNvPr id="7" name="Footer Placeholder 6">
            <a:extLst>
              <a:ext uri="{FF2B5EF4-FFF2-40B4-BE49-F238E27FC236}">
                <a16:creationId xmlns:a16="http://schemas.microsoft.com/office/drawing/2014/main" id="{61FF233C-8AAC-EC54-6BBA-3E9CC30A480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462668E0-99B2-FF4A-4F31-E336910DD07E}"/>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chemeClr val="accent6"/>
                </a:solidFill>
                <a:latin typeface="Cambria"/>
                <a:ea typeface="Cambria"/>
              </a:rPr>
              <a:t>C.E</a:t>
            </a:r>
            <a:r>
              <a:rPr lang="fr-BE" sz="2400">
                <a:solidFill>
                  <a:schemeClr val="accent6"/>
                </a:solidFill>
                <a:latin typeface="Cambria"/>
                <a:ea typeface="Cambria"/>
              </a:rPr>
              <a:t>. arrêt n° 264.175 du 16 septembre 2025, </a:t>
            </a:r>
            <a:r>
              <a:rPr lang="fr-BE" sz="2400" i="1" err="1">
                <a:solidFill>
                  <a:schemeClr val="accent6"/>
                </a:solidFill>
                <a:latin typeface="Cambria"/>
                <a:ea typeface="Cambria"/>
              </a:rPr>
              <a:t>S.R.L</a:t>
            </a:r>
            <a:r>
              <a:rPr lang="fr-BE" sz="2400" i="1">
                <a:solidFill>
                  <a:schemeClr val="accent6"/>
                </a:solidFill>
                <a:latin typeface="Cambria"/>
                <a:ea typeface="Cambria"/>
              </a:rPr>
              <a:t>. SOPHIA GROUP </a:t>
            </a:r>
            <a:r>
              <a:rPr lang="fr-BE" sz="2400">
                <a:solidFill>
                  <a:schemeClr val="accent6"/>
                </a:solidFill>
                <a:latin typeface="Cambria"/>
                <a:ea typeface="Cambria"/>
              </a:rPr>
              <a:t>(extrême urgence)</a:t>
            </a:r>
            <a:endParaRPr lang="en-US" sz="2400" i="1">
              <a:solidFill>
                <a:schemeClr val="accent6"/>
              </a:solidFill>
            </a:endParaRPr>
          </a:p>
        </p:txBody>
      </p:sp>
      <p:sp>
        <p:nvSpPr>
          <p:cNvPr id="9" name="Text Placeholder 1">
            <a:extLst>
              <a:ext uri="{FF2B5EF4-FFF2-40B4-BE49-F238E27FC236}">
                <a16:creationId xmlns:a16="http://schemas.microsoft.com/office/drawing/2014/main" id="{5563C3B3-B5B9-4F94-D8AB-9E689616BAB7}"/>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8479612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EC893-02F1-A7FD-73EA-14FEC2D3FB5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7BE7F5-EC31-DA04-E2E9-EC25B2A0920B}"/>
              </a:ext>
            </a:extLst>
          </p:cNvPr>
          <p:cNvSpPr>
            <a:spLocks noGrp="1"/>
          </p:cNvSpPr>
          <p:nvPr>
            <p:ph sz="quarter" idx="18"/>
          </p:nvPr>
        </p:nvSpPr>
        <p:spPr>
          <a:xfrm>
            <a:off x="515939" y="2229178"/>
            <a:ext cx="11160124" cy="4528868"/>
          </a:xfrm>
        </p:spPr>
        <p:txBody>
          <a:bodyPr vert="horz" lIns="0" tIns="0" rIns="0" bIns="0" spcCol="137160" rtlCol="0" anchor="t">
            <a:noAutofit/>
          </a:bodyPr>
          <a:lstStyle/>
          <a:p>
            <a:pPr lvl="1" algn="just"/>
            <a:r>
              <a:rPr lang="fr-BE" sz="1800"/>
              <a:t>Le Conseil d’État a décidé que : </a:t>
            </a:r>
          </a:p>
          <a:p>
            <a:pPr lvl="1" algn="just"/>
            <a:endParaRPr lang="fr-BE" sz="1800"/>
          </a:p>
          <a:p>
            <a:pPr marL="687387" lvl="3" indent="0" algn="just">
              <a:buNone/>
            </a:pPr>
            <a:r>
              <a:rPr lang="fr-BE" sz="1800"/>
              <a:t>« </a:t>
            </a:r>
            <a:r>
              <a:rPr lang="fr-BE" sz="1800" i="1"/>
              <a:t>Une telle explication paraît, </a:t>
            </a:r>
            <a:r>
              <a:rPr lang="fr-BE" sz="1800"/>
              <a:t>prima facie</a:t>
            </a:r>
            <a:r>
              <a:rPr lang="fr-BE" sz="1800" i="1"/>
              <a:t>, </a:t>
            </a:r>
            <a:r>
              <a:rPr lang="fr-BE" sz="1800" b="1" i="1"/>
              <a:t>contredire le motif précité de l’acte attaqué </a:t>
            </a:r>
            <a:r>
              <a:rPr lang="fr-BE" sz="1800" i="1"/>
              <a:t>(à savoir la prise en considération d’un prix de 0,00 euro considéré comme valablement justifié, </a:t>
            </a:r>
            <a:r>
              <a:rPr lang="fr-BE" sz="1800"/>
              <a:t>in fine</a:t>
            </a:r>
            <a:r>
              <a:rPr lang="fr-BE" sz="1800" i="1"/>
              <a:t>), puisqu’elle suppose que l’intervenante a omis de mentionner un prix, ce qui lui imposait d’expliquer, de manière convaincante, son intention réelle au sujet de cette omission et – plus généralement – des prix qu’elle proposait. </a:t>
            </a:r>
          </a:p>
          <a:p>
            <a:pPr marL="687387" lvl="3" indent="0" algn="just">
              <a:buNone/>
            </a:pPr>
            <a:r>
              <a:rPr lang="fr-BE" sz="1800" i="1"/>
              <a:t>Dans ces circonstances, la </a:t>
            </a:r>
            <a:r>
              <a:rPr lang="fr-BE" sz="1800" b="1" i="1"/>
              <a:t>motivation</a:t>
            </a:r>
            <a:r>
              <a:rPr lang="fr-BE" sz="1800" i="1"/>
              <a:t> formelle de l’acte attaqué apparaît </a:t>
            </a:r>
            <a:r>
              <a:rPr lang="fr-BE" sz="1800" b="1" i="1"/>
              <a:t>insuffisante</a:t>
            </a:r>
            <a:r>
              <a:rPr lang="fr-BE" sz="1800" i="1"/>
              <a:t>, puisqu’elle ne </a:t>
            </a:r>
            <a:r>
              <a:rPr lang="fr-BE" sz="1800" b="1" i="1"/>
              <a:t>reflète pas l’ensemble des circonstances de l’espèce </a:t>
            </a:r>
            <a:r>
              <a:rPr lang="fr-BE" sz="1800" i="1"/>
              <a:t>qui ont été examinées par la partie adverse et ont précédé l’adoption de cet acte. En particulier, cette motivation ne laisse rien apparaître du fondement et de la portée exacte de l’interrogation adressée à l’intervenante à propos de ses prix. </a:t>
            </a:r>
            <a:r>
              <a:rPr lang="fr-BE" sz="1800"/>
              <a:t>»</a:t>
            </a:r>
          </a:p>
        </p:txBody>
      </p:sp>
      <p:sp>
        <p:nvSpPr>
          <p:cNvPr id="3" name="Text Placeholder 2">
            <a:extLst>
              <a:ext uri="{FF2B5EF4-FFF2-40B4-BE49-F238E27FC236}">
                <a16:creationId xmlns:a16="http://schemas.microsoft.com/office/drawing/2014/main" id="{4A9D2DCC-6923-5ECF-D8D9-8574157F562C}"/>
              </a:ext>
            </a:extLst>
          </p:cNvPr>
          <p:cNvSpPr>
            <a:spLocks noGrp="1"/>
          </p:cNvSpPr>
          <p:nvPr>
            <p:ph type="body" idx="1"/>
          </p:nvPr>
        </p:nvSpPr>
        <p:spPr>
          <a:xfrm>
            <a:off x="515938" y="1616428"/>
            <a:ext cx="11160124" cy="435600"/>
          </a:xfrm>
        </p:spPr>
        <p:txBody>
          <a:bodyPr>
            <a:noAutofit/>
          </a:bodyPr>
          <a:lstStyle/>
          <a:p>
            <a:pPr algn="just"/>
            <a:r>
              <a:rPr lang="fr-BE" sz="2000">
                <a:latin typeface="Cambria"/>
                <a:ea typeface="Cambria"/>
              </a:rPr>
              <a:t>Prix nul – motivation</a:t>
            </a:r>
            <a:endParaRPr lang="en-US" sz="2000"/>
          </a:p>
        </p:txBody>
      </p:sp>
      <p:sp>
        <p:nvSpPr>
          <p:cNvPr id="4" name="Slide Number Placeholder 3">
            <a:extLst>
              <a:ext uri="{FF2B5EF4-FFF2-40B4-BE49-F238E27FC236}">
                <a16:creationId xmlns:a16="http://schemas.microsoft.com/office/drawing/2014/main" id="{BDBB4D22-AC00-07C9-2A3A-B1B94152125E}"/>
              </a:ext>
            </a:extLst>
          </p:cNvPr>
          <p:cNvSpPr>
            <a:spLocks noGrp="1"/>
          </p:cNvSpPr>
          <p:nvPr>
            <p:ph type="sldNum" sz="quarter" idx="12"/>
          </p:nvPr>
        </p:nvSpPr>
        <p:spPr/>
        <p:txBody>
          <a:bodyPr/>
          <a:lstStyle/>
          <a:p>
            <a:fld id="{F9591D4C-BB8F-AE46-BE73-C616F30BBC5B}" type="slidenum">
              <a:rPr lang="en-US" smtClean="0"/>
              <a:pPr/>
              <a:t>76</a:t>
            </a:fld>
            <a:endParaRPr lang="en-US"/>
          </a:p>
        </p:txBody>
      </p:sp>
      <p:sp>
        <p:nvSpPr>
          <p:cNvPr id="7" name="Footer Placeholder 6">
            <a:extLst>
              <a:ext uri="{FF2B5EF4-FFF2-40B4-BE49-F238E27FC236}">
                <a16:creationId xmlns:a16="http://schemas.microsoft.com/office/drawing/2014/main" id="{1324B3FC-3F95-549E-CD5E-36652A09730B}"/>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DD5BBEDC-8DFE-4C5F-252E-58680A4C82C6}"/>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chemeClr val="accent6"/>
                </a:solidFill>
                <a:latin typeface="Cambria"/>
                <a:ea typeface="Cambria"/>
              </a:rPr>
              <a:t>C.E</a:t>
            </a:r>
            <a:r>
              <a:rPr lang="fr-BE" sz="2400">
                <a:solidFill>
                  <a:schemeClr val="accent6"/>
                </a:solidFill>
                <a:latin typeface="Cambria"/>
                <a:ea typeface="Cambria"/>
              </a:rPr>
              <a:t>. arrêt n° 264.175 du 16 septembre 2025, </a:t>
            </a:r>
            <a:r>
              <a:rPr lang="fr-BE" sz="2400" i="1" err="1">
                <a:solidFill>
                  <a:schemeClr val="accent6"/>
                </a:solidFill>
                <a:latin typeface="Cambria"/>
                <a:ea typeface="Cambria"/>
              </a:rPr>
              <a:t>S.R.L</a:t>
            </a:r>
            <a:r>
              <a:rPr lang="fr-BE" sz="2400" i="1">
                <a:solidFill>
                  <a:schemeClr val="accent6"/>
                </a:solidFill>
                <a:latin typeface="Cambria"/>
                <a:ea typeface="Cambria"/>
              </a:rPr>
              <a:t>. SOPHIA GROUP </a:t>
            </a:r>
            <a:r>
              <a:rPr lang="fr-BE" sz="2400">
                <a:solidFill>
                  <a:schemeClr val="accent6"/>
                </a:solidFill>
                <a:latin typeface="Cambria"/>
                <a:ea typeface="Cambria"/>
              </a:rPr>
              <a:t>(extrême urgence)</a:t>
            </a:r>
            <a:endParaRPr lang="en-US" sz="2400" i="1">
              <a:solidFill>
                <a:schemeClr val="accent6"/>
              </a:solidFill>
            </a:endParaRPr>
          </a:p>
        </p:txBody>
      </p:sp>
      <p:sp>
        <p:nvSpPr>
          <p:cNvPr id="9" name="Text Placeholder 1">
            <a:extLst>
              <a:ext uri="{FF2B5EF4-FFF2-40B4-BE49-F238E27FC236}">
                <a16:creationId xmlns:a16="http://schemas.microsoft.com/office/drawing/2014/main" id="{84302CE1-7B12-F81B-4274-4E72D824711A}"/>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240670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B3490-5FD1-2E33-0586-3DED2A93E9C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9B0A0D-50EC-B714-118C-6CEF08E25222}"/>
              </a:ext>
            </a:extLst>
          </p:cNvPr>
          <p:cNvSpPr>
            <a:spLocks noGrp="1"/>
          </p:cNvSpPr>
          <p:nvPr>
            <p:ph sz="quarter" idx="18"/>
          </p:nvPr>
        </p:nvSpPr>
        <p:spPr>
          <a:xfrm>
            <a:off x="515938" y="1893604"/>
            <a:ext cx="11160124" cy="4528868"/>
          </a:xfrm>
        </p:spPr>
        <p:txBody>
          <a:bodyPr vert="horz" lIns="0" tIns="0" rIns="0" bIns="0" spcCol="137160" rtlCol="0" anchor="t">
            <a:noAutofit/>
          </a:bodyPr>
          <a:lstStyle/>
          <a:p>
            <a:pPr algn="just"/>
            <a:r>
              <a:rPr lang="fr-BE" sz="1800"/>
              <a:t>L'un des moyens invoque l’irrégularité de la </a:t>
            </a:r>
            <a:r>
              <a:rPr lang="fr-BE" sz="1800" err="1"/>
              <a:t>BAFO</a:t>
            </a:r>
            <a:r>
              <a:rPr lang="fr-BE" sz="1800"/>
              <a:t> du soumissionnaire sélectionné en raison de son prix anormalement bas et injustifié.</a:t>
            </a:r>
          </a:p>
          <a:p>
            <a:pPr algn="just"/>
            <a:r>
              <a:rPr lang="fr-BE" sz="1800"/>
              <a:t>La requérante soulève plusieurs griefs dans l’offre du soumissionnaire sélectionné concernant son calcul des prix. L’obligation formelle de motivation étant remplie, le Conseil d’État analyse chaque grief afin de voir s’il n’y a pas eu une erreur manifeste d’appréciation.</a:t>
            </a:r>
          </a:p>
          <a:p>
            <a:pPr algn="just"/>
            <a:r>
              <a:rPr lang="fr-BE" sz="1800"/>
              <a:t>Le premier grief est relatif au revolving. La requérante soutient que l’adjudicataire « </a:t>
            </a:r>
            <a:r>
              <a:rPr lang="fr-BE" sz="1800" i="1"/>
              <a:t>justifie en fait ses prix, et en particulier ses coûts en matière de fournitures et ses coûts fixes, non pas sur base de 82.000 dossiers par an comme cela figure dans les documents du marché mais sur une base fictive de 49.200 dossiers par an à laquelle [elle] aboutit en appliquant un “phénomène de revolving” évalué sans autre explication à 40%. Pour valider cette explication parfaitement artificielle, la </a:t>
            </a:r>
            <a:r>
              <a:rPr lang="fr-BE" sz="1800" i="1" err="1"/>
              <a:t>SWDE</a:t>
            </a:r>
            <a:r>
              <a:rPr lang="fr-BE" sz="1800" i="1"/>
              <a:t> introduit de son côté une notion nouvelle de “dossiers opérationnels” dans son second rapport d’attribution</a:t>
            </a:r>
            <a:r>
              <a:rPr lang="fr-BE" sz="1800"/>
              <a:t> ». Le Conseil d’État juge que ce mode de calcul est courant pour ce secteur, que la requérante ne le conteste pas et que l’offre de la requérante tient, elle aussi, compte du regroupement de différents dossiers d’un même client.</a:t>
            </a:r>
          </a:p>
          <a:p>
            <a:pPr lvl="1" algn="just"/>
            <a:endParaRPr lang="fr-BE" sz="1600"/>
          </a:p>
        </p:txBody>
      </p:sp>
      <p:sp>
        <p:nvSpPr>
          <p:cNvPr id="3" name="Text Placeholder 2">
            <a:extLst>
              <a:ext uri="{FF2B5EF4-FFF2-40B4-BE49-F238E27FC236}">
                <a16:creationId xmlns:a16="http://schemas.microsoft.com/office/drawing/2014/main" id="{6E12D786-3CF4-B0FC-7D28-CBCA7376B1C1}"/>
              </a:ext>
            </a:extLst>
          </p:cNvPr>
          <p:cNvSpPr>
            <a:spLocks noGrp="1"/>
          </p:cNvSpPr>
          <p:nvPr>
            <p:ph type="body" idx="1"/>
          </p:nvPr>
        </p:nvSpPr>
        <p:spPr>
          <a:xfrm>
            <a:off x="537204" y="1345356"/>
            <a:ext cx="11160124" cy="435600"/>
          </a:xfrm>
        </p:spPr>
        <p:txBody>
          <a:bodyPr>
            <a:noAutofit/>
          </a:bodyPr>
          <a:lstStyle/>
          <a:p>
            <a:pPr algn="just"/>
            <a:r>
              <a:rPr lang="fr-BE" sz="2000">
                <a:latin typeface="Cambria"/>
                <a:ea typeface="Cambria"/>
              </a:rPr>
              <a:t>Revolving</a:t>
            </a:r>
            <a:endParaRPr lang="en-US" sz="2000"/>
          </a:p>
        </p:txBody>
      </p:sp>
      <p:sp>
        <p:nvSpPr>
          <p:cNvPr id="4" name="Slide Number Placeholder 3">
            <a:extLst>
              <a:ext uri="{FF2B5EF4-FFF2-40B4-BE49-F238E27FC236}">
                <a16:creationId xmlns:a16="http://schemas.microsoft.com/office/drawing/2014/main" id="{F63DBEB1-9326-53DC-2A1B-5B7066F5062E}"/>
              </a:ext>
            </a:extLst>
          </p:cNvPr>
          <p:cNvSpPr>
            <a:spLocks noGrp="1"/>
          </p:cNvSpPr>
          <p:nvPr>
            <p:ph type="sldNum" sz="quarter" idx="12"/>
          </p:nvPr>
        </p:nvSpPr>
        <p:spPr/>
        <p:txBody>
          <a:bodyPr/>
          <a:lstStyle/>
          <a:p>
            <a:fld id="{F9591D4C-BB8F-AE46-BE73-C616F30BBC5B}" type="slidenum">
              <a:rPr lang="en-US" smtClean="0"/>
              <a:pPr/>
              <a:t>77</a:t>
            </a:fld>
            <a:endParaRPr lang="en-US"/>
          </a:p>
        </p:txBody>
      </p:sp>
      <p:sp>
        <p:nvSpPr>
          <p:cNvPr id="7" name="Footer Placeholder 6">
            <a:extLst>
              <a:ext uri="{FF2B5EF4-FFF2-40B4-BE49-F238E27FC236}">
                <a16:creationId xmlns:a16="http://schemas.microsoft.com/office/drawing/2014/main" id="{EF294910-BF83-03CF-F71A-79C9BAECA738}"/>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BA9E082C-9A6A-BA1B-69E9-D7AE0DA4EFBC}"/>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chemeClr val="accent6"/>
                </a:solidFill>
                <a:latin typeface="Cambria"/>
                <a:ea typeface="Cambria"/>
              </a:rPr>
              <a:t>C.E</a:t>
            </a:r>
            <a:r>
              <a:rPr lang="fr-BE" sz="2400">
                <a:solidFill>
                  <a:schemeClr val="accent6"/>
                </a:solidFill>
                <a:latin typeface="Cambria"/>
                <a:ea typeface="Cambria"/>
              </a:rPr>
              <a:t>. arrêt n° 263.953 du 11 juillet 2025, </a:t>
            </a:r>
            <a:r>
              <a:rPr lang="fr-BE" sz="2400" i="1" err="1">
                <a:solidFill>
                  <a:schemeClr val="accent6"/>
                </a:solidFill>
                <a:latin typeface="Cambria"/>
                <a:ea typeface="Cambria"/>
              </a:rPr>
              <a:t>SRL</a:t>
            </a:r>
            <a:r>
              <a:rPr lang="fr-BE" sz="2400" i="1">
                <a:solidFill>
                  <a:schemeClr val="accent6"/>
                </a:solidFill>
                <a:latin typeface="Cambria"/>
                <a:ea typeface="Cambria"/>
              </a:rPr>
              <a:t> Etude Bordet, Huissiers de justice </a:t>
            </a:r>
            <a:r>
              <a:rPr lang="fr-BE" sz="2400">
                <a:solidFill>
                  <a:schemeClr val="accent6"/>
                </a:solidFill>
                <a:latin typeface="Cambria"/>
                <a:ea typeface="Cambria"/>
              </a:rPr>
              <a:t>(extrême urgence)</a:t>
            </a:r>
            <a:endParaRPr lang="en-US" sz="2400" i="1">
              <a:solidFill>
                <a:schemeClr val="accent6"/>
              </a:solidFill>
            </a:endParaRPr>
          </a:p>
        </p:txBody>
      </p:sp>
      <p:sp>
        <p:nvSpPr>
          <p:cNvPr id="9" name="Text Placeholder 1">
            <a:extLst>
              <a:ext uri="{FF2B5EF4-FFF2-40B4-BE49-F238E27FC236}">
                <a16:creationId xmlns:a16="http://schemas.microsoft.com/office/drawing/2014/main" id="{614A3452-EABE-57C0-30C2-4B6C7F771597}"/>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25371000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0C59F-E44C-3BAF-E1F6-93B56C35EBF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04EFDA-7924-DAB9-16CF-8BDD68B16B44}"/>
              </a:ext>
            </a:extLst>
          </p:cNvPr>
          <p:cNvSpPr>
            <a:spLocks noGrp="1"/>
          </p:cNvSpPr>
          <p:nvPr>
            <p:ph sz="quarter" idx="18"/>
          </p:nvPr>
        </p:nvSpPr>
        <p:spPr>
          <a:xfrm>
            <a:off x="515938" y="1893604"/>
            <a:ext cx="11160124" cy="4528868"/>
          </a:xfrm>
        </p:spPr>
        <p:txBody>
          <a:bodyPr vert="horz" lIns="0" tIns="0" rIns="0" bIns="0" spcCol="137160" rtlCol="0" anchor="t">
            <a:noAutofit/>
          </a:bodyPr>
          <a:lstStyle/>
          <a:p>
            <a:pPr algn="just"/>
            <a:r>
              <a:rPr lang="fr-BE" sz="1800"/>
              <a:t>Dans le deuxième grief, la requérante soutient que « le taux de recouvrement de 45% n’est pas réaliste, ni justifié, et ne fait l’objet d’aucune motivation adéquate par la </a:t>
            </a:r>
            <a:r>
              <a:rPr lang="fr-BE" sz="1800" err="1"/>
              <a:t>SWDE</a:t>
            </a:r>
            <a:r>
              <a:rPr lang="fr-BE" sz="1800"/>
              <a:t> ». Selon le Conseil d’État, le dossier montre que l’adjudicataire a bien respecté le taux de 40 % prévu pour l’encaissement amiable, sans irrégularité. Elle a fondé son prix sur un taux de récupération supérieur, tout en démontrant que son offre reste bénéficiaire même avec un taux de 40 %. L’autorité adjudicatrice a vérifié et confirmé l’existence d’une marge bénéficiaire, tant à 40 % qu’à 45 %. Enfin, cette approche n’est pas isolée : d’autres soumissionnaires ont procédé de manière similaire.</a:t>
            </a:r>
          </a:p>
          <a:p>
            <a:pPr algn="just"/>
            <a:r>
              <a:rPr lang="fr-BE" sz="1800"/>
              <a:t>Le dernier grief, est relatif aux « services supprimés par [l’adjudicataire] », la requérante soutient que « le rapport d’examen des offres et en particulier l’analyse du critère d’attribution n° 2 permet de prendre connaissance de certains services et étapes dans le processus de recouvrement qui ont été purement et simplement supprimés par l’adjudicataire entre son offre initiale et sa </a:t>
            </a:r>
            <a:r>
              <a:rPr lang="fr-BE" sz="1800" err="1"/>
              <a:t>BAFO</a:t>
            </a:r>
            <a:r>
              <a:rPr lang="fr-BE" sz="1800"/>
              <a:t>. Le Conseil d’État relève que « les services et étapes supprimés n’étaient pas exigés en tant que tels, a fortiori à peine d’irrégularité, par le cahier spécial des charges. »</a:t>
            </a:r>
          </a:p>
          <a:p>
            <a:pPr algn="just"/>
            <a:r>
              <a:rPr lang="fr-BE" sz="1800"/>
              <a:t>Le deuxième moyen n’est donc pas fondé.</a:t>
            </a:r>
          </a:p>
          <a:p>
            <a:pPr algn="just"/>
            <a:endParaRPr lang="fr-BE" sz="1800"/>
          </a:p>
        </p:txBody>
      </p:sp>
      <p:sp>
        <p:nvSpPr>
          <p:cNvPr id="3" name="Text Placeholder 2">
            <a:extLst>
              <a:ext uri="{FF2B5EF4-FFF2-40B4-BE49-F238E27FC236}">
                <a16:creationId xmlns:a16="http://schemas.microsoft.com/office/drawing/2014/main" id="{D51306E8-6893-9737-26A2-3A0E9E66A969}"/>
              </a:ext>
            </a:extLst>
          </p:cNvPr>
          <p:cNvSpPr>
            <a:spLocks noGrp="1"/>
          </p:cNvSpPr>
          <p:nvPr>
            <p:ph type="body" idx="1"/>
          </p:nvPr>
        </p:nvSpPr>
        <p:spPr>
          <a:xfrm>
            <a:off x="537204" y="1345356"/>
            <a:ext cx="11160124" cy="435600"/>
          </a:xfrm>
        </p:spPr>
        <p:txBody>
          <a:bodyPr>
            <a:noAutofit/>
          </a:bodyPr>
          <a:lstStyle/>
          <a:p>
            <a:pPr algn="just"/>
            <a:r>
              <a:rPr lang="fr-BE" sz="2000">
                <a:latin typeface="Cambria"/>
                <a:ea typeface="Cambria"/>
              </a:rPr>
              <a:t>Revolving</a:t>
            </a:r>
            <a:endParaRPr lang="en-US" sz="2000"/>
          </a:p>
        </p:txBody>
      </p:sp>
      <p:sp>
        <p:nvSpPr>
          <p:cNvPr id="4" name="Slide Number Placeholder 3">
            <a:extLst>
              <a:ext uri="{FF2B5EF4-FFF2-40B4-BE49-F238E27FC236}">
                <a16:creationId xmlns:a16="http://schemas.microsoft.com/office/drawing/2014/main" id="{0F562BB7-ADDD-0A6A-0A05-F81616ED5A32}"/>
              </a:ext>
            </a:extLst>
          </p:cNvPr>
          <p:cNvSpPr>
            <a:spLocks noGrp="1"/>
          </p:cNvSpPr>
          <p:nvPr>
            <p:ph type="sldNum" sz="quarter" idx="12"/>
          </p:nvPr>
        </p:nvSpPr>
        <p:spPr/>
        <p:txBody>
          <a:bodyPr/>
          <a:lstStyle/>
          <a:p>
            <a:fld id="{F9591D4C-BB8F-AE46-BE73-C616F30BBC5B}" type="slidenum">
              <a:rPr lang="en-US" smtClean="0"/>
              <a:pPr/>
              <a:t>78</a:t>
            </a:fld>
            <a:endParaRPr lang="en-US"/>
          </a:p>
        </p:txBody>
      </p:sp>
      <p:sp>
        <p:nvSpPr>
          <p:cNvPr id="7" name="Footer Placeholder 6">
            <a:extLst>
              <a:ext uri="{FF2B5EF4-FFF2-40B4-BE49-F238E27FC236}">
                <a16:creationId xmlns:a16="http://schemas.microsoft.com/office/drawing/2014/main" id="{4E3A8099-AAF9-2A4F-A740-20C58599118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173CD53F-3409-E761-C443-2B0463F64473}"/>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chemeClr val="accent6"/>
                </a:solidFill>
                <a:latin typeface="Cambria"/>
                <a:ea typeface="Cambria"/>
              </a:rPr>
              <a:t>C.E</a:t>
            </a:r>
            <a:r>
              <a:rPr lang="fr-BE" sz="2400">
                <a:solidFill>
                  <a:schemeClr val="accent6"/>
                </a:solidFill>
                <a:latin typeface="Cambria"/>
                <a:ea typeface="Cambria"/>
              </a:rPr>
              <a:t>. arrêt n° 263.953 du 11 juillet 2025, </a:t>
            </a:r>
            <a:r>
              <a:rPr lang="fr-BE" sz="2400" i="1" err="1">
                <a:solidFill>
                  <a:schemeClr val="accent6"/>
                </a:solidFill>
                <a:latin typeface="Cambria"/>
                <a:ea typeface="Cambria"/>
              </a:rPr>
              <a:t>SRL</a:t>
            </a:r>
            <a:r>
              <a:rPr lang="fr-BE" sz="2400" i="1">
                <a:solidFill>
                  <a:schemeClr val="accent6"/>
                </a:solidFill>
                <a:latin typeface="Cambria"/>
                <a:ea typeface="Cambria"/>
              </a:rPr>
              <a:t> Etude Bordet, Huissiers de justice </a:t>
            </a:r>
            <a:r>
              <a:rPr lang="fr-BE" sz="2400">
                <a:solidFill>
                  <a:schemeClr val="accent6"/>
                </a:solidFill>
                <a:latin typeface="Cambria"/>
                <a:ea typeface="Cambria"/>
              </a:rPr>
              <a:t>(extrême urgence)</a:t>
            </a:r>
            <a:endParaRPr lang="en-US" sz="2400" i="1">
              <a:solidFill>
                <a:schemeClr val="accent6"/>
              </a:solidFill>
            </a:endParaRPr>
          </a:p>
        </p:txBody>
      </p:sp>
      <p:sp>
        <p:nvSpPr>
          <p:cNvPr id="9" name="Text Placeholder 1">
            <a:extLst>
              <a:ext uri="{FF2B5EF4-FFF2-40B4-BE49-F238E27FC236}">
                <a16:creationId xmlns:a16="http://schemas.microsoft.com/office/drawing/2014/main" id="{0C4FDF81-42E3-DE30-0A11-D5D62A68CE99}"/>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37484477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BEFF0-19DE-C564-CB27-889DA642F66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AA316C-4E71-1C84-7E34-B7E63BBB3503}"/>
              </a:ext>
            </a:extLst>
          </p:cNvPr>
          <p:cNvSpPr>
            <a:spLocks noGrp="1"/>
          </p:cNvSpPr>
          <p:nvPr>
            <p:ph sz="quarter" idx="18"/>
          </p:nvPr>
        </p:nvSpPr>
        <p:spPr>
          <a:xfrm>
            <a:off x="515938" y="2329132"/>
            <a:ext cx="11160124" cy="4528868"/>
          </a:xfrm>
        </p:spPr>
        <p:txBody>
          <a:bodyPr vert="horz" lIns="0" tIns="0" rIns="0" bIns="0" spcCol="137160" rtlCol="0" anchor="t">
            <a:noAutofit/>
          </a:bodyPr>
          <a:lstStyle/>
          <a:p>
            <a:pPr algn="just"/>
            <a:r>
              <a:rPr lang="fr-BE" sz="1800"/>
              <a:t>Le septième moyen porte à nouveau sur l’usage du revolving par l’adjudicataire. Le Conseil d’État relève que la requérante, comme l’adjudicataire, a pris en compte le regroupement de dossiers d’un même client dans son offre, ce qui montre qu’elle pouvait aussi intégrer le phénomène de revolving. Il n’y a donc pas de discrimination ni de favoritisme : le pourcentage critiqué a été proposé librement par l’adjudicataire, sans intervention de l’administration, dans une négociation régulière. La requérante n’apporte aucune preuve qu’elle ne pouvait pas adopter la même méthode ni qu’elle a été désavantagée.</a:t>
            </a:r>
          </a:p>
          <a:p>
            <a:pPr algn="just"/>
            <a:endParaRPr lang="fr-BE" sz="1600"/>
          </a:p>
        </p:txBody>
      </p:sp>
      <p:sp>
        <p:nvSpPr>
          <p:cNvPr id="3" name="Text Placeholder 2">
            <a:extLst>
              <a:ext uri="{FF2B5EF4-FFF2-40B4-BE49-F238E27FC236}">
                <a16:creationId xmlns:a16="http://schemas.microsoft.com/office/drawing/2014/main" id="{01AC37D2-F95A-64C2-49B6-4090D0509DC9}"/>
              </a:ext>
            </a:extLst>
          </p:cNvPr>
          <p:cNvSpPr>
            <a:spLocks noGrp="1"/>
          </p:cNvSpPr>
          <p:nvPr>
            <p:ph type="body" idx="1"/>
          </p:nvPr>
        </p:nvSpPr>
        <p:spPr>
          <a:xfrm>
            <a:off x="537204" y="1345356"/>
            <a:ext cx="11160124" cy="435600"/>
          </a:xfrm>
        </p:spPr>
        <p:txBody>
          <a:bodyPr>
            <a:noAutofit/>
          </a:bodyPr>
          <a:lstStyle/>
          <a:p>
            <a:pPr algn="just"/>
            <a:r>
              <a:rPr lang="fr-BE" sz="2000">
                <a:latin typeface="Cambria"/>
                <a:ea typeface="Cambria"/>
              </a:rPr>
              <a:t>Revolving</a:t>
            </a:r>
            <a:endParaRPr lang="en-US" sz="2000"/>
          </a:p>
        </p:txBody>
      </p:sp>
      <p:sp>
        <p:nvSpPr>
          <p:cNvPr id="4" name="Slide Number Placeholder 3">
            <a:extLst>
              <a:ext uri="{FF2B5EF4-FFF2-40B4-BE49-F238E27FC236}">
                <a16:creationId xmlns:a16="http://schemas.microsoft.com/office/drawing/2014/main" id="{B1D78916-B640-D90F-542F-43A8653B2D8A}"/>
              </a:ext>
            </a:extLst>
          </p:cNvPr>
          <p:cNvSpPr>
            <a:spLocks noGrp="1"/>
          </p:cNvSpPr>
          <p:nvPr>
            <p:ph type="sldNum" sz="quarter" idx="12"/>
          </p:nvPr>
        </p:nvSpPr>
        <p:spPr/>
        <p:txBody>
          <a:bodyPr/>
          <a:lstStyle/>
          <a:p>
            <a:fld id="{F9591D4C-BB8F-AE46-BE73-C616F30BBC5B}" type="slidenum">
              <a:rPr lang="en-US" smtClean="0"/>
              <a:pPr/>
              <a:t>79</a:t>
            </a:fld>
            <a:endParaRPr lang="en-US"/>
          </a:p>
        </p:txBody>
      </p:sp>
      <p:sp>
        <p:nvSpPr>
          <p:cNvPr id="7" name="Footer Placeholder 6">
            <a:extLst>
              <a:ext uri="{FF2B5EF4-FFF2-40B4-BE49-F238E27FC236}">
                <a16:creationId xmlns:a16="http://schemas.microsoft.com/office/drawing/2014/main" id="{617C97F6-BE41-F4C7-B391-BA9105FCB44D}"/>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0B4A3AE1-D881-C857-8707-F96B485C7A6D}"/>
              </a:ext>
            </a:extLst>
          </p:cNvPr>
          <p:cNvSpPr txBox="1">
            <a:spLocks/>
          </p:cNvSpPr>
          <p:nvPr/>
        </p:nvSpPr>
        <p:spPr>
          <a:xfrm>
            <a:off x="523151" y="761705"/>
            <a:ext cx="1069118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lgn="just">
              <a:defRPr/>
            </a:pPr>
            <a:r>
              <a:rPr lang="fr-BE" sz="2400" err="1">
                <a:solidFill>
                  <a:schemeClr val="accent6"/>
                </a:solidFill>
                <a:latin typeface="Cambria"/>
                <a:ea typeface="Cambria"/>
              </a:rPr>
              <a:t>C.E</a:t>
            </a:r>
            <a:r>
              <a:rPr lang="fr-BE" sz="2400">
                <a:solidFill>
                  <a:schemeClr val="accent6"/>
                </a:solidFill>
                <a:latin typeface="Cambria"/>
                <a:ea typeface="Cambria"/>
              </a:rPr>
              <a:t>. arrêt n° 263.953 du 11 juillet 2025, </a:t>
            </a:r>
            <a:r>
              <a:rPr lang="fr-BE" sz="2400" i="1" err="1">
                <a:solidFill>
                  <a:schemeClr val="accent6"/>
                </a:solidFill>
                <a:latin typeface="Cambria"/>
                <a:ea typeface="Cambria"/>
              </a:rPr>
              <a:t>SRL</a:t>
            </a:r>
            <a:r>
              <a:rPr lang="fr-BE" sz="2400" i="1">
                <a:solidFill>
                  <a:schemeClr val="accent6"/>
                </a:solidFill>
                <a:latin typeface="Cambria"/>
                <a:ea typeface="Cambria"/>
              </a:rPr>
              <a:t> Etude Bordet, Huissiers de justice</a:t>
            </a:r>
            <a:r>
              <a:rPr lang="fr-BE" sz="2400">
                <a:solidFill>
                  <a:schemeClr val="accent6"/>
                </a:solidFill>
                <a:latin typeface="Cambria"/>
                <a:ea typeface="Cambria"/>
              </a:rPr>
              <a:t> (extrême urgence)</a:t>
            </a:r>
            <a:endParaRPr lang="en-US" sz="2400" i="1">
              <a:solidFill>
                <a:schemeClr val="accent6"/>
              </a:solidFill>
            </a:endParaRPr>
          </a:p>
        </p:txBody>
      </p:sp>
      <p:sp>
        <p:nvSpPr>
          <p:cNvPr id="9" name="Text Placeholder 1">
            <a:extLst>
              <a:ext uri="{FF2B5EF4-FFF2-40B4-BE49-F238E27FC236}">
                <a16:creationId xmlns:a16="http://schemas.microsoft.com/office/drawing/2014/main" id="{9854B8E6-B383-09E9-A49A-D911C16F251E}"/>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FR" b="1">
                <a:solidFill>
                  <a:srgbClr val="182440"/>
                </a:solidFill>
                <a:latin typeface="Arial" panose="020B0604020202020204"/>
              </a:rPr>
              <a:t>III. REGULARITE DES OFFRES – A. Vérification des prix et des coûts </a:t>
            </a:r>
          </a:p>
        </p:txBody>
      </p:sp>
    </p:spTree>
    <p:extLst>
      <p:ext uri="{BB962C8B-B14F-4D97-AF65-F5344CB8AC3E}">
        <p14:creationId xmlns:p14="http://schemas.microsoft.com/office/powerpoint/2010/main" val="1059775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EE323-C635-B40B-D1CC-D99FCF39E87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5B2FA1-A289-62C0-475A-F0A921894E87}"/>
              </a:ext>
            </a:extLst>
          </p:cNvPr>
          <p:cNvSpPr>
            <a:spLocks noGrp="1"/>
          </p:cNvSpPr>
          <p:nvPr>
            <p:ph sz="quarter" idx="18"/>
          </p:nvPr>
        </p:nvSpPr>
        <p:spPr>
          <a:xfrm>
            <a:off x="540780" y="1629911"/>
            <a:ext cx="10975527" cy="4223720"/>
          </a:xfrm>
        </p:spPr>
        <p:txBody>
          <a:bodyPr vert="horz" lIns="0" tIns="0" rIns="0" bIns="0" spcCol="137160" rtlCol="0" anchor="t">
            <a:noAutofit/>
          </a:bodyPr>
          <a:lstStyle/>
          <a:p>
            <a:pPr marL="229870" indent="-229870" algn="just"/>
            <a:endParaRPr lang="fr-FR" sz="1600">
              <a:cs typeface="Arial"/>
            </a:endParaRPr>
          </a:p>
          <a:p>
            <a:pPr marL="229870" indent="-229870" algn="just"/>
            <a:r>
              <a:rPr lang="fr-FR" sz="1800">
                <a:ea typeface="+mn-lt"/>
                <a:cs typeface="+mn-lt"/>
              </a:rPr>
              <a:t>"</a:t>
            </a:r>
            <a:r>
              <a:rPr lang="fr-FR" sz="1800" i="1">
                <a:ea typeface="+mn-lt"/>
                <a:cs typeface="+mn-lt"/>
              </a:rPr>
              <a:t>Il se déduit de ces dispositions que l’adjudicateur qui entend passer un marché public soumis au régime dit des « marchés de faible montant » doit appuyer ce choix sur une estimation préalable de la valeur du marché, qui ne procède pas de l’intention de soustraire celui-ci aux règles de publicité ou n’ait pas pour effet une telle soustraction. Ceci implique à tout le moins qu’il ait fixé et appliqué une méthode d’estimation que les pièces du dossier de la procédure ou les informations issues de celui-ci permettent d’identifier</a:t>
            </a:r>
            <a:r>
              <a:rPr lang="fr-FR" sz="1800">
                <a:ea typeface="+mn-lt"/>
                <a:cs typeface="+mn-lt"/>
              </a:rPr>
              <a:t>". </a:t>
            </a:r>
          </a:p>
          <a:p>
            <a:pPr marL="229870" indent="-229870" algn="just"/>
            <a:r>
              <a:rPr lang="fr-FR" sz="1800">
                <a:ea typeface="+mn-lt"/>
                <a:cs typeface="+mn-lt"/>
              </a:rPr>
              <a:t>Le Conseil d’État a considéré que bpost </a:t>
            </a:r>
            <a:r>
              <a:rPr lang="fr-FR" sz="1800" b="1">
                <a:ea typeface="+mn-lt"/>
                <a:cs typeface="+mn-lt"/>
              </a:rPr>
              <a:t>n’a pas prouvé</a:t>
            </a:r>
            <a:r>
              <a:rPr lang="fr-FR" sz="1800">
                <a:ea typeface="+mn-lt"/>
                <a:cs typeface="+mn-lt"/>
              </a:rPr>
              <a:t> avoir fait une </a:t>
            </a:r>
            <a:r>
              <a:rPr lang="fr-FR" sz="1800" b="1">
                <a:ea typeface="+mn-lt"/>
                <a:cs typeface="+mn-lt"/>
              </a:rPr>
              <a:t>estimation préalable sérieuse</a:t>
            </a:r>
            <a:r>
              <a:rPr lang="fr-FR" sz="1800">
                <a:ea typeface="+mn-lt"/>
                <a:cs typeface="+mn-lt"/>
              </a:rPr>
              <a:t> de la valeur du marché et qu'</a:t>
            </a:r>
            <a:r>
              <a:rPr lang="fr-FR" sz="1800" b="1">
                <a:ea typeface="+mn-lt"/>
                <a:cs typeface="+mn-lt"/>
              </a:rPr>
              <a:t>aucun</a:t>
            </a:r>
            <a:r>
              <a:rPr lang="fr-FR" sz="1800">
                <a:ea typeface="+mn-lt"/>
                <a:cs typeface="+mn-lt"/>
              </a:rPr>
              <a:t> </a:t>
            </a:r>
            <a:r>
              <a:rPr lang="fr-FR" sz="1800" b="1">
                <a:ea typeface="+mn-lt"/>
                <a:cs typeface="+mn-lt"/>
              </a:rPr>
              <a:t>document dans le dossier administratif</a:t>
            </a:r>
            <a:r>
              <a:rPr lang="fr-FR" sz="1800">
                <a:ea typeface="+mn-lt"/>
                <a:cs typeface="+mn-lt"/>
              </a:rPr>
              <a:t> ne démontre une telle estimation.</a:t>
            </a:r>
            <a:endParaRPr lang="fr-FR" sz="1800">
              <a:cs typeface="Arial" panose="020B0604020202020204"/>
            </a:endParaRPr>
          </a:p>
          <a:p>
            <a:pPr marL="229870" indent="-229870" algn="just"/>
            <a:r>
              <a:rPr lang="fr-FR" sz="1800">
                <a:ea typeface="+mn-lt"/>
                <a:cs typeface="+mn-lt"/>
              </a:rPr>
              <a:t>Les arguments avancés par bpost </a:t>
            </a:r>
            <a:r>
              <a:rPr lang="fr-FR" sz="1800" b="1">
                <a:ea typeface="+mn-lt"/>
                <a:cs typeface="+mn-lt"/>
              </a:rPr>
              <a:t>apparaissent a posteriori</a:t>
            </a:r>
            <a:r>
              <a:rPr lang="fr-FR" sz="1800">
                <a:ea typeface="+mn-lt"/>
                <a:cs typeface="+mn-lt"/>
              </a:rPr>
              <a:t>, dans le cadre du litige, et </a:t>
            </a:r>
            <a:r>
              <a:rPr lang="fr-FR" sz="1800" b="1">
                <a:ea typeface="+mn-lt"/>
                <a:cs typeface="+mn-lt"/>
              </a:rPr>
              <a:t>ne sont pas étayés</a:t>
            </a:r>
            <a:r>
              <a:rPr lang="fr-FR" sz="1800">
                <a:ea typeface="+mn-lt"/>
                <a:cs typeface="+mn-lt"/>
              </a:rPr>
              <a:t> par des preuves.</a:t>
            </a:r>
            <a:endParaRPr lang="fr-FR" sz="1800">
              <a:cs typeface="Arial"/>
            </a:endParaRPr>
          </a:p>
          <a:p>
            <a:pPr marL="229870" indent="-229870" algn="just"/>
            <a:r>
              <a:rPr lang="fr-FR" sz="1800">
                <a:ea typeface="+mn-lt"/>
                <a:cs typeface="+mn-lt"/>
              </a:rPr>
              <a:t>Donc, le marché a été attribué </a:t>
            </a:r>
            <a:r>
              <a:rPr lang="fr-FR" sz="1800" b="1">
                <a:ea typeface="+mn-lt"/>
                <a:cs typeface="+mn-lt"/>
              </a:rPr>
              <a:t>sans respecter l'obligation légale d'estimation</a:t>
            </a:r>
            <a:r>
              <a:rPr lang="fr-FR" sz="1800">
                <a:ea typeface="+mn-lt"/>
                <a:cs typeface="+mn-lt"/>
              </a:rPr>
              <a:t>, ce qui remet en cause </a:t>
            </a:r>
            <a:r>
              <a:rPr lang="fr-FR" sz="1800" b="1">
                <a:ea typeface="+mn-lt"/>
                <a:cs typeface="+mn-lt"/>
              </a:rPr>
              <a:t>la validité de la procédure choisie</a:t>
            </a:r>
            <a:r>
              <a:rPr lang="fr-FR" sz="1800">
                <a:ea typeface="+mn-lt"/>
                <a:cs typeface="+mn-lt"/>
              </a:rPr>
              <a:t>.</a:t>
            </a:r>
            <a:endParaRPr lang="fr-FR" sz="1800">
              <a:cs typeface="Arial"/>
            </a:endParaRPr>
          </a:p>
          <a:p>
            <a:pPr marL="229870" indent="-229870" algn="just"/>
            <a:r>
              <a:rPr lang="fr-FR" sz="1800">
                <a:ea typeface="+mn-lt"/>
                <a:cs typeface="+mn-lt"/>
              </a:rPr>
              <a:t>Le </a:t>
            </a:r>
            <a:r>
              <a:rPr lang="fr-FR" sz="1800" b="1">
                <a:ea typeface="+mn-lt"/>
                <a:cs typeface="+mn-lt"/>
              </a:rPr>
              <a:t>premier moyen est jugé sérieux</a:t>
            </a:r>
            <a:r>
              <a:rPr lang="fr-FR" sz="1800">
                <a:ea typeface="+mn-lt"/>
                <a:cs typeface="+mn-lt"/>
              </a:rPr>
              <a:t>, car la procédure de passation </a:t>
            </a:r>
            <a:r>
              <a:rPr lang="fr-FR" sz="1800" b="1">
                <a:ea typeface="+mn-lt"/>
                <a:cs typeface="+mn-lt"/>
              </a:rPr>
              <a:t>a été entachée d’irrégularité</a:t>
            </a:r>
            <a:r>
              <a:rPr lang="fr-FR" sz="1800">
                <a:ea typeface="+mn-lt"/>
                <a:cs typeface="+mn-lt"/>
              </a:rPr>
              <a:t>.</a:t>
            </a:r>
          </a:p>
          <a:p>
            <a:pPr marL="229870" indent="-229870" algn="just"/>
            <a:endParaRPr lang="fr-FR" sz="1600">
              <a:ea typeface="+mn-lt"/>
              <a:cs typeface="+mn-lt"/>
            </a:endParaRPr>
          </a:p>
          <a:p>
            <a:pPr marL="229870" indent="-229870" algn="just"/>
            <a:endParaRPr lang="fr-FR" sz="1600">
              <a:ea typeface="+mn-lt"/>
              <a:cs typeface="+mn-lt"/>
            </a:endParaRPr>
          </a:p>
        </p:txBody>
      </p:sp>
      <p:sp>
        <p:nvSpPr>
          <p:cNvPr id="4" name="Slide Number Placeholder 3">
            <a:extLst>
              <a:ext uri="{FF2B5EF4-FFF2-40B4-BE49-F238E27FC236}">
                <a16:creationId xmlns:a16="http://schemas.microsoft.com/office/drawing/2014/main" id="{E98F04E8-B256-265F-28A1-4B9E626D3907}"/>
              </a:ext>
            </a:extLst>
          </p:cNvPr>
          <p:cNvSpPr>
            <a:spLocks noGrp="1"/>
          </p:cNvSpPr>
          <p:nvPr>
            <p:ph type="sldNum" sz="quarter" idx="12"/>
          </p:nvPr>
        </p:nvSpPr>
        <p:spPr/>
        <p:txBody>
          <a:bodyPr/>
          <a:lstStyle/>
          <a:p>
            <a:fld id="{F9591D4C-BB8F-AE46-BE73-C616F30BBC5B}" type="slidenum">
              <a:rPr lang="en-US" smtClean="0"/>
              <a:pPr/>
              <a:t>8</a:t>
            </a:fld>
            <a:endParaRPr lang="en-US"/>
          </a:p>
        </p:txBody>
      </p:sp>
      <p:sp>
        <p:nvSpPr>
          <p:cNvPr id="7" name="Footer Placeholder 6">
            <a:extLst>
              <a:ext uri="{FF2B5EF4-FFF2-40B4-BE49-F238E27FC236}">
                <a16:creationId xmlns:a16="http://schemas.microsoft.com/office/drawing/2014/main" id="{75D741BB-8A67-823A-C8F6-4EC9945C1A92}"/>
              </a:ext>
            </a:extLst>
          </p:cNvPr>
          <p:cNvSpPr>
            <a:spLocks noGrp="1"/>
          </p:cNvSpPr>
          <p:nvPr>
            <p:ph type="ftr" sz="quarter" idx="17"/>
          </p:nvPr>
        </p:nvSpPr>
        <p:spPr/>
        <p:txBody>
          <a:bodyPr/>
          <a:lstStyle/>
          <a:p>
            <a:r>
              <a:rPr lang="pt-BR" dirty="0"/>
              <a:t>GTI MP Bruxellois – 18 novembre 2025</a:t>
            </a:r>
          </a:p>
        </p:txBody>
      </p:sp>
      <p:sp>
        <p:nvSpPr>
          <p:cNvPr id="5" name="Title 5">
            <a:extLst>
              <a:ext uri="{FF2B5EF4-FFF2-40B4-BE49-F238E27FC236}">
                <a16:creationId xmlns:a16="http://schemas.microsoft.com/office/drawing/2014/main" id="{5F60F41D-E3EA-F83D-D3A0-F19BA7676207}"/>
              </a:ext>
            </a:extLst>
          </p:cNvPr>
          <p:cNvSpPr txBox="1">
            <a:spLocks/>
          </p:cNvSpPr>
          <p:nvPr/>
        </p:nvSpPr>
        <p:spPr>
          <a:xfrm>
            <a:off x="536519" y="761705"/>
            <a:ext cx="11137390" cy="44346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261.778 du 17 décembre 2024, </a:t>
            </a:r>
            <a:r>
              <a:rPr lang="fr-BE" sz="2400" i="1">
                <a:solidFill>
                  <a:srgbClr val="0073CF"/>
                </a:solidFill>
                <a:latin typeface="Cambria"/>
                <a:ea typeface="Cambria"/>
              </a:rPr>
              <a:t>T-REX </a:t>
            </a:r>
            <a:r>
              <a:rPr lang="fr-BE" sz="2400" i="1" err="1">
                <a:solidFill>
                  <a:srgbClr val="0073CF"/>
                </a:solidFill>
                <a:latin typeface="Cambria"/>
                <a:ea typeface="Cambria"/>
              </a:rPr>
              <a:t>SAFETY</a:t>
            </a:r>
            <a:r>
              <a:rPr lang="fr-BE" sz="2400" i="1">
                <a:solidFill>
                  <a:srgbClr val="0073CF"/>
                </a:solidFill>
                <a:latin typeface="Cambria"/>
                <a:ea typeface="Cambria"/>
              </a:rPr>
              <a:t> </a:t>
            </a:r>
            <a:r>
              <a:rPr lang="fr-BE" sz="2400">
                <a:solidFill>
                  <a:srgbClr val="0073CF"/>
                </a:solidFill>
                <a:latin typeface="Cambria"/>
                <a:ea typeface="Cambria"/>
              </a:rPr>
              <a:t>(extrême urgence) </a:t>
            </a:r>
            <a:endParaRPr lang="en-US"/>
          </a:p>
          <a:p>
            <a:pPr>
              <a:defRPr/>
            </a:pPr>
            <a:r>
              <a:rPr lang="fr-BE" sz="2400" err="1">
                <a:solidFill>
                  <a:srgbClr val="0073CF"/>
                </a:solidFill>
                <a:latin typeface="Cambria"/>
                <a:ea typeface="Cambria"/>
              </a:rPr>
              <a:t>C.E</a:t>
            </a:r>
            <a:r>
              <a:rPr lang="fr-BE" sz="2400">
                <a:solidFill>
                  <a:srgbClr val="0073CF"/>
                </a:solidFill>
                <a:latin typeface="Cambria"/>
                <a:ea typeface="Cambria"/>
              </a:rPr>
              <a:t>., arrêt n° 263.217 du 7 mai 2025, </a:t>
            </a:r>
            <a:r>
              <a:rPr lang="fr-BE" sz="2400" i="1">
                <a:solidFill>
                  <a:srgbClr val="0073CF"/>
                </a:solidFill>
                <a:latin typeface="Cambria"/>
                <a:ea typeface="Cambria"/>
              </a:rPr>
              <a:t>T-REX </a:t>
            </a:r>
            <a:r>
              <a:rPr lang="fr-BE" sz="2400" i="1" err="1">
                <a:solidFill>
                  <a:srgbClr val="0073CF"/>
                </a:solidFill>
                <a:latin typeface="Cambria"/>
                <a:ea typeface="Cambria"/>
              </a:rPr>
              <a:t>SAFETY</a:t>
            </a:r>
            <a:r>
              <a:rPr lang="fr-BE" sz="2400" i="1">
                <a:solidFill>
                  <a:srgbClr val="0073CF"/>
                </a:solidFill>
                <a:latin typeface="Cambria"/>
                <a:ea typeface="Cambria"/>
              </a:rPr>
              <a:t> </a:t>
            </a:r>
            <a:r>
              <a:rPr lang="fr-BE" sz="2400">
                <a:solidFill>
                  <a:srgbClr val="0073CF"/>
                </a:solidFill>
                <a:latin typeface="Cambria"/>
                <a:ea typeface="Cambria"/>
              </a:rPr>
              <a:t>(annulation)</a:t>
            </a:r>
            <a:endParaRPr lang="fr-BE"/>
          </a:p>
          <a:p>
            <a:pPr>
              <a:defRPr/>
            </a:pPr>
            <a:endParaRPr lang="fr-BE" sz="2400">
              <a:solidFill>
                <a:srgbClr val="0073CF"/>
              </a:solidFill>
              <a:latin typeface="Cambria"/>
              <a:ea typeface="Cambria"/>
            </a:endParaRPr>
          </a:p>
        </p:txBody>
      </p:sp>
      <p:sp>
        <p:nvSpPr>
          <p:cNvPr id="8" name="Text Placeholder 1">
            <a:extLst>
              <a:ext uri="{FF2B5EF4-FFF2-40B4-BE49-F238E27FC236}">
                <a16:creationId xmlns:a16="http://schemas.microsoft.com/office/drawing/2014/main" id="{34506C6F-C105-9AEC-D7C1-8D824ED521ED}"/>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GB"/>
          </a:p>
        </p:txBody>
      </p:sp>
      <p:sp>
        <p:nvSpPr>
          <p:cNvPr id="6" name="Text Placeholder 2">
            <a:extLst>
              <a:ext uri="{FF2B5EF4-FFF2-40B4-BE49-F238E27FC236}">
                <a16:creationId xmlns:a16="http://schemas.microsoft.com/office/drawing/2014/main" id="{3911BC49-9A22-AE9B-44A5-119CB5725603}"/>
              </a:ext>
            </a:extLst>
          </p:cNvPr>
          <p:cNvSpPr txBox="1">
            <a:spLocks/>
          </p:cNvSpPr>
          <p:nvPr/>
        </p:nvSpPr>
        <p:spPr>
          <a:xfrm>
            <a:off x="523150" y="1555157"/>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lnSpc>
                <a:spcPct val="90000"/>
              </a:lnSpc>
            </a:pPr>
            <a:r>
              <a:rPr lang="fr-BE" sz="2000">
                <a:latin typeface="Cambria"/>
                <a:ea typeface="Cambria"/>
              </a:rPr>
              <a:t>Estimation du montant du marché - marché de faible montant</a:t>
            </a:r>
          </a:p>
        </p:txBody>
      </p:sp>
    </p:spTree>
    <p:extLst>
      <p:ext uri="{BB962C8B-B14F-4D97-AF65-F5344CB8AC3E}">
        <p14:creationId xmlns:p14="http://schemas.microsoft.com/office/powerpoint/2010/main" val="5544548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t>III. La régularité des offres</a:t>
            </a:r>
          </a:p>
        </p:txBody>
      </p:sp>
      <p:sp>
        <p:nvSpPr>
          <p:cNvPr id="5" name="Slide Number Placeholder 4"/>
          <p:cNvSpPr>
            <a:spLocks noGrp="1"/>
          </p:cNvSpPr>
          <p:nvPr>
            <p:ph type="sldNum" sz="quarter" idx="4"/>
          </p:nvPr>
        </p:nvSpPr>
        <p:spPr/>
        <p:txBody>
          <a:bodyPr/>
          <a:lstStyle/>
          <a:p>
            <a:fld id="{F9591D4C-BB8F-AE46-BE73-C616F30BBC5B}" type="slidenum">
              <a:rPr lang="en-US" smtClean="0"/>
              <a:pPr/>
              <a:t>80</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2" b="27062"/>
          <a:stretch/>
        </p:blipFill>
        <p:spPr/>
      </p:pic>
      <p:sp>
        <p:nvSpPr>
          <p:cNvPr id="3" name="Title 1">
            <a:extLst>
              <a:ext uri="{FF2B5EF4-FFF2-40B4-BE49-F238E27FC236}">
                <a16:creationId xmlns:a16="http://schemas.microsoft.com/office/drawing/2014/main" id="{5D1B3651-C299-1265-9AFC-D1DAEB4A0335}"/>
              </a:ext>
            </a:extLst>
          </p:cNvPr>
          <p:cNvSpPr txBox="1">
            <a:spLocks/>
          </p:cNvSpPr>
          <p:nvPr/>
        </p:nvSpPr>
        <p:spPr>
          <a:xfrm>
            <a:off x="1159828" y="2258152"/>
            <a:ext cx="10969625" cy="41275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kern="1200">
                <a:solidFill>
                  <a:schemeClr val="accent5"/>
                </a:solidFill>
                <a:latin typeface="Cambria" panose="02040503050406030204" pitchFamily="18" charset="0"/>
                <a:ea typeface="+mj-ea"/>
                <a:cs typeface="+mj-cs"/>
              </a:defRPr>
            </a:lvl1pPr>
          </a:lstStyle>
          <a:p>
            <a:pPr algn="just"/>
            <a:r>
              <a:rPr lang="fr-FR">
                <a:latin typeface="Cambria"/>
                <a:ea typeface="Cambria"/>
              </a:rPr>
              <a:t>B. La signature de l'offre </a:t>
            </a:r>
            <a:endParaRPr lang="fr-FR">
              <a:ea typeface="Cambria" panose="02040503050406030204" pitchFamily="18" charset="0"/>
            </a:endParaRPr>
          </a:p>
        </p:txBody>
      </p:sp>
      <p:sp>
        <p:nvSpPr>
          <p:cNvPr id="4" name="Footer Placeholder 9">
            <a:extLst>
              <a:ext uri="{FF2B5EF4-FFF2-40B4-BE49-F238E27FC236}">
                <a16:creationId xmlns:a16="http://schemas.microsoft.com/office/drawing/2014/main" id="{E445AE1B-A048-E9CD-00E6-0CB305F6A0E3}"/>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29725470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FD5AD3-6765-E21B-4DA0-52692B04CBC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B77BDA-F1C2-B62E-730E-EC9E6474FB58}"/>
              </a:ext>
            </a:extLst>
          </p:cNvPr>
          <p:cNvSpPr>
            <a:spLocks noGrp="1"/>
          </p:cNvSpPr>
          <p:nvPr>
            <p:ph sz="quarter" idx="18"/>
          </p:nvPr>
        </p:nvSpPr>
        <p:spPr>
          <a:xfrm>
            <a:off x="537204" y="1961966"/>
            <a:ext cx="11150758" cy="4361505"/>
          </a:xfrm>
        </p:spPr>
        <p:txBody>
          <a:bodyPr vert="horz" lIns="0" tIns="0" rIns="0" bIns="0" spcCol="137160" rtlCol="0" anchor="t">
            <a:noAutofit/>
          </a:bodyPr>
          <a:lstStyle/>
          <a:p>
            <a:pPr marL="0" indent="0" algn="just">
              <a:buNone/>
            </a:pPr>
            <a:r>
              <a:rPr lang="fr-BE" sz="1800" err="1"/>
              <a:t>VIVISOL</a:t>
            </a:r>
            <a:r>
              <a:rPr lang="fr-BE" sz="1800"/>
              <a:t> B demande la suspension de la décision du </a:t>
            </a:r>
            <a:r>
              <a:rPr lang="fr-BE" sz="1800" err="1"/>
              <a:t>CHBA</a:t>
            </a:r>
            <a:r>
              <a:rPr lang="fr-BE" sz="1800"/>
              <a:t> de déclarer ses offres irrégulières pour les lots 1 et 2 d’un marché public de fournitures (</a:t>
            </a:r>
            <a:r>
              <a:rPr lang="fr-BE" sz="1800" err="1"/>
              <a:t>CPAP</a:t>
            </a:r>
            <a:r>
              <a:rPr lang="fr-BE" sz="1800"/>
              <a:t>, masques, accessoires), et de les attribuer à un autre soumissionnaire.</a:t>
            </a:r>
          </a:p>
          <a:p>
            <a:pPr marL="0" indent="0" algn="just">
              <a:buNone/>
            </a:pPr>
            <a:r>
              <a:rPr lang="fr-BE" sz="1800"/>
              <a:t>Selon la première branche du moyen de la requérante, le </a:t>
            </a:r>
            <a:r>
              <a:rPr lang="fr-BE" sz="1800" err="1"/>
              <a:t>CHBA</a:t>
            </a:r>
            <a:r>
              <a:rPr lang="fr-BE" sz="1800"/>
              <a:t> aurait dû évaluer le pouvoir de signature de </a:t>
            </a:r>
            <a:r>
              <a:rPr lang="fr-BE" sz="1800" err="1"/>
              <a:t>J.M</a:t>
            </a:r>
            <a:r>
              <a:rPr lang="fr-BE" sz="1800"/>
              <a:t>. (signataire de l’offre) sur base des montants réels des offres (inférieurs à 500.000 EUR), et non sur les valeurs maximales du marché (supérieures).</a:t>
            </a:r>
          </a:p>
          <a:p>
            <a:pPr marL="0" indent="0" algn="just">
              <a:buNone/>
            </a:pPr>
            <a:r>
              <a:rPr lang="fr-BE" sz="1800"/>
              <a:t>Le CE considère toutefois que " </a:t>
            </a:r>
            <a:r>
              <a:rPr lang="fr-BE" sz="1800" i="1"/>
              <a:t>Il en ressort</a:t>
            </a:r>
            <a:r>
              <a:rPr lang="fr-BE" sz="1800"/>
              <a:t> [du cahier des charges] </a:t>
            </a:r>
            <a:r>
              <a:rPr lang="fr-BE" sz="1800" i="1"/>
              <a:t>que l’engagement attendu des soumissionnaires ne portait pas que sur les quantités présumées prévues dans l’inventaire ou, comme l’indique la requérante, sur le « volume présumé des commandes </a:t>
            </a:r>
            <a:r>
              <a:rPr lang="fr-BE" sz="1800"/>
              <a:t>»." donc même si l’offre repose sur des quantités estimées (inventaire), le pouvoir adjudicateur peut légitimement vérifier la capacité du signataire à engager l’entreprise jusqu’au plafond maximal du marché, notamment dans le cadre d’un accord-cadre.</a:t>
            </a:r>
            <a:endParaRPr lang="nl-BE" sz="1800"/>
          </a:p>
        </p:txBody>
      </p:sp>
      <p:sp>
        <p:nvSpPr>
          <p:cNvPr id="4" name="Slide Number Placeholder 3">
            <a:extLst>
              <a:ext uri="{FF2B5EF4-FFF2-40B4-BE49-F238E27FC236}">
                <a16:creationId xmlns:a16="http://schemas.microsoft.com/office/drawing/2014/main" id="{BEE9FBB4-4FE3-16FB-3B58-29DA76FA72FA}"/>
              </a:ext>
            </a:extLst>
          </p:cNvPr>
          <p:cNvSpPr>
            <a:spLocks noGrp="1"/>
          </p:cNvSpPr>
          <p:nvPr>
            <p:ph type="sldNum" sz="quarter" idx="12"/>
          </p:nvPr>
        </p:nvSpPr>
        <p:spPr/>
        <p:txBody>
          <a:bodyPr/>
          <a:lstStyle/>
          <a:p>
            <a:fld id="{F9591D4C-BB8F-AE46-BE73-C616F30BBC5B}" type="slidenum">
              <a:rPr lang="en-US" smtClean="0"/>
              <a:pPr/>
              <a:t>81</a:t>
            </a:fld>
            <a:endParaRPr lang="en-US"/>
          </a:p>
        </p:txBody>
      </p:sp>
      <p:sp>
        <p:nvSpPr>
          <p:cNvPr id="7" name="Footer Placeholder 6">
            <a:extLst>
              <a:ext uri="{FF2B5EF4-FFF2-40B4-BE49-F238E27FC236}">
                <a16:creationId xmlns:a16="http://schemas.microsoft.com/office/drawing/2014/main" id="{0B62BA01-15D1-792B-039C-8B288D70F021}"/>
              </a:ext>
            </a:extLst>
          </p:cNvPr>
          <p:cNvSpPr>
            <a:spLocks noGrp="1"/>
          </p:cNvSpPr>
          <p:nvPr>
            <p:ph type="ftr" sz="quarter" idx="17"/>
          </p:nvPr>
        </p:nvSpPr>
        <p:spPr>
          <a:xfrm>
            <a:off x="2387600" y="6595712"/>
            <a:ext cx="7416800" cy="256092"/>
          </a:xfrm>
        </p:spPr>
        <p:txBody>
          <a:bodyPr/>
          <a:lstStyle/>
          <a:p>
            <a:r>
              <a:rPr lang="pt-BR" dirty="0"/>
              <a:t>GTI MP Bruxellois – 18 novembre 2025</a:t>
            </a:r>
          </a:p>
        </p:txBody>
      </p:sp>
      <p:sp>
        <p:nvSpPr>
          <p:cNvPr id="3" name="Text Placeholder 2">
            <a:extLst>
              <a:ext uri="{FF2B5EF4-FFF2-40B4-BE49-F238E27FC236}">
                <a16:creationId xmlns:a16="http://schemas.microsoft.com/office/drawing/2014/main" id="{6896820A-BC9D-4E96-A447-2F63A30AB5B8}"/>
              </a:ext>
            </a:extLst>
          </p:cNvPr>
          <p:cNvSpPr>
            <a:spLocks noGrp="1"/>
          </p:cNvSpPr>
          <p:nvPr>
            <p:ph type="body" idx="1"/>
          </p:nvPr>
        </p:nvSpPr>
        <p:spPr>
          <a:xfrm>
            <a:off x="511255" y="899967"/>
            <a:ext cx="11160124" cy="435600"/>
          </a:xfrm>
        </p:spPr>
        <p:txBody>
          <a:bodyPr/>
          <a:lstStyle/>
          <a:p>
            <a:pPr algn="just"/>
            <a:r>
              <a:rPr lang="fr-BE" noProof="0">
                <a:latin typeface="Cambria"/>
                <a:ea typeface="Cambria"/>
              </a:rPr>
              <a:t> </a:t>
            </a:r>
          </a:p>
        </p:txBody>
      </p:sp>
      <p:sp>
        <p:nvSpPr>
          <p:cNvPr id="8" name="Text Placeholder 1">
            <a:extLst>
              <a:ext uri="{FF2B5EF4-FFF2-40B4-BE49-F238E27FC236}">
                <a16:creationId xmlns:a16="http://schemas.microsoft.com/office/drawing/2014/main" id="{BAD47D95-EA1C-AF3B-883F-93437A116D20}"/>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B. La signature de l'offre</a:t>
            </a:r>
            <a:endParaRPr lang="en-US">
              <a:ea typeface="+mn-ea"/>
              <a:cs typeface="+mn-cs"/>
            </a:endParaRPr>
          </a:p>
        </p:txBody>
      </p:sp>
      <p:sp>
        <p:nvSpPr>
          <p:cNvPr id="6" name="Title 5">
            <a:extLst>
              <a:ext uri="{FF2B5EF4-FFF2-40B4-BE49-F238E27FC236}">
                <a16:creationId xmlns:a16="http://schemas.microsoft.com/office/drawing/2014/main" id="{CDD1BF5D-69F7-98E3-1543-CB5B65FE92A9}"/>
              </a:ext>
            </a:extLst>
          </p:cNvPr>
          <p:cNvSpPr txBox="1">
            <a:spLocks/>
          </p:cNvSpPr>
          <p:nvPr/>
        </p:nvSpPr>
        <p:spPr>
          <a:xfrm>
            <a:off x="520621" y="650944"/>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262.266 du 5 février 2025,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VIVISOL</a:t>
            </a:r>
            <a:r>
              <a:rPr lang="fr-BE" sz="2400" i="1">
                <a:solidFill>
                  <a:srgbClr val="0073CF"/>
                </a:solidFill>
                <a:latin typeface="Cambria"/>
                <a:ea typeface="Cambria"/>
              </a:rPr>
              <a:t> B</a:t>
            </a:r>
            <a:r>
              <a:rPr lang="fr-BE" sz="2400">
                <a:solidFill>
                  <a:srgbClr val="0073CF"/>
                </a:solidFill>
                <a:latin typeface="Cambria"/>
                <a:ea typeface="Cambria"/>
              </a:rPr>
              <a:t> (extrême urgence)</a:t>
            </a:r>
            <a:endParaRPr lang="en-US" sz="2400" i="1">
              <a:solidFill>
                <a:srgbClr val="0073CF"/>
              </a:solidFill>
            </a:endParaRPr>
          </a:p>
        </p:txBody>
      </p:sp>
      <p:sp>
        <p:nvSpPr>
          <p:cNvPr id="5" name="Text Placeholder 2">
            <a:extLst>
              <a:ext uri="{FF2B5EF4-FFF2-40B4-BE49-F238E27FC236}">
                <a16:creationId xmlns:a16="http://schemas.microsoft.com/office/drawing/2014/main" id="{6182DB30-AF59-2F31-B448-57643693CABF}"/>
              </a:ext>
            </a:extLst>
          </p:cNvPr>
          <p:cNvSpPr txBox="1">
            <a:spLocks/>
          </p:cNvSpPr>
          <p:nvPr/>
        </p:nvSpPr>
        <p:spPr>
          <a:xfrm>
            <a:off x="539688" y="1296049"/>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endParaRPr lang="fr-BE" sz="2000">
              <a:latin typeface="Cambria"/>
              <a:ea typeface="Cambria"/>
            </a:endParaRPr>
          </a:p>
        </p:txBody>
      </p:sp>
      <p:sp>
        <p:nvSpPr>
          <p:cNvPr id="11" name="Text Placeholder 2">
            <a:extLst>
              <a:ext uri="{FF2B5EF4-FFF2-40B4-BE49-F238E27FC236}">
                <a16:creationId xmlns:a16="http://schemas.microsoft.com/office/drawing/2014/main" id="{4361D8F9-9128-680A-D58F-77B5B0B0EE93}"/>
              </a:ext>
            </a:extLst>
          </p:cNvPr>
          <p:cNvSpPr txBox="1">
            <a:spLocks/>
          </p:cNvSpPr>
          <p:nvPr/>
        </p:nvSpPr>
        <p:spPr>
          <a:xfrm>
            <a:off x="515938" y="1326092"/>
            <a:ext cx="11160125" cy="436563"/>
          </a:xfrm>
          <a:prstGeom prst="rect">
            <a:avLst/>
          </a:prstGeom>
        </p:spPr>
        <p:txBody>
          <a:bodyPr vert="horz" lIns="0" tIns="0" rIns="0" bIns="0" spcCol="137160" rtlCol="0" anchor="t" anchorCtr="0">
            <a:norm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Pouvoir de signature</a:t>
            </a:r>
          </a:p>
        </p:txBody>
      </p:sp>
    </p:spTree>
    <p:extLst>
      <p:ext uri="{BB962C8B-B14F-4D97-AF65-F5344CB8AC3E}">
        <p14:creationId xmlns:p14="http://schemas.microsoft.com/office/powerpoint/2010/main" val="35637087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F03BF-F026-A3E8-75D2-E573908C4B2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144948-EF8F-0DC0-8895-B1347555B6D5}"/>
              </a:ext>
            </a:extLst>
          </p:cNvPr>
          <p:cNvSpPr>
            <a:spLocks noGrp="1"/>
          </p:cNvSpPr>
          <p:nvPr>
            <p:ph sz="quarter" idx="18"/>
          </p:nvPr>
        </p:nvSpPr>
        <p:spPr>
          <a:xfrm>
            <a:off x="527189" y="1318904"/>
            <a:ext cx="11160124" cy="4934275"/>
          </a:xfrm>
        </p:spPr>
        <p:txBody>
          <a:bodyPr vert="horz" lIns="0" tIns="0" rIns="0" bIns="0" spcCol="137160" rtlCol="0" anchor="t">
            <a:noAutofit/>
          </a:bodyPr>
          <a:lstStyle/>
          <a:p>
            <a:pPr algn="just"/>
            <a:r>
              <a:rPr lang="fr-BE" sz="1800"/>
              <a:t>Il s’agit d’un marché passé par procédure ouverte.</a:t>
            </a:r>
          </a:p>
          <a:p>
            <a:pPr algn="just"/>
            <a:r>
              <a:rPr lang="fr-BE" sz="1800"/>
              <a:t>« </a:t>
            </a:r>
            <a:r>
              <a:rPr lang="fr-BE" sz="1800" i="1"/>
              <a:t>Il n’est contesté ni que, telle qu’elle avait été déposée le 28 août 2024, </a:t>
            </a:r>
            <a:r>
              <a:rPr lang="fr-BE" sz="1800" b="1" i="1"/>
              <a:t>l’offre</a:t>
            </a:r>
            <a:r>
              <a:rPr lang="fr-BE" sz="1800" i="1"/>
              <a:t> de la requérante </a:t>
            </a:r>
            <a:r>
              <a:rPr lang="fr-BE" sz="1800" b="1" i="1"/>
              <a:t>était</a:t>
            </a:r>
            <a:r>
              <a:rPr lang="fr-BE" sz="1800" i="1"/>
              <a:t> dûment </a:t>
            </a:r>
            <a:r>
              <a:rPr lang="fr-BE" sz="1800" b="1" i="1"/>
              <a:t>signée</a:t>
            </a:r>
            <a:r>
              <a:rPr lang="fr-BE" sz="1800" i="1"/>
              <a:t>, au moyen d’une signature électronique qualifiée, ni que les</a:t>
            </a:r>
            <a:r>
              <a:rPr lang="fr-BE" sz="1800" b="1" i="1"/>
              <a:t> fiches techniques </a:t>
            </a:r>
            <a:r>
              <a:rPr lang="fr-BE" sz="1800" i="1"/>
              <a:t>dont la production a été </a:t>
            </a:r>
            <a:r>
              <a:rPr lang="fr-BE" sz="1800" b="1" i="1"/>
              <a:t>ultérieurement demandée </a:t>
            </a:r>
            <a:r>
              <a:rPr lang="fr-BE" sz="1800" i="1"/>
              <a:t>à la requérante pour les besoins de la sélection qualitative n’ont </a:t>
            </a:r>
            <a:r>
              <a:rPr lang="fr-BE" sz="1800" b="1" i="1"/>
              <a:t>pas</a:t>
            </a:r>
            <a:r>
              <a:rPr lang="fr-BE" sz="1800" i="1"/>
              <a:t> fait l’objet d’un dépôt assorti d’une signature électronique qualifiée</a:t>
            </a:r>
            <a:r>
              <a:rPr lang="fr-BE" sz="1800"/>
              <a:t>. »</a:t>
            </a:r>
          </a:p>
          <a:p>
            <a:pPr algn="just"/>
            <a:r>
              <a:rPr lang="fr-BE" sz="1800"/>
              <a:t>« </a:t>
            </a:r>
            <a:r>
              <a:rPr lang="fr-BE" sz="1800" i="1"/>
              <a:t>L’exigence d’apposer une signature électronique qualifiée sur le rapport de dépôt visé à l’article 42, § 1er, a vocation à servir les garanties d’authenticité et d’intégrité de l’offre et des documents qui doivent y être annexés. La circonstance que, dans le cadre d'une </a:t>
            </a:r>
            <a:r>
              <a:rPr lang="fr-BE" sz="1800" b="1" i="1"/>
              <a:t>procédure ouverte </a:t>
            </a:r>
            <a:r>
              <a:rPr lang="fr-BE" sz="1800" i="1"/>
              <a:t>ou d'une procédure négociée directe avec publication préalable, le soumissionnaire ne doit – conformément à cet article 42, § 1er – </a:t>
            </a:r>
            <a:r>
              <a:rPr lang="fr-BE" sz="1800" b="1" i="1"/>
              <a:t>pas signer individuellement l'offre, ses annexes et le DUME</a:t>
            </a:r>
            <a:r>
              <a:rPr lang="fr-BE" sz="1800" i="1"/>
              <a:t>, </a:t>
            </a:r>
            <a:r>
              <a:rPr lang="fr-BE" sz="1800" b="1" i="1"/>
              <a:t>mais</a:t>
            </a:r>
            <a:r>
              <a:rPr lang="fr-BE" sz="1800" i="1"/>
              <a:t> se borne à signer ces documents de </a:t>
            </a:r>
            <a:r>
              <a:rPr lang="fr-BE" sz="1800" b="1" i="1"/>
              <a:t>manière globale </a:t>
            </a:r>
            <a:r>
              <a:rPr lang="fr-BE" sz="1800" i="1"/>
              <a:t>sur le rapport de dépôt y afférent, </a:t>
            </a:r>
            <a:r>
              <a:rPr lang="fr-BE" sz="1800" b="1" i="1"/>
              <a:t>n’enlève rien </a:t>
            </a:r>
            <a:r>
              <a:rPr lang="fr-BE" sz="1800" i="1"/>
              <a:t>à l’exigence que </a:t>
            </a:r>
            <a:r>
              <a:rPr lang="fr-BE" sz="1800" b="1" i="1"/>
              <a:t>tous les documents </a:t>
            </a:r>
            <a:r>
              <a:rPr lang="fr-BE" sz="1800" i="1"/>
              <a:t>destinés à être déposés avec l’offre soient </a:t>
            </a:r>
            <a:r>
              <a:rPr lang="fr-BE" sz="1800" b="1" i="1"/>
              <a:t>dûment signés, y compris ceux qu’un pouvoir adjudicateur invite un soumissionnaire à lui fournir à titre complémentaire</a:t>
            </a:r>
            <a:r>
              <a:rPr lang="fr-BE" sz="1800" i="1"/>
              <a:t>, pour – comme en l’espèce – statuer sur la sélection de ce soumissionnaire. Raisonner autrement ferait perdre de vue l’objectif assigné au formalisme de la signature électronique qualifiée de l’ensemble des documents se rapportant à une offre déposée en procédure ouverte ou en procédure négociée directe avec publication préalable. </a:t>
            </a:r>
            <a:r>
              <a:rPr lang="fr-BE" sz="1800"/>
              <a:t>»</a:t>
            </a:r>
          </a:p>
          <a:p>
            <a:pPr algn="just"/>
            <a:r>
              <a:rPr lang="fr-BE" sz="1800">
                <a:ea typeface="+mn-lt"/>
                <a:cs typeface="+mn-lt"/>
              </a:rPr>
              <a:t>La demande de suspension a été rejetée.</a:t>
            </a:r>
          </a:p>
        </p:txBody>
      </p:sp>
      <p:sp>
        <p:nvSpPr>
          <p:cNvPr id="4" name="Slide Number Placeholder 3">
            <a:extLst>
              <a:ext uri="{FF2B5EF4-FFF2-40B4-BE49-F238E27FC236}">
                <a16:creationId xmlns:a16="http://schemas.microsoft.com/office/drawing/2014/main" id="{6D2E0835-AF51-9F4D-A30B-53C83AAD9709}"/>
              </a:ext>
            </a:extLst>
          </p:cNvPr>
          <p:cNvSpPr>
            <a:spLocks noGrp="1"/>
          </p:cNvSpPr>
          <p:nvPr>
            <p:ph type="sldNum" sz="quarter" idx="12"/>
          </p:nvPr>
        </p:nvSpPr>
        <p:spPr/>
        <p:txBody>
          <a:bodyPr/>
          <a:lstStyle/>
          <a:p>
            <a:fld id="{F9591D4C-BB8F-AE46-BE73-C616F30BBC5B}" type="slidenum">
              <a:rPr lang="en-US" smtClean="0"/>
              <a:pPr/>
              <a:t>82</a:t>
            </a:fld>
            <a:endParaRPr lang="en-US"/>
          </a:p>
        </p:txBody>
      </p:sp>
      <p:sp>
        <p:nvSpPr>
          <p:cNvPr id="7" name="Footer Placeholder 6">
            <a:extLst>
              <a:ext uri="{FF2B5EF4-FFF2-40B4-BE49-F238E27FC236}">
                <a16:creationId xmlns:a16="http://schemas.microsoft.com/office/drawing/2014/main" id="{734BDAFE-6CFA-0D51-FFD5-3F33089D6AA5}"/>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670EFA3B-3452-F9A8-0E5A-0CE64F5D05CF}"/>
              </a:ext>
            </a:extLst>
          </p:cNvPr>
          <p:cNvSpPr txBox="1">
            <a:spLocks/>
          </p:cNvSpPr>
          <p:nvPr/>
        </p:nvSpPr>
        <p:spPr>
          <a:xfrm>
            <a:off x="508725" y="596731"/>
            <a:ext cx="11481992"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262.644 du 18 mars 2025, </a:t>
            </a:r>
            <a:r>
              <a:rPr lang="fr-BE" sz="2400" i="1" err="1">
                <a:solidFill>
                  <a:srgbClr val="0073CF"/>
                </a:solidFill>
                <a:latin typeface="Cambria"/>
                <a:ea typeface="Cambria"/>
              </a:rPr>
              <a:t>S.R.L</a:t>
            </a:r>
            <a:r>
              <a:rPr lang="fr-BE" sz="2400" i="1">
                <a:solidFill>
                  <a:srgbClr val="0073CF"/>
                </a:solidFill>
                <a:latin typeface="Cambria"/>
                <a:ea typeface="Cambria"/>
              </a:rPr>
              <a:t>. MATERNE </a:t>
            </a:r>
            <a:r>
              <a:rPr lang="fr-BE" sz="2400" i="1" err="1">
                <a:solidFill>
                  <a:srgbClr val="0073CF"/>
                </a:solidFill>
                <a:latin typeface="Cambria"/>
                <a:ea typeface="Cambria"/>
              </a:rPr>
              <a:t>DORMAL</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kumimoji="0"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31501357-1A18-D296-439E-BA5ABBDC3ECC}"/>
              </a:ext>
            </a:extLst>
          </p:cNvPr>
          <p:cNvSpPr txBox="1">
            <a:spLocks/>
          </p:cNvSpPr>
          <p:nvPr/>
        </p:nvSpPr>
        <p:spPr>
          <a:xfrm>
            <a:off x="523151" y="275575"/>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a:t>
            </a:r>
            <a:r>
              <a:rPr lang="fr-FR" b="1">
                <a:solidFill>
                  <a:srgbClr val="182440"/>
                </a:solidFill>
              </a:rPr>
              <a:t>B. La signature de l'offre</a:t>
            </a:r>
            <a:endParaRPr lang="fr-FR" b="1">
              <a:solidFill>
                <a:srgbClr val="182440"/>
              </a:solidFill>
              <a:latin typeface="Arial" panose="020B0604020202020204"/>
            </a:endParaRPr>
          </a:p>
        </p:txBody>
      </p:sp>
      <p:sp>
        <p:nvSpPr>
          <p:cNvPr id="5" name="TextBox 4">
            <a:extLst>
              <a:ext uri="{FF2B5EF4-FFF2-40B4-BE49-F238E27FC236}">
                <a16:creationId xmlns:a16="http://schemas.microsoft.com/office/drawing/2014/main" id="{193DABAC-2C83-C837-8701-F0C0DFD9E877}"/>
              </a:ext>
            </a:extLst>
          </p:cNvPr>
          <p:cNvSpPr txBox="1"/>
          <p:nvPr/>
        </p:nvSpPr>
        <p:spPr>
          <a:xfrm>
            <a:off x="523150" y="910713"/>
            <a:ext cx="10785551"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2000" b="1">
                <a:solidFill>
                  <a:schemeClr val="accent6"/>
                </a:solidFill>
                <a:latin typeface="Cambria"/>
                <a:ea typeface="Cambria"/>
              </a:rPr>
              <a:t>Signature du rapport de dépôt de documents demandés après le dépôt des offres</a:t>
            </a:r>
          </a:p>
        </p:txBody>
      </p:sp>
    </p:spTree>
    <p:extLst>
      <p:ext uri="{BB962C8B-B14F-4D97-AF65-F5344CB8AC3E}">
        <p14:creationId xmlns:p14="http://schemas.microsoft.com/office/powerpoint/2010/main" val="23563694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990D8-73CE-C867-612C-FB753A356E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04AB0A-5EBE-2852-E9B3-3C256C46549E}"/>
              </a:ext>
            </a:extLst>
          </p:cNvPr>
          <p:cNvSpPr>
            <a:spLocks noGrp="1"/>
          </p:cNvSpPr>
          <p:nvPr>
            <p:ph type="title"/>
          </p:nvPr>
        </p:nvSpPr>
        <p:spPr/>
        <p:txBody>
          <a:bodyPr/>
          <a:lstStyle/>
          <a:p>
            <a:pPr algn="just"/>
            <a:r>
              <a:rPr lang="fr-BE" noProof="0"/>
              <a:t>III. La régularité des offres</a:t>
            </a:r>
          </a:p>
        </p:txBody>
      </p:sp>
      <p:sp>
        <p:nvSpPr>
          <p:cNvPr id="5" name="Slide Number Placeholder 4">
            <a:extLst>
              <a:ext uri="{FF2B5EF4-FFF2-40B4-BE49-F238E27FC236}">
                <a16:creationId xmlns:a16="http://schemas.microsoft.com/office/drawing/2014/main" id="{33D22CA6-3D65-4300-98E0-A19FD52CE125}"/>
              </a:ext>
            </a:extLst>
          </p:cNvPr>
          <p:cNvSpPr>
            <a:spLocks noGrp="1"/>
          </p:cNvSpPr>
          <p:nvPr>
            <p:ph type="sldNum" sz="quarter" idx="4"/>
          </p:nvPr>
        </p:nvSpPr>
        <p:spPr/>
        <p:txBody>
          <a:bodyPr/>
          <a:lstStyle/>
          <a:p>
            <a:fld id="{F9591D4C-BB8F-AE46-BE73-C616F30BBC5B}" type="slidenum">
              <a:rPr lang="en-US" smtClean="0"/>
              <a:pPr/>
              <a:t>83</a:t>
            </a:fld>
            <a:endParaRPr lang="en-US"/>
          </a:p>
        </p:txBody>
      </p:sp>
      <p:pic>
        <p:nvPicPr>
          <p:cNvPr id="9" name="Picture Placeholder 8">
            <a:extLst>
              <a:ext uri="{FF2B5EF4-FFF2-40B4-BE49-F238E27FC236}">
                <a16:creationId xmlns:a16="http://schemas.microsoft.com/office/drawing/2014/main" id="{8C33C3D1-F922-D987-A787-3F9539387418}"/>
              </a:ext>
            </a:extLst>
          </p:cNvPr>
          <p:cNvPicPr>
            <a:picLocks noGrp="1" noChangeAspect="1"/>
          </p:cNvPicPr>
          <p:nvPr>
            <p:ph type="pic" sz="quarter" idx="18"/>
          </p:nvPr>
        </p:nvPicPr>
        <p:blipFill>
          <a:blip r:embed="rId2"/>
          <a:srcRect t="27062" b="27062"/>
          <a:stretch/>
        </p:blipFill>
        <p:spPr/>
      </p:pic>
      <p:sp>
        <p:nvSpPr>
          <p:cNvPr id="3" name="Title 1">
            <a:extLst>
              <a:ext uri="{FF2B5EF4-FFF2-40B4-BE49-F238E27FC236}">
                <a16:creationId xmlns:a16="http://schemas.microsoft.com/office/drawing/2014/main" id="{FACFAE37-C165-28D5-C064-04E3728C504F}"/>
              </a:ext>
            </a:extLst>
          </p:cNvPr>
          <p:cNvSpPr txBox="1">
            <a:spLocks/>
          </p:cNvSpPr>
          <p:nvPr/>
        </p:nvSpPr>
        <p:spPr>
          <a:xfrm>
            <a:off x="1159828" y="2258152"/>
            <a:ext cx="10969625" cy="41275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kern="1200">
                <a:solidFill>
                  <a:schemeClr val="accent5"/>
                </a:solidFill>
                <a:latin typeface="Cambria" panose="02040503050406030204" pitchFamily="18" charset="0"/>
                <a:ea typeface="+mj-ea"/>
                <a:cs typeface="+mj-cs"/>
              </a:defRPr>
            </a:lvl1pPr>
          </a:lstStyle>
          <a:p>
            <a:pPr algn="just"/>
            <a:r>
              <a:rPr lang="fr-FR">
                <a:latin typeface="Cambria"/>
                <a:ea typeface="Cambria"/>
              </a:rPr>
              <a:t>C. La date de dépôt de l'offre </a:t>
            </a:r>
            <a:endParaRPr lang="fr-FR">
              <a:ea typeface="Cambria" panose="02040503050406030204" pitchFamily="18" charset="0"/>
            </a:endParaRPr>
          </a:p>
        </p:txBody>
      </p:sp>
      <p:sp>
        <p:nvSpPr>
          <p:cNvPr id="4" name="Footer Placeholder 9">
            <a:extLst>
              <a:ext uri="{FF2B5EF4-FFF2-40B4-BE49-F238E27FC236}">
                <a16:creationId xmlns:a16="http://schemas.microsoft.com/office/drawing/2014/main" id="{EBA9D0BD-5C79-73C6-C7F1-7AAE798818B5}"/>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dirty="0"/>
              <a:t>GTI MP Bruxellois – 18 novembre 2025</a:t>
            </a:r>
          </a:p>
        </p:txBody>
      </p:sp>
    </p:spTree>
    <p:extLst>
      <p:ext uri="{BB962C8B-B14F-4D97-AF65-F5344CB8AC3E}">
        <p14:creationId xmlns:p14="http://schemas.microsoft.com/office/powerpoint/2010/main" val="4884287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71463-933F-EA14-FEBA-A105D7032EB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C7C8CF-11BE-FA54-6303-4D63A61E732B}"/>
              </a:ext>
            </a:extLst>
          </p:cNvPr>
          <p:cNvSpPr>
            <a:spLocks noGrp="1"/>
          </p:cNvSpPr>
          <p:nvPr>
            <p:ph sz="quarter" idx="18"/>
          </p:nvPr>
        </p:nvSpPr>
        <p:spPr>
          <a:xfrm>
            <a:off x="527189" y="1318904"/>
            <a:ext cx="11160124" cy="4934275"/>
          </a:xfrm>
        </p:spPr>
        <p:txBody>
          <a:bodyPr vert="horz" lIns="0" tIns="0" rIns="0" bIns="0" spcCol="137160" rtlCol="0" anchor="t">
            <a:noAutofit/>
          </a:bodyPr>
          <a:lstStyle/>
          <a:p>
            <a:pPr marL="229870" indent="-229870" algn="just"/>
            <a:r>
              <a:rPr lang="en-US"/>
              <a:t>Il </a:t>
            </a:r>
            <a:r>
              <a:rPr lang="en-US" err="1"/>
              <a:t>s'agit</a:t>
            </a:r>
            <a:r>
              <a:rPr lang="en-US"/>
              <a:t> d'un </a:t>
            </a:r>
            <a:r>
              <a:rPr lang="en-US" err="1"/>
              <a:t>marché</a:t>
            </a:r>
            <a:r>
              <a:rPr lang="en-US"/>
              <a:t> public </a:t>
            </a:r>
            <a:r>
              <a:rPr lang="en-US" err="1"/>
              <a:t>relatif</a:t>
            </a:r>
            <a:r>
              <a:rPr lang="en-US"/>
              <a:t> à la “</a:t>
            </a:r>
            <a:r>
              <a:rPr lang="en-US" err="1"/>
              <a:t>Connexion</a:t>
            </a:r>
            <a:r>
              <a:rPr lang="en-US"/>
              <a:t> du site des </a:t>
            </a:r>
            <a:r>
              <a:rPr lang="en-US" err="1"/>
              <a:t>réservoirs</a:t>
            </a:r>
            <a:r>
              <a:rPr lang="en-US"/>
              <a:t> de </a:t>
            </a:r>
            <a:r>
              <a:rPr lang="en-US" err="1"/>
              <a:t>Ghlin</a:t>
            </a:r>
            <a:r>
              <a:rPr lang="en-US"/>
              <a:t> et du site du </a:t>
            </a:r>
            <a:r>
              <a:rPr lang="en-US" err="1"/>
              <a:t>puits</a:t>
            </a:r>
            <a:r>
              <a:rPr lang="en-US"/>
              <a:t> </a:t>
            </a:r>
            <a:r>
              <a:rPr lang="en-US" err="1"/>
              <a:t>Brassico</a:t>
            </a:r>
            <a:r>
              <a:rPr lang="en-US"/>
              <a:t> au réseau ORES” passé par </a:t>
            </a:r>
            <a:r>
              <a:rPr lang="en-US" err="1"/>
              <a:t>procédure</a:t>
            </a:r>
            <a:r>
              <a:rPr lang="en-US"/>
              <a:t> ouverte</a:t>
            </a:r>
            <a:endParaRPr lang="en-US">
              <a:cs typeface="Arial"/>
            </a:endParaRPr>
          </a:p>
          <a:p>
            <a:pPr marL="229870" indent="-229870" algn="just"/>
            <a:r>
              <a:rPr lang="en-US">
                <a:ea typeface="+mn-lt"/>
                <a:cs typeface="+mn-lt"/>
              </a:rPr>
              <a:t>La </a:t>
            </a:r>
            <a:r>
              <a:rPr lang="en-US" err="1">
                <a:ea typeface="+mn-lt"/>
                <a:cs typeface="+mn-lt"/>
              </a:rPr>
              <a:t>plateforme</a:t>
            </a:r>
            <a:r>
              <a:rPr lang="en-US">
                <a:ea typeface="+mn-lt"/>
                <a:cs typeface="+mn-lt"/>
              </a:rPr>
              <a:t> e-Procurement a </a:t>
            </a:r>
            <a:r>
              <a:rPr lang="en-US" err="1">
                <a:ea typeface="+mn-lt"/>
                <a:cs typeface="+mn-lt"/>
              </a:rPr>
              <a:t>connu</a:t>
            </a:r>
            <a:r>
              <a:rPr lang="en-US">
                <a:ea typeface="+mn-lt"/>
                <a:cs typeface="+mn-lt"/>
              </a:rPr>
              <a:t> </a:t>
            </a:r>
            <a:r>
              <a:rPr lang="en-US" err="1">
                <a:ea typeface="+mn-lt"/>
                <a:cs typeface="+mn-lt"/>
              </a:rPr>
              <a:t>une</a:t>
            </a:r>
            <a:r>
              <a:rPr lang="en-US">
                <a:ea typeface="+mn-lt"/>
                <a:cs typeface="+mn-lt"/>
              </a:rPr>
              <a:t> </a:t>
            </a:r>
            <a:r>
              <a:rPr lang="en-US" err="1">
                <a:ea typeface="+mn-lt"/>
                <a:cs typeface="+mn-lt"/>
              </a:rPr>
              <a:t>indisponibilité</a:t>
            </a:r>
            <a:r>
              <a:rPr lang="en-US">
                <a:ea typeface="+mn-lt"/>
                <a:cs typeface="+mn-lt"/>
              </a:rPr>
              <a:t> dans les deux </a:t>
            </a:r>
            <a:r>
              <a:rPr lang="en-US" err="1">
                <a:ea typeface="+mn-lt"/>
                <a:cs typeface="+mn-lt"/>
              </a:rPr>
              <a:t>heures</a:t>
            </a:r>
            <a:r>
              <a:rPr lang="en-US">
                <a:ea typeface="+mn-lt"/>
                <a:cs typeface="+mn-lt"/>
              </a:rPr>
              <a:t> </a:t>
            </a:r>
            <a:r>
              <a:rPr lang="en-US" err="1">
                <a:ea typeface="+mn-lt"/>
                <a:cs typeface="+mn-lt"/>
              </a:rPr>
              <a:t>précédant</a:t>
            </a:r>
            <a:r>
              <a:rPr lang="en-US">
                <a:ea typeface="+mn-lt"/>
                <a:cs typeface="+mn-lt"/>
              </a:rPr>
              <a:t> la </a:t>
            </a:r>
            <a:r>
              <a:rPr lang="en-US" err="1">
                <a:ea typeface="+mn-lt"/>
                <a:cs typeface="+mn-lt"/>
              </a:rPr>
              <a:t>limite</a:t>
            </a:r>
            <a:r>
              <a:rPr lang="en-US">
                <a:ea typeface="+mn-lt"/>
                <a:cs typeface="+mn-lt"/>
              </a:rPr>
              <a:t> de </a:t>
            </a:r>
            <a:r>
              <a:rPr lang="en-US" err="1">
                <a:ea typeface="+mn-lt"/>
                <a:cs typeface="+mn-lt"/>
              </a:rPr>
              <a:t>dépôt</a:t>
            </a:r>
            <a:r>
              <a:rPr lang="en-US">
                <a:ea typeface="+mn-lt"/>
                <a:cs typeface="+mn-lt"/>
              </a:rPr>
              <a:t> des </a:t>
            </a:r>
            <a:r>
              <a:rPr lang="en-US" err="1">
                <a:ea typeface="+mn-lt"/>
                <a:cs typeface="+mn-lt"/>
              </a:rPr>
              <a:t>offres</a:t>
            </a:r>
            <a:r>
              <a:rPr lang="en-US">
                <a:ea typeface="+mn-lt"/>
                <a:cs typeface="+mn-lt"/>
              </a:rPr>
              <a:t>. La </a:t>
            </a:r>
            <a:r>
              <a:rPr lang="en-US" err="1">
                <a:ea typeface="+mn-lt"/>
                <a:cs typeface="+mn-lt"/>
              </a:rPr>
              <a:t>partie</a:t>
            </a:r>
            <a:r>
              <a:rPr lang="en-US">
                <a:ea typeface="+mn-lt"/>
                <a:cs typeface="+mn-lt"/>
              </a:rPr>
              <a:t> </a:t>
            </a:r>
            <a:r>
              <a:rPr lang="en-US" err="1">
                <a:ea typeface="+mn-lt"/>
                <a:cs typeface="+mn-lt"/>
              </a:rPr>
              <a:t>requérante</a:t>
            </a:r>
            <a:r>
              <a:rPr lang="en-US">
                <a:ea typeface="+mn-lt"/>
                <a:cs typeface="+mn-lt"/>
              </a:rPr>
              <a:t> a </a:t>
            </a:r>
            <a:r>
              <a:rPr lang="en-US" err="1">
                <a:ea typeface="+mn-lt"/>
                <a:cs typeface="+mn-lt"/>
              </a:rPr>
              <a:t>informé</a:t>
            </a:r>
            <a:r>
              <a:rPr lang="en-US">
                <a:ea typeface="+mn-lt"/>
                <a:cs typeface="+mn-lt"/>
              </a:rPr>
              <a:t> le service </a:t>
            </a:r>
            <a:r>
              <a:rPr lang="en-US" err="1">
                <a:ea typeface="+mn-lt"/>
                <a:cs typeface="+mn-lt"/>
              </a:rPr>
              <a:t>d'aide</a:t>
            </a:r>
            <a:r>
              <a:rPr lang="en-US">
                <a:ea typeface="+mn-lt"/>
                <a:cs typeface="+mn-lt"/>
              </a:rPr>
              <a:t> de BOSA avant </a:t>
            </a:r>
            <a:r>
              <a:rPr lang="en-US" err="1">
                <a:ea typeface="+mn-lt"/>
                <a:cs typeface="+mn-lt"/>
              </a:rPr>
              <a:t>l'heure</a:t>
            </a:r>
            <a:r>
              <a:rPr lang="en-US">
                <a:ea typeface="+mn-lt"/>
                <a:cs typeface="+mn-lt"/>
              </a:rPr>
              <a:t> </a:t>
            </a:r>
            <a:r>
              <a:rPr lang="en-US" err="1">
                <a:ea typeface="+mn-lt"/>
                <a:cs typeface="+mn-lt"/>
              </a:rPr>
              <a:t>limite</a:t>
            </a:r>
            <a:r>
              <a:rPr lang="en-US">
                <a:ea typeface="+mn-lt"/>
                <a:cs typeface="+mn-lt"/>
              </a:rPr>
              <a:t>, et BOSA a </a:t>
            </a:r>
            <a:r>
              <a:rPr lang="en-US" err="1">
                <a:ea typeface="+mn-lt"/>
                <a:cs typeface="+mn-lt"/>
              </a:rPr>
              <a:t>confirmé</a:t>
            </a:r>
            <a:r>
              <a:rPr lang="en-US">
                <a:ea typeface="+mn-lt"/>
                <a:cs typeface="+mn-lt"/>
              </a:rPr>
              <a:t> </a:t>
            </a:r>
            <a:r>
              <a:rPr lang="en-US" err="1">
                <a:ea typeface="+mn-lt"/>
                <a:cs typeface="+mn-lt"/>
              </a:rPr>
              <a:t>l'incident</a:t>
            </a:r>
            <a:r>
              <a:rPr lang="en-US">
                <a:ea typeface="+mn-lt"/>
                <a:cs typeface="+mn-lt"/>
              </a:rPr>
              <a:t> et a </a:t>
            </a:r>
            <a:r>
              <a:rPr lang="en-US" err="1">
                <a:ea typeface="+mn-lt"/>
                <a:cs typeface="+mn-lt"/>
              </a:rPr>
              <a:t>recommandé</a:t>
            </a:r>
            <a:r>
              <a:rPr lang="en-US">
                <a:ea typeface="+mn-lt"/>
                <a:cs typeface="+mn-lt"/>
              </a:rPr>
              <a:t> un report de la date </a:t>
            </a:r>
            <a:r>
              <a:rPr lang="en-US" err="1">
                <a:ea typeface="+mn-lt"/>
                <a:cs typeface="+mn-lt"/>
              </a:rPr>
              <a:t>limite</a:t>
            </a:r>
            <a:r>
              <a:rPr lang="en-US">
                <a:ea typeface="+mn-lt"/>
                <a:cs typeface="+mn-lt"/>
              </a:rPr>
              <a:t>.</a:t>
            </a:r>
            <a:endParaRPr lang="en-US">
              <a:cs typeface="Arial" panose="020B0604020202020204"/>
            </a:endParaRPr>
          </a:p>
          <a:p>
            <a:pPr marL="229870" indent="-229870" algn="just"/>
            <a:r>
              <a:rPr lang="en-US">
                <a:ea typeface="+mn-lt"/>
                <a:cs typeface="+mn-lt"/>
              </a:rPr>
              <a:t>Il </a:t>
            </a:r>
            <a:r>
              <a:rPr lang="en-US" err="1">
                <a:ea typeface="+mn-lt"/>
                <a:cs typeface="+mn-lt"/>
              </a:rPr>
              <a:t>n'est</a:t>
            </a:r>
            <a:r>
              <a:rPr lang="en-US">
                <a:ea typeface="+mn-lt"/>
                <a:cs typeface="+mn-lt"/>
              </a:rPr>
              <a:t> pas </a:t>
            </a:r>
            <a:r>
              <a:rPr lang="en-US" err="1">
                <a:ea typeface="+mn-lt"/>
                <a:cs typeface="+mn-lt"/>
              </a:rPr>
              <a:t>précisé</a:t>
            </a:r>
            <a:r>
              <a:rPr lang="en-US">
                <a:ea typeface="+mn-lt"/>
                <a:cs typeface="+mn-lt"/>
              </a:rPr>
              <a:t> </a:t>
            </a:r>
            <a:r>
              <a:rPr lang="en-US" err="1">
                <a:ea typeface="+mn-lt"/>
                <a:cs typeface="+mn-lt"/>
              </a:rPr>
              <a:t>exactement</a:t>
            </a:r>
            <a:r>
              <a:rPr lang="en-US">
                <a:ea typeface="+mn-lt"/>
                <a:cs typeface="+mn-lt"/>
              </a:rPr>
              <a:t> </a:t>
            </a:r>
            <a:r>
              <a:rPr lang="en-US" err="1">
                <a:ea typeface="+mn-lt"/>
                <a:cs typeface="+mn-lt"/>
              </a:rPr>
              <a:t>quand</a:t>
            </a:r>
            <a:r>
              <a:rPr lang="en-US">
                <a:ea typeface="+mn-lt"/>
                <a:cs typeface="+mn-lt"/>
              </a:rPr>
              <a:t> la </a:t>
            </a:r>
            <a:r>
              <a:rPr lang="en-US" err="1">
                <a:ea typeface="+mn-lt"/>
                <a:cs typeface="+mn-lt"/>
              </a:rPr>
              <a:t>partie</a:t>
            </a:r>
            <a:r>
              <a:rPr lang="en-US">
                <a:ea typeface="+mn-lt"/>
                <a:cs typeface="+mn-lt"/>
              </a:rPr>
              <a:t> adverse a pris </a:t>
            </a:r>
            <a:r>
              <a:rPr lang="en-US" err="1">
                <a:ea typeface="+mn-lt"/>
                <a:cs typeface="+mn-lt"/>
              </a:rPr>
              <a:t>connaissance</a:t>
            </a:r>
            <a:r>
              <a:rPr lang="en-US">
                <a:ea typeface="+mn-lt"/>
                <a:cs typeface="+mn-lt"/>
              </a:rPr>
              <a:t> de </a:t>
            </a:r>
            <a:r>
              <a:rPr lang="en-US" err="1">
                <a:ea typeface="+mn-lt"/>
                <a:cs typeface="+mn-lt"/>
              </a:rPr>
              <a:t>l'incident</a:t>
            </a:r>
            <a:r>
              <a:rPr lang="en-US">
                <a:ea typeface="+mn-lt"/>
                <a:cs typeface="+mn-lt"/>
              </a:rPr>
              <a:t>, </a:t>
            </a:r>
            <a:r>
              <a:rPr lang="en-US" err="1">
                <a:ea typeface="+mn-lt"/>
                <a:cs typeface="+mn-lt"/>
              </a:rPr>
              <a:t>mais</a:t>
            </a:r>
            <a:r>
              <a:rPr lang="en-US">
                <a:ea typeface="+mn-lt"/>
                <a:cs typeface="+mn-lt"/>
              </a:rPr>
              <a:t> il est probable </a:t>
            </a:r>
            <a:r>
              <a:rPr lang="en-US" err="1">
                <a:ea typeface="+mn-lt"/>
                <a:cs typeface="+mn-lt"/>
              </a:rPr>
              <a:t>qu'elle</a:t>
            </a:r>
            <a:r>
              <a:rPr lang="en-US">
                <a:ea typeface="+mn-lt"/>
                <a:cs typeface="+mn-lt"/>
              </a:rPr>
              <a:t> </a:t>
            </a:r>
            <a:r>
              <a:rPr lang="en-US" err="1">
                <a:ea typeface="+mn-lt"/>
                <a:cs typeface="+mn-lt"/>
              </a:rPr>
              <a:t>en</a:t>
            </a:r>
            <a:r>
              <a:rPr lang="en-US">
                <a:ea typeface="+mn-lt"/>
                <a:cs typeface="+mn-lt"/>
              </a:rPr>
              <a:t> </a:t>
            </a:r>
            <a:r>
              <a:rPr lang="en-US" err="1">
                <a:ea typeface="+mn-lt"/>
                <a:cs typeface="+mn-lt"/>
              </a:rPr>
              <a:t>ait</a:t>
            </a:r>
            <a:r>
              <a:rPr lang="en-US">
                <a:ea typeface="+mn-lt"/>
                <a:cs typeface="+mn-lt"/>
              </a:rPr>
              <a:t> </a:t>
            </a:r>
            <a:r>
              <a:rPr lang="en-US" err="1">
                <a:ea typeface="+mn-lt"/>
                <a:cs typeface="+mn-lt"/>
              </a:rPr>
              <a:t>été</a:t>
            </a:r>
            <a:r>
              <a:rPr lang="en-US">
                <a:ea typeface="+mn-lt"/>
                <a:cs typeface="+mn-lt"/>
              </a:rPr>
              <a:t> </a:t>
            </a:r>
            <a:r>
              <a:rPr lang="en-US" err="1">
                <a:ea typeface="+mn-lt"/>
                <a:cs typeface="+mn-lt"/>
              </a:rPr>
              <a:t>informée</a:t>
            </a:r>
            <a:r>
              <a:rPr lang="en-US">
                <a:ea typeface="+mn-lt"/>
                <a:cs typeface="+mn-lt"/>
              </a:rPr>
              <a:t> avant </a:t>
            </a:r>
            <a:r>
              <a:rPr lang="en-US" err="1">
                <a:ea typeface="+mn-lt"/>
                <a:cs typeface="+mn-lt"/>
              </a:rPr>
              <a:t>l'heure</a:t>
            </a:r>
            <a:r>
              <a:rPr lang="en-US">
                <a:ea typeface="+mn-lt"/>
                <a:cs typeface="+mn-lt"/>
              </a:rPr>
              <a:t> </a:t>
            </a:r>
            <a:r>
              <a:rPr lang="en-US" err="1">
                <a:ea typeface="+mn-lt"/>
                <a:cs typeface="+mn-lt"/>
              </a:rPr>
              <a:t>d'ouverture</a:t>
            </a:r>
            <a:r>
              <a:rPr lang="en-US">
                <a:ea typeface="+mn-lt"/>
                <a:cs typeface="+mn-lt"/>
              </a:rPr>
              <a:t> des </a:t>
            </a:r>
            <a:r>
              <a:rPr lang="en-US" err="1">
                <a:ea typeface="+mn-lt"/>
                <a:cs typeface="+mn-lt"/>
              </a:rPr>
              <a:t>offres</a:t>
            </a:r>
            <a:r>
              <a:rPr lang="en-US">
                <a:ea typeface="+mn-lt"/>
                <a:cs typeface="+mn-lt"/>
              </a:rPr>
              <a:t>. La </a:t>
            </a:r>
            <a:r>
              <a:rPr lang="en-US" err="1">
                <a:ea typeface="+mn-lt"/>
                <a:cs typeface="+mn-lt"/>
              </a:rPr>
              <a:t>partie</a:t>
            </a:r>
            <a:r>
              <a:rPr lang="en-US">
                <a:ea typeface="+mn-lt"/>
                <a:cs typeface="+mn-lt"/>
              </a:rPr>
              <a:t> adverse a </a:t>
            </a:r>
            <a:r>
              <a:rPr lang="en-US" err="1">
                <a:ea typeface="+mn-lt"/>
                <a:cs typeface="+mn-lt"/>
              </a:rPr>
              <a:t>néanmoins</a:t>
            </a:r>
            <a:r>
              <a:rPr lang="en-US">
                <a:ea typeface="+mn-lt"/>
                <a:cs typeface="+mn-lt"/>
              </a:rPr>
              <a:t> </a:t>
            </a:r>
            <a:r>
              <a:rPr lang="en-US" err="1">
                <a:ea typeface="+mn-lt"/>
                <a:cs typeface="+mn-lt"/>
              </a:rPr>
              <a:t>décidé</a:t>
            </a:r>
            <a:r>
              <a:rPr lang="en-US">
                <a:ea typeface="+mn-lt"/>
                <a:cs typeface="+mn-lt"/>
              </a:rPr>
              <a:t> de ne pas reporter la date </a:t>
            </a:r>
            <a:r>
              <a:rPr lang="en-US" err="1">
                <a:ea typeface="+mn-lt"/>
                <a:cs typeface="+mn-lt"/>
              </a:rPr>
              <a:t>limite</a:t>
            </a:r>
            <a:r>
              <a:rPr lang="en-US">
                <a:ea typeface="+mn-lt"/>
                <a:cs typeface="+mn-lt"/>
              </a:rPr>
              <a:t> du </a:t>
            </a:r>
            <a:r>
              <a:rPr lang="en-US" err="1">
                <a:ea typeface="+mn-lt"/>
                <a:cs typeface="+mn-lt"/>
              </a:rPr>
              <a:t>dépôt</a:t>
            </a:r>
            <a:r>
              <a:rPr lang="en-US">
                <a:ea typeface="+mn-lt"/>
                <a:cs typeface="+mn-lt"/>
              </a:rPr>
              <a:t> des </a:t>
            </a:r>
            <a:r>
              <a:rPr lang="en-US" err="1">
                <a:ea typeface="+mn-lt"/>
                <a:cs typeface="+mn-lt"/>
              </a:rPr>
              <a:t>offres</a:t>
            </a:r>
            <a:endParaRPr lang="en-US" err="1">
              <a:cs typeface="Arial" panose="020B0604020202020204"/>
            </a:endParaRPr>
          </a:p>
          <a:p>
            <a:pPr marL="229870" indent="-229870" algn="just"/>
            <a:r>
              <a:rPr lang="en-US" err="1">
                <a:ea typeface="+mn-lt"/>
                <a:cs typeface="+mn-lt"/>
              </a:rPr>
              <a:t>L'article</a:t>
            </a:r>
            <a:r>
              <a:rPr lang="en-US">
                <a:ea typeface="+mn-lt"/>
                <a:cs typeface="+mn-lt"/>
              </a:rPr>
              <a:t> 63, § 1er, de </a:t>
            </a:r>
            <a:r>
              <a:rPr lang="en-US" err="1">
                <a:ea typeface="+mn-lt"/>
                <a:cs typeface="+mn-lt"/>
              </a:rPr>
              <a:t>l'arrêté</a:t>
            </a:r>
            <a:r>
              <a:rPr lang="en-US">
                <a:ea typeface="+mn-lt"/>
                <a:cs typeface="+mn-lt"/>
              </a:rPr>
              <a:t> royal du 18 </a:t>
            </a:r>
            <a:r>
              <a:rPr lang="en-US" err="1">
                <a:ea typeface="+mn-lt"/>
                <a:cs typeface="+mn-lt"/>
              </a:rPr>
              <a:t>juin</a:t>
            </a:r>
            <a:r>
              <a:rPr lang="en-US">
                <a:ea typeface="+mn-lt"/>
                <a:cs typeface="+mn-lt"/>
              </a:rPr>
              <a:t> 2017 </a:t>
            </a:r>
            <a:r>
              <a:rPr lang="en-US" err="1">
                <a:ea typeface="+mn-lt"/>
                <a:cs typeface="+mn-lt"/>
              </a:rPr>
              <a:t>prévoit</a:t>
            </a:r>
            <a:r>
              <a:rPr lang="en-US">
                <a:ea typeface="+mn-lt"/>
                <a:cs typeface="+mn-lt"/>
              </a:rPr>
              <a:t> </a:t>
            </a:r>
            <a:r>
              <a:rPr lang="en-US" err="1">
                <a:ea typeface="+mn-lt"/>
                <a:cs typeface="+mn-lt"/>
              </a:rPr>
              <a:t>que</a:t>
            </a:r>
            <a:r>
              <a:rPr lang="en-US">
                <a:ea typeface="+mn-lt"/>
                <a:cs typeface="+mn-lt"/>
              </a:rPr>
              <a:t> </a:t>
            </a:r>
            <a:r>
              <a:rPr lang="en-US" err="1">
                <a:ea typeface="+mn-lt"/>
                <a:cs typeface="+mn-lt"/>
              </a:rPr>
              <a:t>l'entité</a:t>
            </a:r>
            <a:r>
              <a:rPr lang="en-US">
                <a:ea typeface="+mn-lt"/>
                <a:cs typeface="+mn-lt"/>
              </a:rPr>
              <a:t> </a:t>
            </a:r>
            <a:r>
              <a:rPr lang="en-US" err="1">
                <a:ea typeface="+mn-lt"/>
                <a:cs typeface="+mn-lt"/>
              </a:rPr>
              <a:t>adjudicatrice</a:t>
            </a:r>
            <a:r>
              <a:rPr lang="en-US">
                <a:ea typeface="+mn-lt"/>
                <a:cs typeface="+mn-lt"/>
              </a:rPr>
              <a:t> </a:t>
            </a:r>
            <a:r>
              <a:rPr lang="en-US" err="1">
                <a:ea typeface="+mn-lt"/>
                <a:cs typeface="+mn-lt"/>
              </a:rPr>
              <a:t>peut</a:t>
            </a:r>
            <a:r>
              <a:rPr lang="en-US">
                <a:ea typeface="+mn-lt"/>
                <a:cs typeface="+mn-lt"/>
              </a:rPr>
              <a:t> </a:t>
            </a:r>
            <a:r>
              <a:rPr lang="en-US" err="1">
                <a:ea typeface="+mn-lt"/>
                <a:cs typeface="+mn-lt"/>
              </a:rPr>
              <a:t>décider</a:t>
            </a:r>
            <a:r>
              <a:rPr lang="en-US">
                <a:ea typeface="+mn-lt"/>
                <a:cs typeface="+mn-lt"/>
              </a:rPr>
              <a:t> de reporter la date et </a:t>
            </a:r>
            <a:r>
              <a:rPr lang="en-US" err="1">
                <a:ea typeface="+mn-lt"/>
                <a:cs typeface="+mn-lt"/>
              </a:rPr>
              <a:t>l'heure</a:t>
            </a:r>
            <a:r>
              <a:rPr lang="en-US">
                <a:ea typeface="+mn-lt"/>
                <a:cs typeface="+mn-lt"/>
              </a:rPr>
              <a:t> </a:t>
            </a:r>
            <a:r>
              <a:rPr lang="en-US" err="1">
                <a:ea typeface="+mn-lt"/>
                <a:cs typeface="+mn-lt"/>
              </a:rPr>
              <a:t>limites</a:t>
            </a:r>
            <a:r>
              <a:rPr lang="en-US">
                <a:ea typeface="+mn-lt"/>
                <a:cs typeface="+mn-lt"/>
              </a:rPr>
              <a:t> pour le </a:t>
            </a:r>
            <a:r>
              <a:rPr lang="en-US" err="1">
                <a:ea typeface="+mn-lt"/>
                <a:cs typeface="+mn-lt"/>
              </a:rPr>
              <a:t>dépôt</a:t>
            </a:r>
            <a:r>
              <a:rPr lang="en-US">
                <a:ea typeface="+mn-lt"/>
                <a:cs typeface="+mn-lt"/>
              </a:rPr>
              <a:t> des </a:t>
            </a:r>
            <a:r>
              <a:rPr lang="en-US" err="1">
                <a:ea typeface="+mn-lt"/>
                <a:cs typeface="+mn-lt"/>
              </a:rPr>
              <a:t>offres</a:t>
            </a:r>
            <a:r>
              <a:rPr lang="en-US">
                <a:ea typeface="+mn-lt"/>
                <a:cs typeface="+mn-lt"/>
              </a:rPr>
              <a:t> </a:t>
            </a:r>
            <a:r>
              <a:rPr lang="en-US" err="1">
                <a:ea typeface="+mn-lt"/>
                <a:cs typeface="+mn-lt"/>
              </a:rPr>
              <a:t>si</a:t>
            </a:r>
            <a:r>
              <a:rPr lang="en-US">
                <a:ea typeface="+mn-lt"/>
                <a:cs typeface="+mn-lt"/>
              </a:rPr>
              <a:t> </a:t>
            </a:r>
            <a:r>
              <a:rPr lang="en-US" err="1">
                <a:ea typeface="+mn-lt"/>
                <a:cs typeface="+mn-lt"/>
              </a:rPr>
              <a:t>elle</a:t>
            </a:r>
            <a:r>
              <a:rPr lang="en-US">
                <a:ea typeface="+mn-lt"/>
                <a:cs typeface="+mn-lt"/>
              </a:rPr>
              <a:t> </a:t>
            </a:r>
            <a:r>
              <a:rPr lang="en-US" err="1">
                <a:ea typeface="+mn-lt"/>
                <a:cs typeface="+mn-lt"/>
              </a:rPr>
              <a:t>prend</a:t>
            </a:r>
            <a:r>
              <a:rPr lang="en-US">
                <a:ea typeface="+mn-lt"/>
                <a:cs typeface="+mn-lt"/>
              </a:rPr>
              <a:t> </a:t>
            </a:r>
            <a:r>
              <a:rPr lang="en-US" err="1">
                <a:ea typeface="+mn-lt"/>
                <a:cs typeface="+mn-lt"/>
              </a:rPr>
              <a:t>connaissance</a:t>
            </a:r>
            <a:r>
              <a:rPr lang="en-US">
                <a:ea typeface="+mn-lt"/>
                <a:cs typeface="+mn-lt"/>
              </a:rPr>
              <a:t> </a:t>
            </a:r>
            <a:r>
              <a:rPr lang="en-US" err="1">
                <a:ea typeface="+mn-lt"/>
                <a:cs typeface="+mn-lt"/>
              </a:rPr>
              <a:t>d'une</a:t>
            </a:r>
            <a:r>
              <a:rPr lang="en-US">
                <a:ea typeface="+mn-lt"/>
                <a:cs typeface="+mn-lt"/>
              </a:rPr>
              <a:t> </a:t>
            </a:r>
            <a:r>
              <a:rPr lang="en-US" err="1">
                <a:ea typeface="+mn-lt"/>
                <a:cs typeface="+mn-lt"/>
              </a:rPr>
              <a:t>indisponibilité</a:t>
            </a:r>
            <a:r>
              <a:rPr lang="en-US">
                <a:ea typeface="+mn-lt"/>
                <a:cs typeface="+mn-lt"/>
              </a:rPr>
              <a:t> des </a:t>
            </a:r>
            <a:r>
              <a:rPr lang="en-US" err="1">
                <a:ea typeface="+mn-lt"/>
                <a:cs typeface="+mn-lt"/>
              </a:rPr>
              <a:t>plateformes</a:t>
            </a:r>
            <a:r>
              <a:rPr lang="en-US">
                <a:ea typeface="+mn-lt"/>
                <a:cs typeface="+mn-lt"/>
              </a:rPr>
              <a:t> </a:t>
            </a:r>
            <a:r>
              <a:rPr lang="en-US" err="1">
                <a:ea typeface="+mn-lt"/>
                <a:cs typeface="+mn-lt"/>
              </a:rPr>
              <a:t>électroniques</a:t>
            </a:r>
            <a:r>
              <a:rPr lang="en-US">
                <a:ea typeface="+mn-lt"/>
                <a:cs typeface="+mn-lt"/>
              </a:rPr>
              <a:t> (e-Procurement). Le report doit </a:t>
            </a:r>
            <a:r>
              <a:rPr lang="en-US" err="1">
                <a:ea typeface="+mn-lt"/>
                <a:cs typeface="+mn-lt"/>
              </a:rPr>
              <a:t>être</a:t>
            </a:r>
            <a:r>
              <a:rPr lang="en-US">
                <a:ea typeface="+mn-lt"/>
                <a:cs typeface="+mn-lt"/>
              </a:rPr>
              <a:t> </a:t>
            </a:r>
            <a:r>
              <a:rPr lang="en-US" err="1">
                <a:ea typeface="+mn-lt"/>
                <a:cs typeface="+mn-lt"/>
              </a:rPr>
              <a:t>d'au</a:t>
            </a:r>
            <a:r>
              <a:rPr lang="en-US">
                <a:ea typeface="+mn-lt"/>
                <a:cs typeface="+mn-lt"/>
              </a:rPr>
              <a:t> </a:t>
            </a:r>
            <a:r>
              <a:rPr lang="en-US" err="1">
                <a:ea typeface="+mn-lt"/>
                <a:cs typeface="+mn-lt"/>
              </a:rPr>
              <a:t>moins</a:t>
            </a:r>
            <a:r>
              <a:rPr lang="en-US">
                <a:ea typeface="+mn-lt"/>
                <a:cs typeface="+mn-lt"/>
              </a:rPr>
              <a:t> six </a:t>
            </a:r>
            <a:r>
              <a:rPr lang="en-US" err="1">
                <a:ea typeface="+mn-lt"/>
                <a:cs typeface="+mn-lt"/>
              </a:rPr>
              <a:t>jours</a:t>
            </a:r>
            <a:r>
              <a:rPr lang="en-US">
                <a:ea typeface="+mn-lt"/>
                <a:cs typeface="+mn-lt"/>
              </a:rPr>
              <a:t> (pour des </a:t>
            </a:r>
            <a:r>
              <a:rPr lang="en-US" err="1">
                <a:ea typeface="+mn-lt"/>
                <a:cs typeface="+mn-lt"/>
              </a:rPr>
              <a:t>marchés</a:t>
            </a:r>
            <a:r>
              <a:rPr lang="en-US">
                <a:ea typeface="+mn-lt"/>
                <a:cs typeface="+mn-lt"/>
              </a:rPr>
              <a:t> </a:t>
            </a:r>
            <a:r>
              <a:rPr lang="en-US" err="1">
                <a:ea typeface="+mn-lt"/>
                <a:cs typeface="+mn-lt"/>
              </a:rPr>
              <a:t>en</a:t>
            </a:r>
            <a:r>
              <a:rPr lang="en-US">
                <a:ea typeface="+mn-lt"/>
                <a:cs typeface="+mn-lt"/>
              </a:rPr>
              <a:t> dessous du </a:t>
            </a:r>
            <a:r>
              <a:rPr lang="en-US" err="1">
                <a:ea typeface="+mn-lt"/>
                <a:cs typeface="+mn-lt"/>
              </a:rPr>
              <a:t>seuil</a:t>
            </a:r>
            <a:r>
              <a:rPr lang="en-US">
                <a:ea typeface="+mn-lt"/>
                <a:cs typeface="+mn-lt"/>
              </a:rPr>
              <a:t> </a:t>
            </a:r>
            <a:r>
              <a:rPr lang="en-US" err="1">
                <a:ea typeface="+mn-lt"/>
                <a:cs typeface="+mn-lt"/>
              </a:rPr>
              <a:t>européen</a:t>
            </a:r>
            <a:r>
              <a:rPr lang="en-US">
                <a:ea typeface="+mn-lt"/>
                <a:cs typeface="+mn-lt"/>
              </a:rPr>
              <a:t>) </a:t>
            </a:r>
            <a:r>
              <a:rPr lang="en-US" err="1">
                <a:ea typeface="+mn-lt"/>
                <a:cs typeface="+mn-lt"/>
              </a:rPr>
              <a:t>ou</a:t>
            </a:r>
            <a:r>
              <a:rPr lang="en-US">
                <a:ea typeface="+mn-lt"/>
                <a:cs typeface="+mn-lt"/>
              </a:rPr>
              <a:t> </a:t>
            </a:r>
            <a:r>
              <a:rPr lang="en-US" err="1">
                <a:ea typeface="+mn-lt"/>
                <a:cs typeface="+mn-lt"/>
              </a:rPr>
              <a:t>huit</a:t>
            </a:r>
            <a:r>
              <a:rPr lang="en-US">
                <a:ea typeface="+mn-lt"/>
                <a:cs typeface="+mn-lt"/>
              </a:rPr>
              <a:t> </a:t>
            </a:r>
            <a:r>
              <a:rPr lang="en-US" err="1">
                <a:ea typeface="+mn-lt"/>
                <a:cs typeface="+mn-lt"/>
              </a:rPr>
              <a:t>jours</a:t>
            </a:r>
            <a:r>
              <a:rPr lang="en-US">
                <a:ea typeface="+mn-lt"/>
                <a:cs typeface="+mn-lt"/>
              </a:rPr>
              <a:t> (pour </a:t>
            </a:r>
            <a:r>
              <a:rPr lang="en-US" err="1">
                <a:ea typeface="+mn-lt"/>
                <a:cs typeface="+mn-lt"/>
              </a:rPr>
              <a:t>ceux</a:t>
            </a:r>
            <a:r>
              <a:rPr lang="en-US">
                <a:ea typeface="+mn-lt"/>
                <a:cs typeface="+mn-lt"/>
              </a:rPr>
              <a:t> au-dessus du </a:t>
            </a:r>
            <a:r>
              <a:rPr lang="en-US" err="1">
                <a:ea typeface="+mn-lt"/>
                <a:cs typeface="+mn-lt"/>
              </a:rPr>
              <a:t>seuil</a:t>
            </a:r>
            <a:r>
              <a:rPr lang="en-US">
                <a:ea typeface="+mn-lt"/>
                <a:cs typeface="+mn-lt"/>
              </a:rPr>
              <a:t> </a:t>
            </a:r>
            <a:r>
              <a:rPr lang="en-US" err="1">
                <a:ea typeface="+mn-lt"/>
                <a:cs typeface="+mn-lt"/>
              </a:rPr>
              <a:t>européen</a:t>
            </a:r>
            <a:r>
              <a:rPr lang="en-US">
                <a:ea typeface="+mn-lt"/>
                <a:cs typeface="+mn-lt"/>
              </a:rPr>
              <a:t>).</a:t>
            </a:r>
          </a:p>
          <a:p>
            <a:pPr marL="229870" indent="-229870" algn="just"/>
            <a:endParaRPr lang="en-US">
              <a:ea typeface="+mn-lt"/>
              <a:cs typeface="+mn-lt"/>
            </a:endParaRPr>
          </a:p>
        </p:txBody>
      </p:sp>
      <p:sp>
        <p:nvSpPr>
          <p:cNvPr id="4" name="Slide Number Placeholder 3">
            <a:extLst>
              <a:ext uri="{FF2B5EF4-FFF2-40B4-BE49-F238E27FC236}">
                <a16:creationId xmlns:a16="http://schemas.microsoft.com/office/drawing/2014/main" id="{D84CBF31-E440-650F-325E-6FE90A7E158B}"/>
              </a:ext>
            </a:extLst>
          </p:cNvPr>
          <p:cNvSpPr>
            <a:spLocks noGrp="1"/>
          </p:cNvSpPr>
          <p:nvPr>
            <p:ph type="sldNum" sz="quarter" idx="12"/>
          </p:nvPr>
        </p:nvSpPr>
        <p:spPr/>
        <p:txBody>
          <a:bodyPr/>
          <a:lstStyle/>
          <a:p>
            <a:fld id="{F9591D4C-BB8F-AE46-BE73-C616F30BBC5B}" type="slidenum">
              <a:rPr lang="en-US" smtClean="0"/>
              <a:pPr/>
              <a:t>84</a:t>
            </a:fld>
            <a:endParaRPr lang="en-US"/>
          </a:p>
        </p:txBody>
      </p:sp>
      <p:sp>
        <p:nvSpPr>
          <p:cNvPr id="7" name="Footer Placeholder 6">
            <a:extLst>
              <a:ext uri="{FF2B5EF4-FFF2-40B4-BE49-F238E27FC236}">
                <a16:creationId xmlns:a16="http://schemas.microsoft.com/office/drawing/2014/main" id="{CC5B98DE-C664-F521-B243-259C12BA0BDE}"/>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8A2B593B-1542-6102-B37C-3CAD2B2C34D9}"/>
              </a:ext>
            </a:extLst>
          </p:cNvPr>
          <p:cNvSpPr txBox="1">
            <a:spLocks/>
          </p:cNvSpPr>
          <p:nvPr/>
        </p:nvSpPr>
        <p:spPr>
          <a:xfrm>
            <a:off x="508725" y="596731"/>
            <a:ext cx="11481992"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a:solidFill>
                  <a:srgbClr val="0073CF"/>
                </a:solidFill>
                <a:latin typeface="Cambria"/>
                <a:ea typeface="Cambria"/>
              </a:rPr>
              <a:t>C.E., arrêt n° 263.972 du 22 juillet 2025, </a:t>
            </a:r>
            <a:r>
              <a:rPr lang="fr-BE" sz="2400" i="1">
                <a:solidFill>
                  <a:srgbClr val="0073CF"/>
                </a:solidFill>
                <a:latin typeface="Cambria"/>
                <a:ea typeface="Cambria"/>
              </a:rPr>
              <a:t>S.A. GENETEC </a:t>
            </a:r>
            <a:r>
              <a:rPr lang="fr-BE" sz="2400">
                <a:solidFill>
                  <a:srgbClr val="0073CF"/>
                </a:solidFill>
                <a:latin typeface="Cambria"/>
                <a:ea typeface="Cambria"/>
              </a:rPr>
              <a:t>(extrême urgence)</a:t>
            </a:r>
            <a:endParaRPr kumimoji="0"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DD6414FF-E3E5-1AB0-B6B3-A036B4B0141E}"/>
              </a:ext>
            </a:extLst>
          </p:cNvPr>
          <p:cNvSpPr txBox="1">
            <a:spLocks/>
          </p:cNvSpPr>
          <p:nvPr/>
        </p:nvSpPr>
        <p:spPr>
          <a:xfrm>
            <a:off x="523151" y="275575"/>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C. La date de dépôt de l'offre</a:t>
            </a:r>
          </a:p>
        </p:txBody>
      </p:sp>
      <p:sp>
        <p:nvSpPr>
          <p:cNvPr id="5" name="TextBox 4">
            <a:extLst>
              <a:ext uri="{FF2B5EF4-FFF2-40B4-BE49-F238E27FC236}">
                <a16:creationId xmlns:a16="http://schemas.microsoft.com/office/drawing/2014/main" id="{BC591E5A-1F6C-D1A8-940C-0F3F0B12885D}"/>
              </a:ext>
            </a:extLst>
          </p:cNvPr>
          <p:cNvSpPr txBox="1"/>
          <p:nvPr/>
        </p:nvSpPr>
        <p:spPr>
          <a:xfrm>
            <a:off x="523150" y="910713"/>
            <a:ext cx="10785551" cy="400110"/>
          </a:xfrm>
          <a:prstGeom prst="rect">
            <a:avLst/>
          </a:prstGeom>
          <a:noFill/>
        </p:spPr>
        <p:txBody>
          <a:bodyPr wrap="square" lIns="91440" tIns="45720" rIns="91440" bIns="45720" anchor="t">
            <a:spAutoFit/>
          </a:bodyPr>
          <a:lstStyle/>
          <a:p>
            <a:pPr algn="just">
              <a:defRPr/>
            </a:pPr>
            <a:r>
              <a:rPr lang="fr-BE" sz="2000" b="1">
                <a:solidFill>
                  <a:schemeClr val="accent6"/>
                </a:solidFill>
                <a:latin typeface="Cambria"/>
                <a:ea typeface="Cambria"/>
              </a:rPr>
              <a:t>Indisponibilité de la plateforme e-Procurement</a:t>
            </a:r>
          </a:p>
        </p:txBody>
      </p:sp>
    </p:spTree>
    <p:extLst>
      <p:ext uri="{BB962C8B-B14F-4D97-AF65-F5344CB8AC3E}">
        <p14:creationId xmlns:p14="http://schemas.microsoft.com/office/powerpoint/2010/main" val="4513120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9482B-0C3C-401A-2051-8404D408381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5724BC-1979-4AD1-58C0-C74134BABF48}"/>
              </a:ext>
            </a:extLst>
          </p:cNvPr>
          <p:cNvSpPr>
            <a:spLocks noGrp="1"/>
          </p:cNvSpPr>
          <p:nvPr>
            <p:ph sz="quarter" idx="18"/>
          </p:nvPr>
        </p:nvSpPr>
        <p:spPr>
          <a:xfrm>
            <a:off x="516606" y="1488237"/>
            <a:ext cx="11160124" cy="4934275"/>
          </a:xfrm>
        </p:spPr>
        <p:txBody>
          <a:bodyPr vert="horz" lIns="0" tIns="0" rIns="0" bIns="0" spcCol="137160" rtlCol="0" anchor="t">
            <a:noAutofit/>
          </a:bodyPr>
          <a:lstStyle/>
          <a:p>
            <a:pPr marL="229870" indent="-229870" algn="just"/>
            <a:r>
              <a:rPr lang="en-US" sz="1800" err="1">
                <a:ea typeface="+mn-lt"/>
                <a:cs typeface="+mn-lt"/>
              </a:rPr>
              <a:t>Selon</a:t>
            </a:r>
            <a:r>
              <a:rPr lang="en-US" sz="1800">
                <a:ea typeface="+mn-lt"/>
                <a:cs typeface="+mn-lt"/>
              </a:rPr>
              <a:t> le Conseil </a:t>
            </a:r>
            <a:r>
              <a:rPr lang="en-US" sz="1800" err="1">
                <a:ea typeface="+mn-lt"/>
                <a:cs typeface="+mn-lt"/>
              </a:rPr>
              <a:t>d'État</a:t>
            </a:r>
            <a:r>
              <a:rPr lang="en-US" sz="1800">
                <a:ea typeface="+mn-lt"/>
                <a:cs typeface="+mn-lt"/>
              </a:rPr>
              <a:t>: "</a:t>
            </a:r>
            <a:r>
              <a:rPr lang="en-US" sz="1800" i="1">
                <a:ea typeface="+mn-lt"/>
                <a:cs typeface="+mn-lt"/>
              </a:rPr>
              <a:t>La </a:t>
            </a:r>
            <a:r>
              <a:rPr lang="en-US" sz="1800" i="1" err="1">
                <a:ea typeface="+mn-lt"/>
                <a:cs typeface="+mn-lt"/>
              </a:rPr>
              <a:t>décision</a:t>
            </a:r>
            <a:r>
              <a:rPr lang="en-US" sz="1800" i="1">
                <a:ea typeface="+mn-lt"/>
                <a:cs typeface="+mn-lt"/>
              </a:rPr>
              <a:t> de reporter </a:t>
            </a:r>
            <a:r>
              <a:rPr lang="en-US" sz="1800" i="1" err="1">
                <a:ea typeface="+mn-lt"/>
                <a:cs typeface="+mn-lt"/>
              </a:rPr>
              <a:t>ou</a:t>
            </a:r>
            <a:r>
              <a:rPr lang="en-US" sz="1800" i="1">
                <a:ea typeface="+mn-lt"/>
                <a:cs typeface="+mn-lt"/>
              </a:rPr>
              <a:t> non la date et </a:t>
            </a:r>
            <a:r>
              <a:rPr lang="en-US" sz="1800" i="1" err="1">
                <a:ea typeface="+mn-lt"/>
                <a:cs typeface="+mn-lt"/>
              </a:rPr>
              <a:t>l’heure</a:t>
            </a:r>
            <a:r>
              <a:rPr lang="en-US" sz="1800" i="1">
                <a:ea typeface="+mn-lt"/>
                <a:cs typeface="+mn-lt"/>
              </a:rPr>
              <a:t> </a:t>
            </a:r>
            <a:r>
              <a:rPr lang="en-US" sz="1800" i="1" err="1">
                <a:ea typeface="+mn-lt"/>
                <a:cs typeface="+mn-lt"/>
              </a:rPr>
              <a:t>limites</a:t>
            </a:r>
            <a:r>
              <a:rPr lang="en-US" sz="1800" i="1">
                <a:ea typeface="+mn-lt"/>
                <a:cs typeface="+mn-lt"/>
              </a:rPr>
              <a:t> du </a:t>
            </a:r>
            <a:r>
              <a:rPr lang="en-US" sz="1800" i="1" err="1">
                <a:ea typeface="+mn-lt"/>
                <a:cs typeface="+mn-lt"/>
              </a:rPr>
              <a:t>dépôt</a:t>
            </a:r>
            <a:r>
              <a:rPr lang="en-US" sz="1800" i="1">
                <a:ea typeface="+mn-lt"/>
                <a:cs typeface="+mn-lt"/>
              </a:rPr>
              <a:t> des </a:t>
            </a:r>
            <a:r>
              <a:rPr lang="en-US" sz="1800" i="1" err="1">
                <a:ea typeface="+mn-lt"/>
                <a:cs typeface="+mn-lt"/>
              </a:rPr>
              <a:t>offres</a:t>
            </a:r>
            <a:r>
              <a:rPr lang="en-US" sz="1800" i="1">
                <a:ea typeface="+mn-lt"/>
                <a:cs typeface="+mn-lt"/>
              </a:rPr>
              <a:t>, en application de </a:t>
            </a:r>
            <a:r>
              <a:rPr lang="en-US" sz="1800" i="1" err="1">
                <a:ea typeface="+mn-lt"/>
                <a:cs typeface="+mn-lt"/>
              </a:rPr>
              <a:t>l’article</a:t>
            </a:r>
            <a:r>
              <a:rPr lang="en-US" sz="1800" i="1">
                <a:ea typeface="+mn-lt"/>
                <a:cs typeface="+mn-lt"/>
              </a:rPr>
              <a:t> 63, § </a:t>
            </a:r>
            <a:r>
              <a:rPr lang="en-US" sz="1800" i="1" err="1">
                <a:ea typeface="+mn-lt"/>
                <a:cs typeface="+mn-lt"/>
              </a:rPr>
              <a:t>1er</a:t>
            </a:r>
            <a:r>
              <a:rPr lang="en-US" sz="1800" i="1">
                <a:ea typeface="+mn-lt"/>
                <a:cs typeface="+mn-lt"/>
              </a:rPr>
              <a:t>, </a:t>
            </a:r>
            <a:r>
              <a:rPr lang="en-US" sz="1800" i="1" err="1">
                <a:ea typeface="+mn-lt"/>
                <a:cs typeface="+mn-lt"/>
              </a:rPr>
              <a:t>précité</a:t>
            </a:r>
            <a:r>
              <a:rPr lang="en-US" sz="1800" i="1">
                <a:ea typeface="+mn-lt"/>
                <a:cs typeface="+mn-lt"/>
              </a:rPr>
              <a:t>, </a:t>
            </a:r>
            <a:r>
              <a:rPr lang="en-US" sz="1800" i="1" err="1">
                <a:ea typeface="+mn-lt"/>
                <a:cs typeface="+mn-lt"/>
              </a:rPr>
              <a:t>relève</a:t>
            </a:r>
            <a:r>
              <a:rPr lang="en-US" sz="1800" i="1">
                <a:ea typeface="+mn-lt"/>
                <a:cs typeface="+mn-lt"/>
              </a:rPr>
              <a:t> du </a:t>
            </a:r>
            <a:r>
              <a:rPr lang="en-US" sz="1800" i="1" err="1">
                <a:ea typeface="+mn-lt"/>
                <a:cs typeface="+mn-lt"/>
              </a:rPr>
              <a:t>pouvoir</a:t>
            </a:r>
            <a:r>
              <a:rPr lang="en-US" sz="1800" i="1">
                <a:ea typeface="+mn-lt"/>
                <a:cs typeface="+mn-lt"/>
              </a:rPr>
              <a:t> </a:t>
            </a:r>
            <a:r>
              <a:rPr lang="en-US" sz="1800" i="1" err="1">
                <a:ea typeface="+mn-lt"/>
                <a:cs typeface="+mn-lt"/>
              </a:rPr>
              <a:t>d’appréciation</a:t>
            </a:r>
            <a:r>
              <a:rPr lang="en-US" sz="1800" i="1">
                <a:ea typeface="+mn-lt"/>
                <a:cs typeface="+mn-lt"/>
              </a:rPr>
              <a:t> de </a:t>
            </a:r>
            <a:r>
              <a:rPr lang="en-US" sz="1800" i="1" err="1">
                <a:ea typeface="+mn-lt"/>
                <a:cs typeface="+mn-lt"/>
              </a:rPr>
              <a:t>l’entité</a:t>
            </a:r>
            <a:r>
              <a:rPr lang="en-US" sz="1800" i="1">
                <a:ea typeface="+mn-lt"/>
                <a:cs typeface="+mn-lt"/>
              </a:rPr>
              <a:t> </a:t>
            </a:r>
            <a:r>
              <a:rPr lang="en-US" sz="1800" i="1" err="1">
                <a:ea typeface="+mn-lt"/>
                <a:cs typeface="+mn-lt"/>
              </a:rPr>
              <a:t>adjudicatrice</a:t>
            </a:r>
            <a:r>
              <a:rPr lang="en-US" sz="1800" i="1">
                <a:ea typeface="+mn-lt"/>
                <a:cs typeface="+mn-lt"/>
              </a:rPr>
              <a:t>. Ce </a:t>
            </a:r>
            <a:r>
              <a:rPr lang="en-US" sz="1800" i="1" err="1">
                <a:ea typeface="+mn-lt"/>
                <a:cs typeface="+mn-lt"/>
              </a:rPr>
              <a:t>pouvoir</a:t>
            </a:r>
            <a:r>
              <a:rPr lang="en-US" sz="1800" i="1">
                <a:ea typeface="+mn-lt"/>
                <a:cs typeface="+mn-lt"/>
              </a:rPr>
              <a:t> </a:t>
            </a:r>
            <a:r>
              <a:rPr lang="en-US" sz="1800" i="1" err="1">
                <a:ea typeface="+mn-lt"/>
                <a:cs typeface="+mn-lt"/>
              </a:rPr>
              <a:t>d’appréciation</a:t>
            </a:r>
            <a:r>
              <a:rPr lang="en-US" sz="1800" i="1">
                <a:ea typeface="+mn-lt"/>
                <a:cs typeface="+mn-lt"/>
              </a:rPr>
              <a:t> </a:t>
            </a:r>
            <a:r>
              <a:rPr lang="en-US" sz="1800" i="1" err="1">
                <a:ea typeface="+mn-lt"/>
                <a:cs typeface="+mn-lt"/>
              </a:rPr>
              <a:t>n’est</a:t>
            </a:r>
            <a:r>
              <a:rPr lang="en-US" sz="1800" i="1">
                <a:ea typeface="+mn-lt"/>
                <a:cs typeface="+mn-lt"/>
              </a:rPr>
              <a:t> </a:t>
            </a:r>
            <a:r>
              <a:rPr lang="en-US" sz="1800" i="1" err="1">
                <a:ea typeface="+mn-lt"/>
                <a:cs typeface="+mn-lt"/>
              </a:rPr>
              <a:t>toutefois</a:t>
            </a:r>
            <a:r>
              <a:rPr lang="en-US" sz="1800" i="1">
                <a:ea typeface="+mn-lt"/>
                <a:cs typeface="+mn-lt"/>
              </a:rPr>
              <a:t> pas </a:t>
            </a:r>
            <a:r>
              <a:rPr lang="en-US" sz="1800" i="1" err="1">
                <a:ea typeface="+mn-lt"/>
                <a:cs typeface="+mn-lt"/>
              </a:rPr>
              <a:t>illimité</a:t>
            </a:r>
            <a:r>
              <a:rPr lang="en-US" sz="1800" i="1">
                <a:ea typeface="+mn-lt"/>
                <a:cs typeface="+mn-lt"/>
              </a:rPr>
              <a:t> et doit </a:t>
            </a:r>
            <a:r>
              <a:rPr lang="en-US" sz="1800" i="1" err="1">
                <a:ea typeface="+mn-lt"/>
                <a:cs typeface="+mn-lt"/>
              </a:rPr>
              <a:t>notamment</a:t>
            </a:r>
            <a:r>
              <a:rPr lang="en-US" sz="1800" i="1">
                <a:ea typeface="+mn-lt"/>
                <a:cs typeface="+mn-lt"/>
              </a:rPr>
              <a:t> </a:t>
            </a:r>
            <a:r>
              <a:rPr lang="en-US" sz="1800" i="1" err="1">
                <a:ea typeface="+mn-lt"/>
                <a:cs typeface="+mn-lt"/>
              </a:rPr>
              <a:t>être</a:t>
            </a:r>
            <a:r>
              <a:rPr lang="en-US" sz="1800" i="1">
                <a:ea typeface="+mn-lt"/>
                <a:cs typeface="+mn-lt"/>
              </a:rPr>
              <a:t> </a:t>
            </a:r>
            <a:r>
              <a:rPr lang="en-US" sz="1800" i="1" err="1">
                <a:ea typeface="+mn-lt"/>
                <a:cs typeface="+mn-lt"/>
              </a:rPr>
              <a:t>exercé</a:t>
            </a:r>
            <a:r>
              <a:rPr lang="en-US" sz="1800" i="1">
                <a:ea typeface="+mn-lt"/>
                <a:cs typeface="+mn-lt"/>
              </a:rPr>
              <a:t> dans le respect des principes </a:t>
            </a:r>
            <a:r>
              <a:rPr lang="en-US" sz="1800" i="1" err="1">
                <a:ea typeface="+mn-lt"/>
                <a:cs typeface="+mn-lt"/>
              </a:rPr>
              <a:t>d’égalité</a:t>
            </a:r>
            <a:r>
              <a:rPr lang="en-US" sz="1800" i="1">
                <a:ea typeface="+mn-lt"/>
                <a:cs typeface="+mn-lt"/>
              </a:rPr>
              <a:t>, de non-discrimination et de libre concurrence, en tenant </a:t>
            </a:r>
            <a:r>
              <a:rPr lang="en-US" sz="1800" i="1" err="1">
                <a:ea typeface="+mn-lt"/>
                <a:cs typeface="+mn-lt"/>
              </a:rPr>
              <a:t>compte</a:t>
            </a:r>
            <a:r>
              <a:rPr lang="en-US" sz="1800" i="1">
                <a:ea typeface="+mn-lt"/>
                <a:cs typeface="+mn-lt"/>
              </a:rPr>
              <a:t> des </a:t>
            </a:r>
            <a:r>
              <a:rPr lang="en-US" sz="1800" i="1" err="1">
                <a:ea typeface="+mn-lt"/>
                <a:cs typeface="+mn-lt"/>
              </a:rPr>
              <a:t>circonstances</a:t>
            </a:r>
            <a:r>
              <a:rPr lang="en-US" sz="1800" i="1">
                <a:ea typeface="+mn-lt"/>
                <a:cs typeface="+mn-lt"/>
              </a:rPr>
              <a:t> de </a:t>
            </a:r>
            <a:r>
              <a:rPr lang="en-US" sz="1800" i="1" err="1">
                <a:ea typeface="+mn-lt"/>
                <a:cs typeface="+mn-lt"/>
              </a:rPr>
              <a:t>l’espèce</a:t>
            </a:r>
            <a:r>
              <a:rPr lang="en-US" sz="1800" i="1">
                <a:ea typeface="+mn-lt"/>
                <a:cs typeface="+mn-lt"/>
              </a:rPr>
              <a:t> et </a:t>
            </a:r>
            <a:r>
              <a:rPr lang="en-US" sz="1800" i="1" err="1">
                <a:ea typeface="+mn-lt"/>
                <a:cs typeface="+mn-lt"/>
              </a:rPr>
              <a:t>notamment</a:t>
            </a:r>
            <a:r>
              <a:rPr lang="en-US" sz="1800" i="1">
                <a:ea typeface="+mn-lt"/>
                <a:cs typeface="+mn-lt"/>
              </a:rPr>
              <a:t> de la durée de </a:t>
            </a:r>
            <a:r>
              <a:rPr lang="en-US" sz="1800" i="1" err="1">
                <a:ea typeface="+mn-lt"/>
                <a:cs typeface="+mn-lt"/>
              </a:rPr>
              <a:t>l’indisponibilité</a:t>
            </a:r>
            <a:r>
              <a:rPr lang="en-US" sz="1800" i="1">
                <a:ea typeface="+mn-lt"/>
                <a:cs typeface="+mn-lt"/>
              </a:rPr>
              <a:t> de la </a:t>
            </a:r>
            <a:r>
              <a:rPr lang="en-US" sz="1800" i="1" err="1">
                <a:ea typeface="+mn-lt"/>
                <a:cs typeface="+mn-lt"/>
              </a:rPr>
              <a:t>plateforme</a:t>
            </a:r>
            <a:r>
              <a:rPr lang="en-US" sz="1800" i="1">
                <a:ea typeface="+mn-lt"/>
                <a:cs typeface="+mn-lt"/>
              </a:rPr>
              <a:t> et du moment </a:t>
            </a:r>
            <a:r>
              <a:rPr lang="en-US" sz="1800" i="1" err="1">
                <a:ea typeface="+mn-lt"/>
                <a:cs typeface="+mn-lt"/>
              </a:rPr>
              <a:t>où</a:t>
            </a:r>
            <a:r>
              <a:rPr lang="en-US" sz="1800" i="1">
                <a:ea typeface="+mn-lt"/>
                <a:cs typeface="+mn-lt"/>
              </a:rPr>
              <a:t> </a:t>
            </a:r>
            <a:r>
              <a:rPr lang="en-US" sz="1800" i="1" err="1">
                <a:ea typeface="+mn-lt"/>
                <a:cs typeface="+mn-lt"/>
              </a:rPr>
              <a:t>celle</a:t>
            </a:r>
            <a:r>
              <a:rPr lang="en-US" sz="1800" i="1">
                <a:ea typeface="+mn-lt"/>
                <a:cs typeface="+mn-lt"/>
              </a:rPr>
              <a:t>-ci </a:t>
            </a:r>
            <a:r>
              <a:rPr lang="en-US" sz="1800" i="1" err="1">
                <a:ea typeface="+mn-lt"/>
                <a:cs typeface="+mn-lt"/>
              </a:rPr>
              <a:t>survient</a:t>
            </a:r>
            <a:r>
              <a:rPr lang="en-US" sz="1800" i="1">
                <a:ea typeface="+mn-lt"/>
                <a:cs typeface="+mn-lt"/>
              </a:rPr>
              <a:t>. À </a:t>
            </a:r>
            <a:r>
              <a:rPr lang="en-US" sz="1800" i="1" err="1">
                <a:ea typeface="+mn-lt"/>
                <a:cs typeface="+mn-lt"/>
              </a:rPr>
              <a:t>cet</a:t>
            </a:r>
            <a:r>
              <a:rPr lang="en-US" sz="1800" i="1">
                <a:ea typeface="+mn-lt"/>
                <a:cs typeface="+mn-lt"/>
              </a:rPr>
              <a:t> </a:t>
            </a:r>
            <a:r>
              <a:rPr lang="en-US" sz="1800" i="1" err="1">
                <a:ea typeface="+mn-lt"/>
                <a:cs typeface="+mn-lt"/>
              </a:rPr>
              <a:t>égard</a:t>
            </a:r>
            <a:r>
              <a:rPr lang="en-US" sz="1800" i="1">
                <a:ea typeface="+mn-lt"/>
                <a:cs typeface="+mn-lt"/>
              </a:rPr>
              <a:t>, </a:t>
            </a:r>
            <a:r>
              <a:rPr lang="en-US" sz="1800" i="1" err="1">
                <a:ea typeface="+mn-lt"/>
                <a:cs typeface="+mn-lt"/>
              </a:rPr>
              <a:t>une</a:t>
            </a:r>
            <a:r>
              <a:rPr lang="en-US" sz="1800" i="1">
                <a:ea typeface="+mn-lt"/>
                <a:cs typeface="+mn-lt"/>
              </a:rPr>
              <a:t> </a:t>
            </a:r>
            <a:r>
              <a:rPr lang="en-US" sz="1800" i="1" err="1">
                <a:ea typeface="+mn-lt"/>
                <a:cs typeface="+mn-lt"/>
              </a:rPr>
              <a:t>indisponibilité</a:t>
            </a:r>
            <a:r>
              <a:rPr lang="en-US" sz="1800" i="1">
                <a:ea typeface="+mn-lt"/>
                <a:cs typeface="+mn-lt"/>
              </a:rPr>
              <a:t> </a:t>
            </a:r>
            <a:r>
              <a:rPr lang="en-US" sz="1800" i="1" err="1">
                <a:ea typeface="+mn-lt"/>
                <a:cs typeface="+mn-lt"/>
              </a:rPr>
              <a:t>survenue</a:t>
            </a:r>
            <a:r>
              <a:rPr lang="en-US" sz="1800" i="1">
                <a:ea typeface="+mn-lt"/>
                <a:cs typeface="+mn-lt"/>
              </a:rPr>
              <a:t> au </a:t>
            </a:r>
            <a:r>
              <a:rPr lang="en-US" sz="1800" i="1" err="1">
                <a:ea typeface="+mn-lt"/>
                <a:cs typeface="+mn-lt"/>
              </a:rPr>
              <a:t>cours</a:t>
            </a:r>
            <a:r>
              <a:rPr lang="en-US" sz="1800" i="1">
                <a:ea typeface="+mn-lt"/>
                <a:cs typeface="+mn-lt"/>
              </a:rPr>
              <a:t> des </a:t>
            </a:r>
            <a:r>
              <a:rPr lang="en-US" sz="1800" i="1" err="1">
                <a:ea typeface="+mn-lt"/>
                <a:cs typeface="+mn-lt"/>
              </a:rPr>
              <a:t>dernières</a:t>
            </a:r>
            <a:r>
              <a:rPr lang="en-US" sz="1800" i="1">
                <a:ea typeface="+mn-lt"/>
                <a:cs typeface="+mn-lt"/>
              </a:rPr>
              <a:t> </a:t>
            </a:r>
            <a:r>
              <a:rPr lang="en-US" sz="1800" i="1" err="1">
                <a:ea typeface="+mn-lt"/>
                <a:cs typeface="+mn-lt"/>
              </a:rPr>
              <a:t>heures</a:t>
            </a:r>
            <a:r>
              <a:rPr lang="en-US" sz="1800" i="1">
                <a:ea typeface="+mn-lt"/>
                <a:cs typeface="+mn-lt"/>
              </a:rPr>
              <a:t> </a:t>
            </a:r>
            <a:r>
              <a:rPr lang="en-US" sz="1800" i="1" err="1">
                <a:ea typeface="+mn-lt"/>
                <a:cs typeface="+mn-lt"/>
              </a:rPr>
              <a:t>précédant</a:t>
            </a:r>
            <a:r>
              <a:rPr lang="en-US" sz="1800" i="1">
                <a:ea typeface="+mn-lt"/>
                <a:cs typeface="+mn-lt"/>
              </a:rPr>
              <a:t> </a:t>
            </a:r>
            <a:r>
              <a:rPr lang="en-US" sz="1800" i="1" err="1">
                <a:ea typeface="+mn-lt"/>
                <a:cs typeface="+mn-lt"/>
              </a:rPr>
              <a:t>l’ouverture</a:t>
            </a:r>
            <a:r>
              <a:rPr lang="en-US" sz="1800" i="1">
                <a:ea typeface="+mn-lt"/>
                <a:cs typeface="+mn-lt"/>
              </a:rPr>
              <a:t> des </a:t>
            </a:r>
            <a:r>
              <a:rPr lang="en-US" sz="1800" i="1" err="1">
                <a:ea typeface="+mn-lt"/>
                <a:cs typeface="+mn-lt"/>
              </a:rPr>
              <a:t>offres</a:t>
            </a:r>
            <a:r>
              <a:rPr lang="en-US" sz="1800" i="1">
                <a:ea typeface="+mn-lt"/>
                <a:cs typeface="+mn-lt"/>
              </a:rPr>
              <a:t> </a:t>
            </a:r>
            <a:r>
              <a:rPr lang="en-US" sz="1800" i="1" err="1">
                <a:ea typeface="+mn-lt"/>
                <a:cs typeface="+mn-lt"/>
              </a:rPr>
              <a:t>est</a:t>
            </a:r>
            <a:r>
              <a:rPr lang="en-US" sz="1800" i="1">
                <a:ea typeface="+mn-lt"/>
                <a:cs typeface="+mn-lt"/>
              </a:rPr>
              <a:t>, en </a:t>
            </a:r>
            <a:r>
              <a:rPr lang="en-US" sz="1800" i="1" err="1">
                <a:ea typeface="+mn-lt"/>
                <a:cs typeface="+mn-lt"/>
              </a:rPr>
              <a:t>principe</a:t>
            </a:r>
            <a:r>
              <a:rPr lang="en-US" sz="1800" i="1">
                <a:ea typeface="+mn-lt"/>
                <a:cs typeface="+mn-lt"/>
              </a:rPr>
              <a:t>, plus </a:t>
            </a:r>
            <a:r>
              <a:rPr lang="en-US" sz="1800" i="1" err="1">
                <a:ea typeface="+mn-lt"/>
                <a:cs typeface="+mn-lt"/>
              </a:rPr>
              <a:t>problématique</a:t>
            </a:r>
            <a:r>
              <a:rPr lang="en-US" sz="1800">
                <a:ea typeface="+mn-lt"/>
                <a:cs typeface="+mn-lt"/>
              </a:rPr>
              <a:t>". </a:t>
            </a:r>
          </a:p>
          <a:p>
            <a:pPr marL="229870" indent="-229870" algn="just"/>
            <a:r>
              <a:rPr lang="en-US" sz="1800">
                <a:ea typeface="+mn-lt"/>
                <a:cs typeface="+mn-lt"/>
              </a:rPr>
              <a:t>"</a:t>
            </a:r>
            <a:r>
              <a:rPr lang="en-US" sz="1800" i="1">
                <a:ea typeface="+mn-lt"/>
                <a:cs typeface="+mn-lt"/>
              </a:rPr>
              <a:t>Dans de </a:t>
            </a:r>
            <a:r>
              <a:rPr lang="en-US" sz="1800" i="1" err="1">
                <a:ea typeface="+mn-lt"/>
                <a:cs typeface="+mn-lt"/>
              </a:rPr>
              <a:t>telles</a:t>
            </a:r>
            <a:r>
              <a:rPr lang="en-US" sz="1800" i="1">
                <a:ea typeface="+mn-lt"/>
                <a:cs typeface="+mn-lt"/>
              </a:rPr>
              <a:t> </a:t>
            </a:r>
            <a:r>
              <a:rPr lang="en-US" sz="1800" i="1" err="1">
                <a:ea typeface="+mn-lt"/>
                <a:cs typeface="+mn-lt"/>
              </a:rPr>
              <a:t>circonstances</a:t>
            </a:r>
            <a:r>
              <a:rPr lang="en-US" sz="1800" i="1">
                <a:ea typeface="+mn-lt"/>
                <a:cs typeface="+mn-lt"/>
              </a:rPr>
              <a:t>, la </a:t>
            </a:r>
            <a:r>
              <a:rPr lang="en-US" sz="1800" i="1" err="1">
                <a:ea typeface="+mn-lt"/>
                <a:cs typeface="+mn-lt"/>
              </a:rPr>
              <a:t>partie</a:t>
            </a:r>
            <a:r>
              <a:rPr lang="en-US" sz="1800" i="1">
                <a:ea typeface="+mn-lt"/>
                <a:cs typeface="+mn-lt"/>
              </a:rPr>
              <a:t> adverse ne </a:t>
            </a:r>
            <a:r>
              <a:rPr lang="en-US" sz="1800" i="1" err="1">
                <a:ea typeface="+mn-lt"/>
                <a:cs typeface="+mn-lt"/>
              </a:rPr>
              <a:t>pouvait</a:t>
            </a:r>
            <a:r>
              <a:rPr lang="en-US" sz="1800" i="1">
                <a:ea typeface="+mn-lt"/>
                <a:cs typeface="+mn-lt"/>
              </a:rPr>
              <a:t>, sans </a:t>
            </a:r>
            <a:r>
              <a:rPr lang="en-US" sz="1800" i="1" err="1">
                <a:ea typeface="+mn-lt"/>
                <a:cs typeface="+mn-lt"/>
              </a:rPr>
              <a:t>commettre</a:t>
            </a:r>
            <a:r>
              <a:rPr lang="en-US" sz="1800" i="1">
                <a:ea typeface="+mn-lt"/>
                <a:cs typeface="+mn-lt"/>
              </a:rPr>
              <a:t> </a:t>
            </a:r>
            <a:r>
              <a:rPr lang="en-US" sz="1800" i="1" err="1">
                <a:ea typeface="+mn-lt"/>
                <a:cs typeface="+mn-lt"/>
              </a:rPr>
              <a:t>d’erreur</a:t>
            </a:r>
            <a:r>
              <a:rPr lang="en-US" sz="1800" i="1">
                <a:ea typeface="+mn-lt"/>
                <a:cs typeface="+mn-lt"/>
              </a:rPr>
              <a:t> </a:t>
            </a:r>
            <a:r>
              <a:rPr lang="en-US" sz="1800" i="1" err="1">
                <a:ea typeface="+mn-lt"/>
                <a:cs typeface="+mn-lt"/>
              </a:rPr>
              <a:t>manifeste</a:t>
            </a:r>
            <a:r>
              <a:rPr lang="en-US" sz="1800" i="1">
                <a:ea typeface="+mn-lt"/>
                <a:cs typeface="+mn-lt"/>
              </a:rPr>
              <a:t> </a:t>
            </a:r>
            <a:r>
              <a:rPr lang="en-US" sz="1800" i="1" err="1">
                <a:ea typeface="+mn-lt"/>
                <a:cs typeface="+mn-lt"/>
              </a:rPr>
              <a:t>d’appréciation</a:t>
            </a:r>
            <a:r>
              <a:rPr lang="en-US" sz="1800" i="1">
                <a:ea typeface="+mn-lt"/>
                <a:cs typeface="+mn-lt"/>
              </a:rPr>
              <a:t> dans la mise en </a:t>
            </a:r>
            <a:r>
              <a:rPr lang="en-US" sz="1800" i="1" err="1">
                <a:ea typeface="+mn-lt"/>
                <a:cs typeface="+mn-lt"/>
              </a:rPr>
              <a:t>œuvre</a:t>
            </a:r>
            <a:r>
              <a:rPr lang="en-US" sz="1800" i="1">
                <a:ea typeface="+mn-lt"/>
                <a:cs typeface="+mn-lt"/>
              </a:rPr>
              <a:t> de </a:t>
            </a:r>
            <a:r>
              <a:rPr lang="en-US" sz="1800" i="1" err="1">
                <a:ea typeface="+mn-lt"/>
                <a:cs typeface="+mn-lt"/>
              </a:rPr>
              <a:t>l’article</a:t>
            </a:r>
            <a:r>
              <a:rPr lang="en-US" sz="1800" i="1">
                <a:ea typeface="+mn-lt"/>
                <a:cs typeface="+mn-lt"/>
              </a:rPr>
              <a:t> 63, § </a:t>
            </a:r>
            <a:r>
              <a:rPr lang="en-US" sz="1800" i="1" err="1">
                <a:ea typeface="+mn-lt"/>
                <a:cs typeface="+mn-lt"/>
              </a:rPr>
              <a:t>1er</a:t>
            </a:r>
            <a:r>
              <a:rPr lang="en-US" sz="1800" i="1">
                <a:ea typeface="+mn-lt"/>
                <a:cs typeface="+mn-lt"/>
              </a:rPr>
              <a:t>, </a:t>
            </a:r>
            <a:r>
              <a:rPr lang="en-US" sz="1800" i="1" err="1">
                <a:ea typeface="+mn-lt"/>
                <a:cs typeface="+mn-lt"/>
              </a:rPr>
              <a:t>précité</a:t>
            </a:r>
            <a:r>
              <a:rPr lang="en-US" sz="1800" i="1">
                <a:ea typeface="+mn-lt"/>
                <a:cs typeface="+mn-lt"/>
              </a:rPr>
              <a:t>, </a:t>
            </a:r>
            <a:r>
              <a:rPr lang="en-US" sz="1800" i="1" err="1">
                <a:ea typeface="+mn-lt"/>
                <a:cs typeface="+mn-lt"/>
              </a:rPr>
              <a:t>décider</a:t>
            </a:r>
            <a:r>
              <a:rPr lang="en-US" sz="1800" i="1">
                <a:ea typeface="+mn-lt"/>
                <a:cs typeface="+mn-lt"/>
              </a:rPr>
              <a:t> de ne pas reporter la date et </a:t>
            </a:r>
            <a:r>
              <a:rPr lang="en-US" sz="1800" i="1" err="1">
                <a:ea typeface="+mn-lt"/>
                <a:cs typeface="+mn-lt"/>
              </a:rPr>
              <a:t>l’heure</a:t>
            </a:r>
            <a:r>
              <a:rPr lang="en-US" sz="1800" i="1">
                <a:ea typeface="+mn-lt"/>
                <a:cs typeface="+mn-lt"/>
              </a:rPr>
              <a:t> </a:t>
            </a:r>
            <a:r>
              <a:rPr lang="en-US" sz="1800" i="1" err="1">
                <a:ea typeface="+mn-lt"/>
                <a:cs typeface="+mn-lt"/>
              </a:rPr>
              <a:t>limites</a:t>
            </a:r>
            <a:r>
              <a:rPr lang="en-US" sz="1800" i="1">
                <a:ea typeface="+mn-lt"/>
                <a:cs typeface="+mn-lt"/>
              </a:rPr>
              <a:t> du </a:t>
            </a:r>
            <a:r>
              <a:rPr lang="en-US" sz="1800" i="1" err="1">
                <a:ea typeface="+mn-lt"/>
                <a:cs typeface="+mn-lt"/>
              </a:rPr>
              <a:t>dépôt</a:t>
            </a:r>
            <a:r>
              <a:rPr lang="en-US" sz="1800" i="1">
                <a:ea typeface="+mn-lt"/>
                <a:cs typeface="+mn-lt"/>
              </a:rPr>
              <a:t> des </a:t>
            </a:r>
            <a:r>
              <a:rPr lang="en-US" sz="1800" i="1" err="1">
                <a:ea typeface="+mn-lt"/>
                <a:cs typeface="+mn-lt"/>
              </a:rPr>
              <a:t>offres</a:t>
            </a:r>
            <a:r>
              <a:rPr lang="en-US" sz="1800">
                <a:ea typeface="+mn-lt"/>
                <a:cs typeface="+mn-lt"/>
              </a:rPr>
              <a:t>". </a:t>
            </a:r>
          </a:p>
          <a:p>
            <a:pPr marL="229870" indent="-229870" algn="just"/>
            <a:r>
              <a:rPr lang="en-US" sz="1800">
                <a:ea typeface="+mn-lt"/>
                <a:cs typeface="+mn-lt"/>
              </a:rPr>
              <a:t>La </a:t>
            </a:r>
            <a:r>
              <a:rPr lang="en-US" sz="1800" err="1">
                <a:ea typeface="+mn-lt"/>
                <a:cs typeface="+mn-lt"/>
              </a:rPr>
              <a:t>requête</a:t>
            </a:r>
            <a:r>
              <a:rPr lang="en-US" sz="1800">
                <a:ea typeface="+mn-lt"/>
                <a:cs typeface="+mn-lt"/>
              </a:rPr>
              <a:t> </a:t>
            </a:r>
            <a:r>
              <a:rPr lang="en-US" sz="1800" err="1">
                <a:ea typeface="+mn-lt"/>
                <a:cs typeface="+mn-lt"/>
              </a:rPr>
              <a:t>est</a:t>
            </a:r>
            <a:r>
              <a:rPr lang="en-US" sz="1800">
                <a:ea typeface="+mn-lt"/>
                <a:cs typeface="+mn-lt"/>
              </a:rPr>
              <a:t> </a:t>
            </a:r>
            <a:r>
              <a:rPr lang="en-US" sz="1800" err="1">
                <a:ea typeface="+mn-lt"/>
                <a:cs typeface="+mn-lt"/>
              </a:rPr>
              <a:t>recevable</a:t>
            </a:r>
            <a:r>
              <a:rPr lang="en-US" sz="1800">
                <a:ea typeface="+mn-lt"/>
                <a:cs typeface="+mn-lt"/>
              </a:rPr>
              <a:t> et le moyen unique </a:t>
            </a:r>
            <a:r>
              <a:rPr lang="en-US" sz="1800" err="1">
                <a:ea typeface="+mn-lt"/>
                <a:cs typeface="+mn-lt"/>
              </a:rPr>
              <a:t>est</a:t>
            </a:r>
            <a:r>
              <a:rPr lang="en-US" sz="1800">
                <a:ea typeface="+mn-lt"/>
                <a:cs typeface="+mn-lt"/>
              </a:rPr>
              <a:t> </a:t>
            </a:r>
            <a:r>
              <a:rPr lang="en-US" sz="1800" err="1">
                <a:ea typeface="+mn-lt"/>
                <a:cs typeface="+mn-lt"/>
              </a:rPr>
              <a:t>sérieux</a:t>
            </a:r>
            <a:r>
              <a:rPr lang="en-US" sz="1800">
                <a:ea typeface="+mn-lt"/>
                <a:cs typeface="+mn-lt"/>
              </a:rPr>
              <a:t>.</a:t>
            </a:r>
          </a:p>
        </p:txBody>
      </p:sp>
      <p:sp>
        <p:nvSpPr>
          <p:cNvPr id="4" name="Slide Number Placeholder 3">
            <a:extLst>
              <a:ext uri="{FF2B5EF4-FFF2-40B4-BE49-F238E27FC236}">
                <a16:creationId xmlns:a16="http://schemas.microsoft.com/office/drawing/2014/main" id="{E75382CE-7B61-DB44-3A7F-C47F811F211C}"/>
              </a:ext>
            </a:extLst>
          </p:cNvPr>
          <p:cNvSpPr>
            <a:spLocks noGrp="1"/>
          </p:cNvSpPr>
          <p:nvPr>
            <p:ph type="sldNum" sz="quarter" idx="12"/>
          </p:nvPr>
        </p:nvSpPr>
        <p:spPr/>
        <p:txBody>
          <a:bodyPr/>
          <a:lstStyle/>
          <a:p>
            <a:fld id="{F9591D4C-BB8F-AE46-BE73-C616F30BBC5B}" type="slidenum">
              <a:rPr lang="en-US" smtClean="0"/>
              <a:pPr/>
              <a:t>85</a:t>
            </a:fld>
            <a:endParaRPr lang="en-US"/>
          </a:p>
        </p:txBody>
      </p:sp>
      <p:sp>
        <p:nvSpPr>
          <p:cNvPr id="7" name="Footer Placeholder 6">
            <a:extLst>
              <a:ext uri="{FF2B5EF4-FFF2-40B4-BE49-F238E27FC236}">
                <a16:creationId xmlns:a16="http://schemas.microsoft.com/office/drawing/2014/main" id="{4999BEAC-CD38-369B-D71B-213B426C552F}"/>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F7771DAE-370C-70B5-DCB8-78F52FC44403}"/>
              </a:ext>
            </a:extLst>
          </p:cNvPr>
          <p:cNvSpPr txBox="1">
            <a:spLocks/>
          </p:cNvSpPr>
          <p:nvPr/>
        </p:nvSpPr>
        <p:spPr>
          <a:xfrm>
            <a:off x="508725" y="596731"/>
            <a:ext cx="11481992"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263.972 du 22 juillet 2025, </a:t>
            </a:r>
            <a:r>
              <a:rPr lang="fr-BE" sz="2400" i="1">
                <a:solidFill>
                  <a:srgbClr val="0073CF"/>
                </a:solidFill>
                <a:latin typeface="Cambria"/>
                <a:ea typeface="Cambria"/>
              </a:rPr>
              <a:t>S.A. </a:t>
            </a:r>
            <a:r>
              <a:rPr lang="fr-BE" sz="2400" i="1" err="1">
                <a:solidFill>
                  <a:srgbClr val="0073CF"/>
                </a:solidFill>
                <a:latin typeface="Cambria"/>
                <a:ea typeface="Cambria"/>
              </a:rPr>
              <a:t>GENETEC</a:t>
            </a:r>
            <a:r>
              <a:rPr lang="fr-BE" sz="2400" i="1">
                <a:solidFill>
                  <a:srgbClr val="0073CF"/>
                </a:solidFill>
                <a:latin typeface="Cambria"/>
                <a:ea typeface="Cambria"/>
              </a:rPr>
              <a:t> </a:t>
            </a:r>
            <a:r>
              <a:rPr lang="fr-BE" sz="2400">
                <a:solidFill>
                  <a:srgbClr val="0073CF"/>
                </a:solidFill>
                <a:latin typeface="Cambria"/>
                <a:ea typeface="Cambria"/>
              </a:rPr>
              <a:t>(extrême urgence)</a:t>
            </a:r>
            <a:endParaRPr kumimoji="0"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805DAF98-4C79-B64F-C244-57DBC7D35F03}"/>
              </a:ext>
            </a:extLst>
          </p:cNvPr>
          <p:cNvSpPr txBox="1">
            <a:spLocks/>
          </p:cNvSpPr>
          <p:nvPr/>
        </p:nvSpPr>
        <p:spPr>
          <a:xfrm>
            <a:off x="523151" y="275575"/>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C. La date de dépôt de l'offre</a:t>
            </a:r>
          </a:p>
        </p:txBody>
      </p:sp>
      <p:sp>
        <p:nvSpPr>
          <p:cNvPr id="5" name="TextBox 4">
            <a:extLst>
              <a:ext uri="{FF2B5EF4-FFF2-40B4-BE49-F238E27FC236}">
                <a16:creationId xmlns:a16="http://schemas.microsoft.com/office/drawing/2014/main" id="{C760E479-85BE-4668-4A5A-2DA07600E2E1}"/>
              </a:ext>
            </a:extLst>
          </p:cNvPr>
          <p:cNvSpPr txBox="1"/>
          <p:nvPr/>
        </p:nvSpPr>
        <p:spPr>
          <a:xfrm>
            <a:off x="523150" y="910713"/>
            <a:ext cx="10785551" cy="400110"/>
          </a:xfrm>
          <a:prstGeom prst="rect">
            <a:avLst/>
          </a:prstGeom>
          <a:noFill/>
        </p:spPr>
        <p:txBody>
          <a:bodyPr wrap="square" lIns="91440" tIns="45720" rIns="91440" bIns="45720" anchor="t">
            <a:spAutoFit/>
          </a:bodyPr>
          <a:lstStyle/>
          <a:p>
            <a:pPr algn="just">
              <a:defRPr/>
            </a:pPr>
            <a:r>
              <a:rPr lang="fr-BE" sz="2000" b="1">
                <a:solidFill>
                  <a:schemeClr val="accent6"/>
                </a:solidFill>
                <a:latin typeface="Cambria"/>
                <a:ea typeface="Cambria"/>
              </a:rPr>
              <a:t>Indisponibilité de la plateforme e-Procurement</a:t>
            </a:r>
          </a:p>
        </p:txBody>
      </p:sp>
    </p:spTree>
    <p:extLst>
      <p:ext uri="{BB962C8B-B14F-4D97-AF65-F5344CB8AC3E}">
        <p14:creationId xmlns:p14="http://schemas.microsoft.com/office/powerpoint/2010/main" val="33475668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8CDDE-2662-90DF-1418-7C565A47E0E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3518B6E-7D7B-73E2-22A7-1AA6ECDAF5F2}"/>
              </a:ext>
            </a:extLst>
          </p:cNvPr>
          <p:cNvSpPr>
            <a:spLocks noGrp="1"/>
          </p:cNvSpPr>
          <p:nvPr>
            <p:ph sz="quarter" idx="18"/>
          </p:nvPr>
        </p:nvSpPr>
        <p:spPr>
          <a:xfrm>
            <a:off x="506022" y="1710487"/>
            <a:ext cx="11160124" cy="4934275"/>
          </a:xfrm>
        </p:spPr>
        <p:txBody>
          <a:bodyPr vert="horz" lIns="0" tIns="0" rIns="0" bIns="0" spcCol="137160" rtlCol="0" anchor="t">
            <a:noAutofit/>
          </a:bodyPr>
          <a:lstStyle/>
          <a:p>
            <a:pPr marL="229870" indent="-229870" algn="just"/>
            <a:r>
              <a:rPr lang="fr-BE" sz="1800"/>
              <a:t>En l'espèce, la date de dépôt des offres initialement annoncée était le 23 juin 2024, pour être ensuite repoussée au 2 juillet 2024. Enfin, «</a:t>
            </a:r>
            <a:r>
              <a:rPr lang="fr-BE" sz="1800" i="1"/>
              <a:t> </a:t>
            </a:r>
            <a:r>
              <a:rPr lang="fr-BE" sz="1800" i="1">
                <a:ea typeface="+mn-lt"/>
                <a:cs typeface="+mn-lt"/>
              </a:rPr>
              <a:t>la date du 18 juillet 2024 à laquelle les requérantes se sont fiées comme étant celle de l’expiration du délai de dépôt des offres avait été communiquée par un courriel adressé au départ de la plateforme sur laquelle les offres devaient être déposées </a:t>
            </a:r>
            <a:r>
              <a:rPr lang="fr-BE" sz="1800" i="1"/>
              <a:t> </a:t>
            </a:r>
            <a:r>
              <a:rPr lang="fr-BE" sz="1800"/>
              <a:t>».</a:t>
            </a:r>
            <a:endParaRPr lang="fr-BE" sz="1800">
              <a:cs typeface="Arial" panose="020B0604020202020204"/>
            </a:endParaRPr>
          </a:p>
          <a:p>
            <a:pPr marL="229870" indent="-229870" algn="just"/>
            <a:r>
              <a:rPr lang="fr-BE" sz="1800">
                <a:ea typeface="+mn-lt"/>
                <a:cs typeface="+mn-lt"/>
              </a:rPr>
              <a:t>«</a:t>
            </a:r>
            <a:r>
              <a:rPr lang="fr-BE" sz="1800" i="1">
                <a:ea typeface="+mn-lt"/>
                <a:cs typeface="+mn-lt"/>
              </a:rPr>
              <a:t> Un examen des circonstances particulières de la cause impose d’observer, </a:t>
            </a:r>
            <a:r>
              <a:rPr lang="fr-BE" sz="1800" b="1">
                <a:ea typeface="+mn-lt"/>
                <a:cs typeface="+mn-lt"/>
              </a:rPr>
              <a:t>primo</a:t>
            </a:r>
            <a:r>
              <a:rPr lang="fr-BE" sz="1800" i="1">
                <a:ea typeface="+mn-lt"/>
                <a:cs typeface="+mn-lt"/>
              </a:rPr>
              <a:t>, que, compte tenu de ce qu’elle émanait de cette plateforme sur laquelle les offres devaient être déposées, l’invitation à déposer celles-ci avant le jeudi 18 juillet 2024 à </a:t>
            </a:r>
            <a:r>
              <a:rPr lang="fr-BE" sz="1800" i="1" err="1">
                <a:ea typeface="+mn-lt"/>
                <a:cs typeface="+mn-lt"/>
              </a:rPr>
              <a:t>10h00</a:t>
            </a:r>
            <a:r>
              <a:rPr lang="fr-BE" sz="1800" i="1">
                <a:ea typeface="+mn-lt"/>
                <a:cs typeface="+mn-lt"/>
              </a:rPr>
              <a:t> a pu susciter </a:t>
            </a:r>
            <a:r>
              <a:rPr lang="fr-BE" sz="1800" b="1" i="1">
                <a:ea typeface="+mn-lt"/>
                <a:cs typeface="+mn-lt"/>
              </a:rPr>
              <a:t>l’attente légitime</a:t>
            </a:r>
            <a:r>
              <a:rPr lang="fr-BE" sz="1800" i="1">
                <a:ea typeface="+mn-lt"/>
                <a:cs typeface="+mn-lt"/>
              </a:rPr>
              <a:t> que cette échéance devait prévaloir sur celles qui avaient été annoncées précédemment ; les requérantes ont ainsi pu – sans que puisse leur être reproché un manque de diligence – se fier à ce qui leur </a:t>
            </a:r>
            <a:r>
              <a:rPr lang="fr-BE" sz="1800" b="1" i="1">
                <a:ea typeface="+mn-lt"/>
                <a:cs typeface="+mn-lt"/>
              </a:rPr>
              <a:t>apparaissait ainsi être un nouveau report</a:t>
            </a:r>
            <a:r>
              <a:rPr lang="fr-BE" sz="1800" i="1">
                <a:ea typeface="+mn-lt"/>
                <a:cs typeface="+mn-lt"/>
              </a:rPr>
              <a:t> ; </a:t>
            </a:r>
            <a:r>
              <a:rPr lang="fr-BE" sz="1800" b="1"/>
              <a:t>secundo</a:t>
            </a:r>
            <a:r>
              <a:rPr lang="fr-BE" sz="1800" i="1">
                <a:ea typeface="+mn-lt"/>
                <a:cs typeface="+mn-lt"/>
              </a:rPr>
              <a:t>, qu’il n’est pas contesté que le courriel généré par la plateforme et annonçant la date du 18 juillet 2024 a été </a:t>
            </a:r>
            <a:r>
              <a:rPr lang="fr-BE" sz="1800" b="1" i="1">
                <a:ea typeface="+mn-lt"/>
                <a:cs typeface="+mn-lt"/>
              </a:rPr>
              <a:t>adressé aux différents candidats</a:t>
            </a:r>
            <a:r>
              <a:rPr lang="fr-BE" sz="1800" i="1">
                <a:ea typeface="+mn-lt"/>
                <a:cs typeface="+mn-lt"/>
              </a:rPr>
              <a:t> invités à faire offre, lesquels ont donc pu </a:t>
            </a:r>
            <a:r>
              <a:rPr lang="fr-BE" sz="1800" b="1" i="1">
                <a:ea typeface="+mn-lt"/>
                <a:cs typeface="+mn-lt"/>
              </a:rPr>
              <a:t>bénéficier du même </a:t>
            </a:r>
            <a:r>
              <a:rPr lang="fr-BE" sz="1800" i="1">
                <a:ea typeface="+mn-lt"/>
                <a:cs typeface="+mn-lt"/>
              </a:rPr>
              <a:t>délai d’élaboration de leur offre que les requérantes, sauf à établir – ce qui ne se peut, en l’espèce – qu’ils auraient, après la diffusion de ce courriel généré par la plateforme, reçu des informations faisant primer la date du 2 juillet 2024 sur celle du 18 juillet 2024 ; </a:t>
            </a:r>
            <a:r>
              <a:rPr lang="fr-BE" sz="1800" b="1">
                <a:ea typeface="+mn-lt"/>
                <a:cs typeface="+mn-lt"/>
              </a:rPr>
              <a:t>tertio</a:t>
            </a:r>
            <a:r>
              <a:rPr lang="fr-BE" sz="1800" i="1">
                <a:ea typeface="+mn-lt"/>
                <a:cs typeface="+mn-lt"/>
              </a:rPr>
              <a:t>, que les </a:t>
            </a:r>
            <a:r>
              <a:rPr lang="fr-BE" sz="1800" b="1" i="1">
                <a:ea typeface="+mn-lt"/>
                <a:cs typeface="+mn-lt"/>
              </a:rPr>
              <a:t>offres n'ont été ouvertes que le 18 juillet 2024 à </a:t>
            </a:r>
            <a:r>
              <a:rPr lang="fr-BE" sz="1800" b="1" i="1" err="1">
                <a:ea typeface="+mn-lt"/>
                <a:cs typeface="+mn-lt"/>
              </a:rPr>
              <a:t>10h00</a:t>
            </a:r>
            <a:r>
              <a:rPr lang="fr-BE" sz="1800" i="1">
                <a:ea typeface="+mn-lt"/>
                <a:cs typeface="+mn-lt"/>
              </a:rPr>
              <a:t>, de sorte qu’il n’y a </a:t>
            </a:r>
            <a:r>
              <a:rPr lang="fr-BE" sz="1800" b="1" i="1">
                <a:ea typeface="+mn-lt"/>
                <a:cs typeface="+mn-lt"/>
              </a:rPr>
              <a:t>pas</a:t>
            </a:r>
            <a:r>
              <a:rPr lang="fr-BE" sz="1800" i="1">
                <a:ea typeface="+mn-lt"/>
                <a:cs typeface="+mn-lt"/>
              </a:rPr>
              <a:t> eu de </a:t>
            </a:r>
            <a:r>
              <a:rPr lang="fr-BE" sz="1800" b="1" i="1">
                <a:ea typeface="+mn-lt"/>
                <a:cs typeface="+mn-lt"/>
              </a:rPr>
              <a:t>risque</a:t>
            </a:r>
            <a:r>
              <a:rPr lang="fr-BE" sz="1800" i="1">
                <a:ea typeface="+mn-lt"/>
                <a:cs typeface="+mn-lt"/>
              </a:rPr>
              <a:t> de </a:t>
            </a:r>
          </a:p>
        </p:txBody>
      </p:sp>
      <p:sp>
        <p:nvSpPr>
          <p:cNvPr id="4" name="Slide Number Placeholder 3">
            <a:extLst>
              <a:ext uri="{FF2B5EF4-FFF2-40B4-BE49-F238E27FC236}">
                <a16:creationId xmlns:a16="http://schemas.microsoft.com/office/drawing/2014/main" id="{18190429-C2AD-13AB-9DC2-B53CC27FAE90}"/>
              </a:ext>
            </a:extLst>
          </p:cNvPr>
          <p:cNvSpPr>
            <a:spLocks noGrp="1"/>
          </p:cNvSpPr>
          <p:nvPr>
            <p:ph type="sldNum" sz="quarter" idx="12"/>
          </p:nvPr>
        </p:nvSpPr>
        <p:spPr/>
        <p:txBody>
          <a:bodyPr/>
          <a:lstStyle/>
          <a:p>
            <a:fld id="{F9591D4C-BB8F-AE46-BE73-C616F30BBC5B}" type="slidenum">
              <a:rPr lang="en-US" smtClean="0"/>
              <a:pPr/>
              <a:t>86</a:t>
            </a:fld>
            <a:endParaRPr lang="en-US"/>
          </a:p>
        </p:txBody>
      </p:sp>
      <p:sp>
        <p:nvSpPr>
          <p:cNvPr id="7" name="Footer Placeholder 6">
            <a:extLst>
              <a:ext uri="{FF2B5EF4-FFF2-40B4-BE49-F238E27FC236}">
                <a16:creationId xmlns:a16="http://schemas.microsoft.com/office/drawing/2014/main" id="{07C0C0C9-40F2-33A5-DB49-F177560F6653}"/>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2444EC55-637C-7D87-0C62-F4F8EEFFE173}"/>
              </a:ext>
            </a:extLst>
          </p:cNvPr>
          <p:cNvSpPr txBox="1">
            <a:spLocks/>
          </p:cNvSpPr>
          <p:nvPr/>
        </p:nvSpPr>
        <p:spPr>
          <a:xfrm>
            <a:off x="508725" y="596731"/>
            <a:ext cx="11481992"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261.229 du 25 octobre 2024,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ARCADUS</a:t>
            </a:r>
            <a:r>
              <a:rPr lang="fr-BE" sz="2400" i="1">
                <a:solidFill>
                  <a:srgbClr val="0073CF"/>
                </a:solidFill>
                <a:latin typeface="Cambria"/>
                <a:ea typeface="Cambria"/>
              </a:rPr>
              <a:t> ARCHITECTE et S.A. ARCADIS BELGIUM </a:t>
            </a:r>
            <a:r>
              <a:rPr lang="fr-BE" sz="2400">
                <a:solidFill>
                  <a:srgbClr val="0073CF"/>
                </a:solidFill>
                <a:latin typeface="Cambria"/>
                <a:ea typeface="Cambria"/>
              </a:rPr>
              <a:t>(extrême urgence)</a:t>
            </a:r>
            <a:endParaRPr kumimoji="0"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07AACDC0-6630-65FA-E349-CA7C57339A6D}"/>
              </a:ext>
            </a:extLst>
          </p:cNvPr>
          <p:cNvSpPr txBox="1">
            <a:spLocks/>
          </p:cNvSpPr>
          <p:nvPr/>
        </p:nvSpPr>
        <p:spPr>
          <a:xfrm>
            <a:off x="523151" y="275575"/>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C. La date de dépôt de l'offre</a:t>
            </a:r>
          </a:p>
        </p:txBody>
      </p:sp>
      <p:sp>
        <p:nvSpPr>
          <p:cNvPr id="5" name="TextBox 4">
            <a:extLst>
              <a:ext uri="{FF2B5EF4-FFF2-40B4-BE49-F238E27FC236}">
                <a16:creationId xmlns:a16="http://schemas.microsoft.com/office/drawing/2014/main" id="{A5BC80BD-CB26-2914-999F-EEA3781F4E2B}"/>
              </a:ext>
            </a:extLst>
          </p:cNvPr>
          <p:cNvSpPr txBox="1"/>
          <p:nvPr/>
        </p:nvSpPr>
        <p:spPr>
          <a:xfrm>
            <a:off x="523150" y="1175296"/>
            <a:ext cx="10785551" cy="400110"/>
          </a:xfrm>
          <a:prstGeom prst="rect">
            <a:avLst/>
          </a:prstGeom>
          <a:noFill/>
        </p:spPr>
        <p:txBody>
          <a:bodyPr wrap="square" lIns="91440" tIns="45720" rIns="91440" bIns="45720" anchor="t">
            <a:spAutoFit/>
          </a:bodyPr>
          <a:lstStyle/>
          <a:p>
            <a:pPr algn="just">
              <a:defRPr/>
            </a:pPr>
            <a:r>
              <a:rPr lang="fr-BE" sz="2000" b="1">
                <a:solidFill>
                  <a:schemeClr val="accent6"/>
                </a:solidFill>
                <a:latin typeface="Cambria"/>
                <a:ea typeface="Cambria"/>
              </a:rPr>
              <a:t>Report date de dépôt</a:t>
            </a:r>
          </a:p>
        </p:txBody>
      </p:sp>
    </p:spTree>
    <p:extLst>
      <p:ext uri="{BB962C8B-B14F-4D97-AF65-F5344CB8AC3E}">
        <p14:creationId xmlns:p14="http://schemas.microsoft.com/office/powerpoint/2010/main" val="16585209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20420-E387-284A-EEEE-EC92A64F9D8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CA84AF-55C4-949B-BFCD-7B6BF3C86F05}"/>
              </a:ext>
            </a:extLst>
          </p:cNvPr>
          <p:cNvSpPr>
            <a:spLocks noGrp="1"/>
          </p:cNvSpPr>
          <p:nvPr>
            <p:ph sz="quarter" idx="18"/>
          </p:nvPr>
        </p:nvSpPr>
        <p:spPr>
          <a:xfrm>
            <a:off x="516606" y="1909959"/>
            <a:ext cx="11160124" cy="4934275"/>
          </a:xfrm>
        </p:spPr>
        <p:txBody>
          <a:bodyPr vert="horz" lIns="0" tIns="0" rIns="0" bIns="0" spcCol="137160" rtlCol="0" anchor="t">
            <a:noAutofit/>
          </a:bodyPr>
          <a:lstStyle/>
          <a:p>
            <a:pPr marL="0" indent="0" algn="just">
              <a:buNone/>
            </a:pPr>
            <a:r>
              <a:rPr lang="fr-BE" sz="1800" i="1">
                <a:ea typeface="+mn-lt"/>
                <a:cs typeface="+mn-lt"/>
              </a:rPr>
              <a:t>fuite d’informations qui auraient été disponibles dans des offres déposées sur la plateforme avant le 2 juillet 2024 et dont les requérantes auraient bénéficier pour l’élaboration de la leur, ce qui aurait pu constituer une atteinte au respect des principes de concurrence et d’égalité.</a:t>
            </a:r>
            <a:endParaRPr lang="fr-BE" sz="1800">
              <a:cs typeface="Arial" panose="020B0604020202020204"/>
            </a:endParaRPr>
          </a:p>
          <a:p>
            <a:pPr marL="0" indent="0" algn="just">
              <a:buNone/>
            </a:pPr>
            <a:r>
              <a:rPr lang="fr-BE" sz="1800">
                <a:ea typeface="+mn-lt"/>
                <a:cs typeface="+mn-lt"/>
              </a:rPr>
              <a:t>I</a:t>
            </a:r>
            <a:r>
              <a:rPr lang="fr-BE" sz="1800" i="1">
                <a:ea typeface="+mn-lt"/>
                <a:cs typeface="+mn-lt"/>
              </a:rPr>
              <a:t>l ressort ainsi des pièces de la procédure que, pour déclarer irrégulière l’offre de la requérante et évincer celle-ci, la partie adverse s’est </a:t>
            </a:r>
            <a:r>
              <a:rPr lang="fr-BE" sz="1800" b="1" i="1">
                <a:ea typeface="+mn-lt"/>
                <a:cs typeface="+mn-lt"/>
              </a:rPr>
              <a:t>bornée à constater </a:t>
            </a:r>
            <a:r>
              <a:rPr lang="fr-BE" sz="1800" i="1">
                <a:ea typeface="+mn-lt"/>
                <a:cs typeface="+mn-lt"/>
              </a:rPr>
              <a:t>que la </a:t>
            </a:r>
            <a:r>
              <a:rPr lang="fr-BE" sz="1800" b="1" i="1">
                <a:ea typeface="+mn-lt"/>
                <a:cs typeface="+mn-lt"/>
              </a:rPr>
              <a:t>date d’expiration </a:t>
            </a:r>
            <a:r>
              <a:rPr lang="fr-BE" sz="1800" i="1">
                <a:ea typeface="+mn-lt"/>
                <a:cs typeface="+mn-lt"/>
              </a:rPr>
              <a:t>du délai de remise des offres annoncée au départ de la plateforme e-procurement comme étant </a:t>
            </a:r>
            <a:r>
              <a:rPr lang="fr-BE" sz="1800" b="1" i="1">
                <a:ea typeface="+mn-lt"/>
                <a:cs typeface="+mn-lt"/>
              </a:rPr>
              <a:t>fixée au 18 juillet 2024 l’avait été erronément</a:t>
            </a:r>
            <a:r>
              <a:rPr lang="fr-BE" sz="1800" i="1">
                <a:ea typeface="+mn-lt"/>
                <a:cs typeface="+mn-lt"/>
              </a:rPr>
              <a:t> et que les soumissionnaires auraient dû s’en tenir à celle du 2 juillet 2024 annoncée par courriel. Elle a procédé de la sorte </a:t>
            </a:r>
            <a:r>
              <a:rPr lang="fr-BE" sz="1800" b="1" i="1">
                <a:ea typeface="+mn-lt"/>
                <a:cs typeface="+mn-lt"/>
              </a:rPr>
              <a:t>sans même s’interroger sur les attentes légitimes</a:t>
            </a:r>
            <a:r>
              <a:rPr lang="fr-BE" sz="1800" i="1">
                <a:ea typeface="+mn-lt"/>
                <a:cs typeface="+mn-lt"/>
              </a:rPr>
              <a:t> que, par son propre fait, elle a pu susciter dans le chef des candidats, à tout le moins des requérantes. Il doit d’ailleurs être constaté à cet égard que </a:t>
            </a:r>
            <a:r>
              <a:rPr lang="fr-BE" sz="1800" i="1" u="sng">
                <a:ea typeface="+mn-lt"/>
                <a:cs typeface="+mn-lt"/>
              </a:rPr>
              <a:t>le rapport d’analyse des offres renseigne une erreur sur la plateforme, sans en analyser les possibles conséquences en ayant égard aux circonstances de l’espèce</a:t>
            </a:r>
            <a:r>
              <a:rPr lang="fr-BE" sz="1800" i="1">
                <a:ea typeface="+mn-lt"/>
                <a:cs typeface="+mn-lt"/>
              </a:rPr>
              <a:t>. Par ailleurs, sous le titre « 6. Recevabilité des offres », l’auteur de ce rapport d’analyse préconise </a:t>
            </a:r>
            <a:r>
              <a:rPr lang="fr-BE" sz="1800" b="1" i="1">
                <a:ea typeface="+mn-lt"/>
                <a:cs typeface="+mn-lt"/>
              </a:rPr>
              <a:t>l’écartement de l’offre</a:t>
            </a:r>
            <a:r>
              <a:rPr lang="fr-BE" sz="1800" i="1">
                <a:ea typeface="+mn-lt"/>
                <a:cs typeface="+mn-lt"/>
              </a:rPr>
              <a:t> des requérantes en raison d’un dépôt en date du 18 juillet 2024 alors que l’échéance était fixée au 2 juillet 2024, </a:t>
            </a:r>
            <a:r>
              <a:rPr lang="fr-BE" sz="1800" b="1" i="1">
                <a:ea typeface="+mn-lt"/>
                <a:cs typeface="+mn-lt"/>
              </a:rPr>
              <a:t>sans même tenir compte du caractère erroné de la mention relative au 18 juillet 2024 et des conséquences de cette erreur.</a:t>
            </a:r>
          </a:p>
        </p:txBody>
      </p:sp>
      <p:sp>
        <p:nvSpPr>
          <p:cNvPr id="4" name="Slide Number Placeholder 3">
            <a:extLst>
              <a:ext uri="{FF2B5EF4-FFF2-40B4-BE49-F238E27FC236}">
                <a16:creationId xmlns:a16="http://schemas.microsoft.com/office/drawing/2014/main" id="{6A27D584-9BE0-CDEB-24CF-7244B4F88BA3}"/>
              </a:ext>
            </a:extLst>
          </p:cNvPr>
          <p:cNvSpPr>
            <a:spLocks noGrp="1"/>
          </p:cNvSpPr>
          <p:nvPr>
            <p:ph type="sldNum" sz="quarter" idx="12"/>
          </p:nvPr>
        </p:nvSpPr>
        <p:spPr/>
        <p:txBody>
          <a:bodyPr/>
          <a:lstStyle/>
          <a:p>
            <a:fld id="{F9591D4C-BB8F-AE46-BE73-C616F30BBC5B}" type="slidenum">
              <a:rPr lang="en-US" smtClean="0"/>
              <a:pPr/>
              <a:t>87</a:t>
            </a:fld>
            <a:endParaRPr lang="en-US"/>
          </a:p>
        </p:txBody>
      </p:sp>
      <p:sp>
        <p:nvSpPr>
          <p:cNvPr id="7" name="Footer Placeholder 6">
            <a:extLst>
              <a:ext uri="{FF2B5EF4-FFF2-40B4-BE49-F238E27FC236}">
                <a16:creationId xmlns:a16="http://schemas.microsoft.com/office/drawing/2014/main" id="{ED99D0D6-5A93-A06C-D4E1-E50D04D67916}"/>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7612F9C5-07BC-3BF7-F806-A2EE6C59570A}"/>
              </a:ext>
            </a:extLst>
          </p:cNvPr>
          <p:cNvSpPr txBox="1">
            <a:spLocks/>
          </p:cNvSpPr>
          <p:nvPr/>
        </p:nvSpPr>
        <p:spPr>
          <a:xfrm>
            <a:off x="508725" y="596731"/>
            <a:ext cx="11481992"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261.229 du 25 octobre 2024,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ARCADUS</a:t>
            </a:r>
            <a:r>
              <a:rPr lang="fr-BE" sz="2400" i="1">
                <a:solidFill>
                  <a:srgbClr val="0073CF"/>
                </a:solidFill>
                <a:latin typeface="Cambria"/>
                <a:ea typeface="Cambria"/>
              </a:rPr>
              <a:t> ARCHITECTE et S.A. ARCADIS BELGIUM </a:t>
            </a:r>
            <a:r>
              <a:rPr lang="fr-BE" sz="2400">
                <a:solidFill>
                  <a:srgbClr val="0073CF"/>
                </a:solidFill>
                <a:latin typeface="Cambria"/>
                <a:ea typeface="Cambria"/>
              </a:rPr>
              <a:t>(extrême urgence)</a:t>
            </a:r>
            <a:endParaRPr kumimoji="0"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463FCBF8-41BE-E860-DF76-4F15D037BBFD}"/>
              </a:ext>
            </a:extLst>
          </p:cNvPr>
          <p:cNvSpPr txBox="1">
            <a:spLocks/>
          </p:cNvSpPr>
          <p:nvPr/>
        </p:nvSpPr>
        <p:spPr>
          <a:xfrm>
            <a:off x="523151" y="275575"/>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C. La date de dépôt de l'offre</a:t>
            </a:r>
          </a:p>
        </p:txBody>
      </p:sp>
      <p:sp>
        <p:nvSpPr>
          <p:cNvPr id="5" name="TextBox 4">
            <a:extLst>
              <a:ext uri="{FF2B5EF4-FFF2-40B4-BE49-F238E27FC236}">
                <a16:creationId xmlns:a16="http://schemas.microsoft.com/office/drawing/2014/main" id="{2E36EC60-321D-3CD8-DC6B-6F76E94B9A90}"/>
              </a:ext>
            </a:extLst>
          </p:cNvPr>
          <p:cNvSpPr txBox="1"/>
          <p:nvPr/>
        </p:nvSpPr>
        <p:spPr>
          <a:xfrm>
            <a:off x="523150" y="1312879"/>
            <a:ext cx="10785551" cy="400110"/>
          </a:xfrm>
          <a:prstGeom prst="rect">
            <a:avLst/>
          </a:prstGeom>
          <a:noFill/>
        </p:spPr>
        <p:txBody>
          <a:bodyPr wrap="square" lIns="91440" tIns="45720" rIns="91440" bIns="45720" anchor="t">
            <a:spAutoFit/>
          </a:bodyPr>
          <a:lstStyle/>
          <a:p>
            <a:pPr algn="just">
              <a:defRPr/>
            </a:pPr>
            <a:r>
              <a:rPr lang="fr-BE" sz="2000" b="1">
                <a:solidFill>
                  <a:schemeClr val="accent6"/>
                </a:solidFill>
                <a:latin typeface="Cambria"/>
                <a:ea typeface="Cambria"/>
              </a:rPr>
              <a:t>Report date de dépôt</a:t>
            </a:r>
          </a:p>
        </p:txBody>
      </p:sp>
    </p:spTree>
    <p:extLst>
      <p:ext uri="{BB962C8B-B14F-4D97-AF65-F5344CB8AC3E}">
        <p14:creationId xmlns:p14="http://schemas.microsoft.com/office/powerpoint/2010/main" val="7391019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04F2C-4ADC-1C96-ACA6-BB74D382522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B09A1D-CB51-0DDD-80AC-DA21FE734393}"/>
              </a:ext>
            </a:extLst>
          </p:cNvPr>
          <p:cNvSpPr>
            <a:spLocks noGrp="1"/>
          </p:cNvSpPr>
          <p:nvPr>
            <p:ph sz="quarter" idx="18"/>
          </p:nvPr>
        </p:nvSpPr>
        <p:spPr>
          <a:xfrm>
            <a:off x="506022" y="2063657"/>
            <a:ext cx="11160124" cy="4934275"/>
          </a:xfrm>
        </p:spPr>
        <p:txBody>
          <a:bodyPr vert="horz" lIns="0" tIns="0" rIns="0" bIns="0" spcCol="137160" rtlCol="0" anchor="t">
            <a:noAutofit/>
          </a:bodyPr>
          <a:lstStyle/>
          <a:p>
            <a:pPr marL="0" indent="0" algn="just">
              <a:buNone/>
            </a:pPr>
            <a:r>
              <a:rPr lang="fr-BE" sz="1800" i="1">
                <a:ea typeface="+mn-lt"/>
                <a:cs typeface="+mn-lt"/>
              </a:rPr>
              <a:t>La partie adverse a ainsi décidé du rejet automatique de l’offre des requérantes pour avoir été déposée en tenant compte d’une échéance qu’elle </a:t>
            </a:r>
            <a:r>
              <a:rPr lang="fr-BE" sz="1800" b="1" i="1">
                <a:ea typeface="+mn-lt"/>
                <a:cs typeface="+mn-lt"/>
              </a:rPr>
              <a:t>admettait avoir été diffusée erronément </a:t>
            </a:r>
            <a:r>
              <a:rPr lang="fr-BE" sz="1800" i="1">
                <a:ea typeface="+mn-lt"/>
                <a:cs typeface="+mn-lt"/>
              </a:rPr>
              <a:t>parmi les candidats invités à faire offre, et ce </a:t>
            </a:r>
            <a:r>
              <a:rPr lang="fr-BE" sz="1800" b="1" i="1">
                <a:ea typeface="+mn-lt"/>
                <a:cs typeface="+mn-lt"/>
              </a:rPr>
              <a:t>sans examiner</a:t>
            </a:r>
            <a:r>
              <a:rPr lang="fr-BE" sz="1800" i="1">
                <a:ea typeface="+mn-lt"/>
                <a:cs typeface="+mn-lt"/>
              </a:rPr>
              <a:t>, dans les circonstances précitées, </a:t>
            </a:r>
            <a:r>
              <a:rPr lang="fr-BE" sz="1800" b="1" i="1">
                <a:ea typeface="+mn-lt"/>
                <a:cs typeface="+mn-lt"/>
              </a:rPr>
              <a:t>si le respect des principes d’égalité et de proportionnalité ne devait pas la déterminer à adopter une autre solution</a:t>
            </a:r>
            <a:r>
              <a:rPr lang="fr-BE" sz="1800" i="1">
                <a:ea typeface="+mn-lt"/>
                <a:cs typeface="+mn-lt"/>
              </a:rPr>
              <a:t>. Ce faisant, elle a prima facie méconnu ces principes et commis une erreur manifeste d’appréciation.</a:t>
            </a:r>
            <a:endParaRPr lang="fr-BE" sz="1800" i="1">
              <a:cs typeface="Arial"/>
            </a:endParaRPr>
          </a:p>
          <a:p>
            <a:pPr marL="0" indent="0" algn="just">
              <a:buNone/>
            </a:pPr>
            <a:r>
              <a:rPr lang="fr-BE" sz="1800" i="1">
                <a:ea typeface="+mn-lt"/>
                <a:cs typeface="+mn-lt"/>
              </a:rPr>
              <a:t>Le premier moyen est sérieux.</a:t>
            </a:r>
            <a:r>
              <a:rPr lang="fr-BE" sz="1800">
                <a:ea typeface="+mn-lt"/>
                <a:cs typeface="+mn-lt"/>
              </a:rPr>
              <a:t> »</a:t>
            </a:r>
            <a:endParaRPr lang="fr-BE" sz="1800"/>
          </a:p>
          <a:p>
            <a:pPr marL="0" indent="0" algn="just">
              <a:buNone/>
            </a:pPr>
            <a:endParaRPr lang="fr-BE" sz="1800">
              <a:cs typeface="Arial" panose="020B0604020202020204"/>
            </a:endParaRPr>
          </a:p>
          <a:p>
            <a:pPr marL="342900" indent="-342900" algn="just"/>
            <a:r>
              <a:rPr lang="fr-BE" sz="1800">
                <a:cs typeface="Arial" panose="020B0604020202020204"/>
              </a:rPr>
              <a:t>Le Conseil d'État a suspendu la décision d'attribution et d'écarter l'offre de la partie requérante.</a:t>
            </a:r>
          </a:p>
        </p:txBody>
      </p:sp>
      <p:sp>
        <p:nvSpPr>
          <p:cNvPr id="4" name="Slide Number Placeholder 3">
            <a:extLst>
              <a:ext uri="{FF2B5EF4-FFF2-40B4-BE49-F238E27FC236}">
                <a16:creationId xmlns:a16="http://schemas.microsoft.com/office/drawing/2014/main" id="{7E173322-66B6-65EF-BD19-D768CE53DD64}"/>
              </a:ext>
            </a:extLst>
          </p:cNvPr>
          <p:cNvSpPr>
            <a:spLocks noGrp="1"/>
          </p:cNvSpPr>
          <p:nvPr>
            <p:ph type="sldNum" sz="quarter" idx="12"/>
          </p:nvPr>
        </p:nvSpPr>
        <p:spPr/>
        <p:txBody>
          <a:bodyPr/>
          <a:lstStyle/>
          <a:p>
            <a:fld id="{F9591D4C-BB8F-AE46-BE73-C616F30BBC5B}" type="slidenum">
              <a:rPr lang="en-US" smtClean="0"/>
              <a:pPr/>
              <a:t>88</a:t>
            </a:fld>
            <a:endParaRPr lang="en-US"/>
          </a:p>
        </p:txBody>
      </p:sp>
      <p:sp>
        <p:nvSpPr>
          <p:cNvPr id="7" name="Footer Placeholder 6">
            <a:extLst>
              <a:ext uri="{FF2B5EF4-FFF2-40B4-BE49-F238E27FC236}">
                <a16:creationId xmlns:a16="http://schemas.microsoft.com/office/drawing/2014/main" id="{3C6F743F-601C-B20E-9CF2-816D489D4DD0}"/>
              </a:ext>
            </a:extLst>
          </p:cNvPr>
          <p:cNvSpPr>
            <a:spLocks noGrp="1"/>
          </p:cNvSpPr>
          <p:nvPr>
            <p:ph type="ftr" sz="quarter" idx="17"/>
          </p:nvPr>
        </p:nvSpPr>
        <p:spPr/>
        <p:txBody>
          <a:bodyPr/>
          <a:lstStyle/>
          <a:p>
            <a:r>
              <a:rPr lang="pt-BR" dirty="0"/>
              <a:t>GTI MP Bruxellois – 18 novembre 2025</a:t>
            </a:r>
          </a:p>
        </p:txBody>
      </p:sp>
      <p:sp>
        <p:nvSpPr>
          <p:cNvPr id="8" name="Title 5">
            <a:extLst>
              <a:ext uri="{FF2B5EF4-FFF2-40B4-BE49-F238E27FC236}">
                <a16:creationId xmlns:a16="http://schemas.microsoft.com/office/drawing/2014/main" id="{2411DC12-661B-C7E6-995B-CE2CC44E164C}"/>
              </a:ext>
            </a:extLst>
          </p:cNvPr>
          <p:cNvSpPr txBox="1">
            <a:spLocks/>
          </p:cNvSpPr>
          <p:nvPr/>
        </p:nvSpPr>
        <p:spPr>
          <a:xfrm>
            <a:off x="508725" y="596731"/>
            <a:ext cx="11481992"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261.229 du 25 octobre 2024, </a:t>
            </a:r>
            <a:r>
              <a:rPr lang="fr-BE" sz="2400" i="1" err="1">
                <a:solidFill>
                  <a:srgbClr val="0073CF"/>
                </a:solidFill>
                <a:latin typeface="Cambria"/>
                <a:ea typeface="Cambria"/>
              </a:rPr>
              <a:t>S.R.L</a:t>
            </a:r>
            <a:r>
              <a:rPr lang="fr-BE" sz="2400" i="1">
                <a:solidFill>
                  <a:srgbClr val="0073CF"/>
                </a:solidFill>
                <a:latin typeface="Cambria"/>
                <a:ea typeface="Cambria"/>
              </a:rPr>
              <a:t>. </a:t>
            </a:r>
            <a:r>
              <a:rPr lang="fr-BE" sz="2400" i="1" err="1">
                <a:solidFill>
                  <a:srgbClr val="0073CF"/>
                </a:solidFill>
                <a:latin typeface="Cambria"/>
                <a:ea typeface="Cambria"/>
              </a:rPr>
              <a:t>ARCADUS</a:t>
            </a:r>
            <a:r>
              <a:rPr lang="fr-BE" sz="2400" i="1">
                <a:solidFill>
                  <a:srgbClr val="0073CF"/>
                </a:solidFill>
                <a:latin typeface="Cambria"/>
                <a:ea typeface="Cambria"/>
              </a:rPr>
              <a:t> ARCHITECTE et S.A. ARCADIS BELGIUM </a:t>
            </a:r>
            <a:r>
              <a:rPr lang="fr-BE" sz="2400">
                <a:solidFill>
                  <a:srgbClr val="0073CF"/>
                </a:solidFill>
                <a:latin typeface="Cambria"/>
                <a:ea typeface="Cambria"/>
              </a:rPr>
              <a:t>(extrême urgence)</a:t>
            </a:r>
            <a:endParaRPr kumimoji="0" lang="en-US" sz="2400" b="0" i="1" u="none" strike="noStrike" kern="1200" cap="none" spc="0" normalizeH="0" baseline="0" noProof="0">
              <a:ln>
                <a:noFill/>
              </a:ln>
              <a:solidFill>
                <a:srgbClr val="0073CF"/>
              </a:solidFill>
              <a:effectLst/>
              <a:uLnTx/>
              <a:uFillTx/>
              <a:latin typeface="Cambria"/>
              <a:ea typeface="Cambria"/>
            </a:endParaRPr>
          </a:p>
        </p:txBody>
      </p:sp>
      <p:sp>
        <p:nvSpPr>
          <p:cNvPr id="9" name="Text Placeholder 1">
            <a:extLst>
              <a:ext uri="{FF2B5EF4-FFF2-40B4-BE49-F238E27FC236}">
                <a16:creationId xmlns:a16="http://schemas.microsoft.com/office/drawing/2014/main" id="{D4A3055D-9CFD-533D-F893-B7B7B12F4F85}"/>
              </a:ext>
            </a:extLst>
          </p:cNvPr>
          <p:cNvSpPr txBox="1">
            <a:spLocks/>
          </p:cNvSpPr>
          <p:nvPr/>
        </p:nvSpPr>
        <p:spPr>
          <a:xfrm>
            <a:off x="523151" y="275575"/>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C. La date de dépôt de l'offre</a:t>
            </a:r>
          </a:p>
        </p:txBody>
      </p:sp>
      <p:sp>
        <p:nvSpPr>
          <p:cNvPr id="5" name="TextBox 4">
            <a:extLst>
              <a:ext uri="{FF2B5EF4-FFF2-40B4-BE49-F238E27FC236}">
                <a16:creationId xmlns:a16="http://schemas.microsoft.com/office/drawing/2014/main" id="{3B14DA14-53F5-3DEB-2C52-F15DEE33CFAC}"/>
              </a:ext>
            </a:extLst>
          </p:cNvPr>
          <p:cNvSpPr txBox="1"/>
          <p:nvPr/>
        </p:nvSpPr>
        <p:spPr>
          <a:xfrm>
            <a:off x="523150" y="1418713"/>
            <a:ext cx="10785551" cy="400110"/>
          </a:xfrm>
          <a:prstGeom prst="rect">
            <a:avLst/>
          </a:prstGeom>
          <a:noFill/>
        </p:spPr>
        <p:txBody>
          <a:bodyPr wrap="square" lIns="91440" tIns="45720" rIns="91440" bIns="45720" anchor="t">
            <a:spAutoFit/>
          </a:bodyPr>
          <a:lstStyle/>
          <a:p>
            <a:pPr algn="just">
              <a:defRPr/>
            </a:pPr>
            <a:r>
              <a:rPr lang="fr-BE" sz="2000" b="1">
                <a:solidFill>
                  <a:schemeClr val="accent6"/>
                </a:solidFill>
                <a:latin typeface="Cambria"/>
                <a:ea typeface="Cambria"/>
              </a:rPr>
              <a:t>Report date de dépôt</a:t>
            </a:r>
          </a:p>
        </p:txBody>
      </p:sp>
    </p:spTree>
    <p:extLst>
      <p:ext uri="{BB962C8B-B14F-4D97-AF65-F5344CB8AC3E}">
        <p14:creationId xmlns:p14="http://schemas.microsoft.com/office/powerpoint/2010/main" val="39901286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t>III. La régularité des offres</a:t>
            </a:r>
          </a:p>
        </p:txBody>
      </p:sp>
      <p:sp>
        <p:nvSpPr>
          <p:cNvPr id="5" name="Slide Number Placeholder 4"/>
          <p:cNvSpPr>
            <a:spLocks noGrp="1"/>
          </p:cNvSpPr>
          <p:nvPr>
            <p:ph type="sldNum" sz="quarter" idx="4"/>
          </p:nvPr>
        </p:nvSpPr>
        <p:spPr/>
        <p:txBody>
          <a:bodyPr/>
          <a:lstStyle/>
          <a:p>
            <a:fld id="{F9591D4C-BB8F-AE46-BE73-C616F30BBC5B}" type="slidenum">
              <a:rPr lang="en-US" smtClean="0"/>
              <a:pPr/>
              <a:t>89</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2" b="27062"/>
          <a:stretch/>
        </p:blipFill>
        <p:spPr/>
      </p:pic>
      <p:sp>
        <p:nvSpPr>
          <p:cNvPr id="3" name="Title 1">
            <a:extLst>
              <a:ext uri="{FF2B5EF4-FFF2-40B4-BE49-F238E27FC236}">
                <a16:creationId xmlns:a16="http://schemas.microsoft.com/office/drawing/2014/main" id="{5D1B3651-C299-1265-9AFC-D1DAEB4A0335}"/>
              </a:ext>
            </a:extLst>
          </p:cNvPr>
          <p:cNvSpPr txBox="1">
            <a:spLocks/>
          </p:cNvSpPr>
          <p:nvPr/>
        </p:nvSpPr>
        <p:spPr>
          <a:xfrm>
            <a:off x="1159828" y="2258152"/>
            <a:ext cx="10969625" cy="41275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kern="1200">
                <a:solidFill>
                  <a:schemeClr val="accent5"/>
                </a:solidFill>
                <a:latin typeface="Cambria" panose="02040503050406030204" pitchFamily="18" charset="0"/>
                <a:ea typeface="+mj-ea"/>
                <a:cs typeface="+mj-cs"/>
              </a:defRPr>
            </a:lvl1pPr>
          </a:lstStyle>
          <a:p>
            <a:pPr algn="just"/>
            <a:r>
              <a:rPr lang="fr-FR">
                <a:latin typeface="Cambria"/>
                <a:ea typeface="Cambria"/>
              </a:rPr>
              <a:t>D. Les exigences minimales</a:t>
            </a:r>
            <a:endParaRPr lang="fr-FR">
              <a:ea typeface="Cambria" panose="02040503050406030204" pitchFamily="18" charset="0"/>
            </a:endParaRPr>
          </a:p>
        </p:txBody>
      </p:sp>
      <p:sp>
        <p:nvSpPr>
          <p:cNvPr id="4" name="Footer Placeholder 9">
            <a:extLst>
              <a:ext uri="{FF2B5EF4-FFF2-40B4-BE49-F238E27FC236}">
                <a16:creationId xmlns:a16="http://schemas.microsoft.com/office/drawing/2014/main" id="{7445580A-A57A-77CA-B9E2-C976676D4751}"/>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3045584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7DCD5-1695-68D8-9BF0-690B3394DA7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5DC5AB-2BB2-DE3A-9082-3D67DADFE1E9}"/>
              </a:ext>
            </a:extLst>
          </p:cNvPr>
          <p:cNvSpPr>
            <a:spLocks noGrp="1"/>
          </p:cNvSpPr>
          <p:nvPr>
            <p:ph sz="quarter" idx="18"/>
          </p:nvPr>
        </p:nvSpPr>
        <p:spPr>
          <a:xfrm>
            <a:off x="540780" y="1731511"/>
            <a:ext cx="10975527" cy="4223720"/>
          </a:xfrm>
        </p:spPr>
        <p:txBody>
          <a:bodyPr vert="horz" lIns="0" tIns="0" rIns="0" bIns="0" spcCol="137160" rtlCol="0" anchor="t">
            <a:noAutofit/>
          </a:bodyPr>
          <a:lstStyle/>
          <a:p>
            <a:pPr marL="229870" indent="-229870" algn="just"/>
            <a:r>
              <a:rPr lang="fr-FR" sz="1600"/>
              <a:t>La requérante est une société pharmaceutique spécialisée dans le développement, la fabrication, la promotion et la vente de médicaments. </a:t>
            </a:r>
          </a:p>
          <a:p>
            <a:pPr marL="229870" indent="-229870" algn="just"/>
            <a:r>
              <a:rPr lang="fr-FR" sz="1600"/>
              <a:t>Depuis le 1er août 2014, elle commercialise sur le marché belge le médicament « </a:t>
            </a:r>
            <a:r>
              <a:rPr lang="fr-FR" sz="1600" err="1"/>
              <a:t>Lonquex</a:t>
            </a:r>
            <a:r>
              <a:rPr lang="fr-FR" sz="1600"/>
              <a:t> » qui appartient au groupe thérapeutique des « facteurs de stimulation des colonies de granulocytes » (en abrégé : « G-CSF »), à longue durée d’action, qui est utilisé dans le support du traitement du cancer. </a:t>
            </a:r>
          </a:p>
          <a:p>
            <a:pPr marL="229870" indent="-229870" algn="just"/>
            <a:r>
              <a:rPr lang="fr-FR" sz="1600"/>
              <a:t>Le </a:t>
            </a:r>
            <a:r>
              <a:rPr lang="fr-FR" sz="1600" err="1"/>
              <a:t>Lonquex</a:t>
            </a:r>
            <a:r>
              <a:rPr lang="fr-FR" sz="1600"/>
              <a:t> contient la substance active </a:t>
            </a:r>
            <a:r>
              <a:rPr lang="fr-FR" sz="1600" b="1"/>
              <a:t>« </a:t>
            </a:r>
            <a:r>
              <a:rPr lang="fr-FR" sz="1600" b="1" err="1"/>
              <a:t>Lipegfilgrastim</a:t>
            </a:r>
            <a:r>
              <a:rPr lang="fr-FR" sz="1600" b="1"/>
              <a:t> » </a:t>
            </a:r>
            <a:r>
              <a:rPr lang="fr-FR" sz="1600"/>
              <a:t>(code ATC L03AA14). </a:t>
            </a:r>
          </a:p>
          <a:p>
            <a:pPr marL="229870" indent="-229870" algn="just"/>
            <a:r>
              <a:rPr lang="fr-FR" sz="1600"/>
              <a:t>La partie adverse, en sa qualité de centrale d’achats, a approuvé les conditions d’un marché de fournitures concernant des « spécialités pharmaceutiques </a:t>
            </a:r>
            <a:r>
              <a:rPr lang="fr-FR" sz="1600" b="1"/>
              <a:t>à base de </a:t>
            </a:r>
            <a:r>
              <a:rPr lang="fr-FR" sz="1600" b="1" err="1"/>
              <a:t>filgrastim</a:t>
            </a:r>
            <a:r>
              <a:rPr lang="fr-FR" sz="1600" b="1"/>
              <a:t> et </a:t>
            </a:r>
            <a:r>
              <a:rPr lang="fr-FR" sz="1600" b="1" err="1"/>
              <a:t>pegfilgrastim</a:t>
            </a:r>
            <a:r>
              <a:rPr lang="fr-FR" sz="1600" b="1"/>
              <a:t> ». </a:t>
            </a:r>
            <a:r>
              <a:rPr lang="fr-FR" sz="1600"/>
              <a:t>Il s’agit de l’acte attaqué. </a:t>
            </a:r>
            <a:endParaRPr lang="fr-FR" sz="1600" b="1"/>
          </a:p>
          <a:p>
            <a:pPr marL="229870" indent="-229870" algn="just"/>
            <a:r>
              <a:rPr lang="fr-FR" sz="1600"/>
              <a:t>La requérante reproche à la partie adverse d’avoir </a:t>
            </a:r>
            <a:r>
              <a:rPr lang="fr-FR" sz="1600" i="1"/>
              <a:t>a priori </a:t>
            </a:r>
            <a:r>
              <a:rPr lang="fr-FR" sz="1600"/>
              <a:t>exclu de l’objet du marché son produit ( Le </a:t>
            </a:r>
            <a:r>
              <a:rPr lang="fr-FR" sz="1600" err="1"/>
              <a:t>Lonquex</a:t>
            </a:r>
            <a:r>
              <a:rPr lang="fr-FR" sz="1600"/>
              <a:t>, à base de </a:t>
            </a:r>
            <a:r>
              <a:rPr lang="fr-FR" sz="1600" err="1"/>
              <a:t>Lipegfilgrastim</a:t>
            </a:r>
            <a:r>
              <a:rPr lang="fr-FR" sz="1600"/>
              <a:t> ) qu’elle considère équivalent au </a:t>
            </a:r>
            <a:r>
              <a:rPr lang="fr-FR" sz="1600" err="1"/>
              <a:t>pegfilgrastim</a:t>
            </a:r>
            <a:r>
              <a:rPr lang="fr-FR" sz="1600"/>
              <a:t>, et ce sur la base de plusieurs documents officiels et études scientifiques. A la suite de cette exclusion, la requérante n’a pas pu déposer une offre pour le marché en cause. </a:t>
            </a:r>
          </a:p>
          <a:p>
            <a:pPr marL="229870" indent="-229870" algn="just"/>
            <a:r>
              <a:rPr lang="fr-FR" sz="1600">
                <a:ea typeface="+mn-lt"/>
                <a:cs typeface="+mn-lt"/>
              </a:rPr>
              <a:t>En outre, elle lui reproche de ne pas avoir motivé formellement et matériellement cette exclusion : la liberté thérapeutique ne peut permettre, à elle seule, de passer outre l’obligation de mettre correctement des produits équivalents en concurrence.</a:t>
            </a:r>
            <a:endParaRPr lang="fr-BE" sz="1600">
              <a:cs typeface="Arial" panose="020B0604020202020204"/>
            </a:endParaRPr>
          </a:p>
        </p:txBody>
      </p:sp>
      <p:sp>
        <p:nvSpPr>
          <p:cNvPr id="4" name="Slide Number Placeholder 3">
            <a:extLst>
              <a:ext uri="{FF2B5EF4-FFF2-40B4-BE49-F238E27FC236}">
                <a16:creationId xmlns:a16="http://schemas.microsoft.com/office/drawing/2014/main" id="{D14178CA-E079-C72F-5ECC-15E6954471C9}"/>
              </a:ext>
            </a:extLst>
          </p:cNvPr>
          <p:cNvSpPr>
            <a:spLocks noGrp="1"/>
          </p:cNvSpPr>
          <p:nvPr>
            <p:ph type="sldNum" sz="quarter" idx="12"/>
          </p:nvPr>
        </p:nvSpPr>
        <p:spPr/>
        <p:txBody>
          <a:bodyPr/>
          <a:lstStyle/>
          <a:p>
            <a:fld id="{F9591D4C-BB8F-AE46-BE73-C616F30BBC5B}" type="slidenum">
              <a:rPr lang="en-US" smtClean="0"/>
              <a:pPr/>
              <a:t>9</a:t>
            </a:fld>
            <a:endParaRPr lang="en-US"/>
          </a:p>
        </p:txBody>
      </p:sp>
      <p:sp>
        <p:nvSpPr>
          <p:cNvPr id="7" name="Footer Placeholder 6">
            <a:extLst>
              <a:ext uri="{FF2B5EF4-FFF2-40B4-BE49-F238E27FC236}">
                <a16:creationId xmlns:a16="http://schemas.microsoft.com/office/drawing/2014/main" id="{239736D1-FF9D-5CC7-2EAE-C5DBCC8E7314}"/>
              </a:ext>
            </a:extLst>
          </p:cNvPr>
          <p:cNvSpPr>
            <a:spLocks noGrp="1"/>
          </p:cNvSpPr>
          <p:nvPr>
            <p:ph type="ftr" sz="quarter" idx="17"/>
          </p:nvPr>
        </p:nvSpPr>
        <p:spPr/>
        <p:txBody>
          <a:bodyPr/>
          <a:lstStyle/>
          <a:p>
            <a:r>
              <a:rPr lang="pt-BR" dirty="0"/>
              <a:t>GTI MP Bruxellois – 18 novembre 2025</a:t>
            </a:r>
          </a:p>
        </p:txBody>
      </p:sp>
      <p:sp>
        <p:nvSpPr>
          <p:cNvPr id="5" name="Title 5">
            <a:extLst>
              <a:ext uri="{FF2B5EF4-FFF2-40B4-BE49-F238E27FC236}">
                <a16:creationId xmlns:a16="http://schemas.microsoft.com/office/drawing/2014/main" id="{5B7D1AD3-CA8C-F69C-DB61-421E51BE4B6E}"/>
              </a:ext>
            </a:extLst>
          </p:cNvPr>
          <p:cNvSpPr txBox="1">
            <a:spLocks/>
          </p:cNvSpPr>
          <p:nvPr/>
        </p:nvSpPr>
        <p:spPr>
          <a:xfrm>
            <a:off x="523151" y="761705"/>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a:defRPr/>
            </a:pPr>
            <a:r>
              <a:rPr lang="fr-BE" sz="2400" err="1">
                <a:solidFill>
                  <a:srgbClr val="0073CF"/>
                </a:solidFill>
                <a:latin typeface="Cambria"/>
                <a:ea typeface="Cambria"/>
              </a:rPr>
              <a:t>C.E</a:t>
            </a:r>
            <a:r>
              <a:rPr lang="fr-BE" sz="2400">
                <a:solidFill>
                  <a:srgbClr val="0073CF"/>
                </a:solidFill>
                <a:latin typeface="Cambria"/>
                <a:ea typeface="Cambria"/>
              </a:rPr>
              <a:t>., arrêt n° 261.996 du 16 janvier 2025, </a:t>
            </a:r>
            <a:r>
              <a:rPr lang="fr-BE" sz="2400" i="1" err="1">
                <a:solidFill>
                  <a:srgbClr val="0073CF"/>
                </a:solidFill>
                <a:latin typeface="Cambria"/>
                <a:ea typeface="Cambria"/>
              </a:rPr>
              <a:t>TEVA</a:t>
            </a:r>
            <a:r>
              <a:rPr lang="fr-BE" sz="2400" i="1">
                <a:solidFill>
                  <a:srgbClr val="0073CF"/>
                </a:solidFill>
                <a:latin typeface="Cambria"/>
                <a:ea typeface="Cambria"/>
              </a:rPr>
              <a:t> PHARMA BELGIUM </a:t>
            </a:r>
            <a:r>
              <a:rPr lang="fr-BE" sz="2400">
                <a:solidFill>
                  <a:srgbClr val="0073CF"/>
                </a:solidFill>
                <a:latin typeface="Cambria"/>
                <a:ea typeface="Cambria"/>
              </a:rPr>
              <a:t>(annulation)</a:t>
            </a:r>
            <a:endParaRPr kumimoji="0" lang="en-US" sz="2400" b="0" i="0" u="none" strike="noStrike" kern="1200" cap="none" spc="0" normalizeH="0" baseline="0" noProof="0">
              <a:ln>
                <a:noFill/>
              </a:ln>
              <a:solidFill>
                <a:srgbClr val="0073CF"/>
              </a:solidFill>
              <a:effectLst/>
              <a:uLnTx/>
              <a:uFillTx/>
              <a:latin typeface="Cambria"/>
              <a:ea typeface="Cambria"/>
            </a:endParaRPr>
          </a:p>
        </p:txBody>
      </p:sp>
      <p:sp>
        <p:nvSpPr>
          <p:cNvPr id="8" name="Text Placeholder 1">
            <a:extLst>
              <a:ext uri="{FF2B5EF4-FFF2-40B4-BE49-F238E27FC236}">
                <a16:creationId xmlns:a16="http://schemas.microsoft.com/office/drawing/2014/main" id="{3C945E23-21D4-F183-B4D1-5CBE4218716E}"/>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en-GB" b="1">
                <a:solidFill>
                  <a:srgbClr val="182440"/>
                </a:solidFill>
                <a:latin typeface="Arial" panose="020B0604020202020204"/>
              </a:rPr>
              <a:t>I. DEFINITION DU BESOIN, PROSPECTION ET ETABLISSEMENT DU CAHIER SPECIAL DES CHARGES</a:t>
            </a:r>
            <a:endParaRPr lang="en-GB"/>
          </a:p>
        </p:txBody>
      </p:sp>
      <p:sp>
        <p:nvSpPr>
          <p:cNvPr id="6" name="Text Placeholder 2">
            <a:extLst>
              <a:ext uri="{FF2B5EF4-FFF2-40B4-BE49-F238E27FC236}">
                <a16:creationId xmlns:a16="http://schemas.microsoft.com/office/drawing/2014/main" id="{3DE0D9FC-7690-2520-58D4-1A347BDD10C7}"/>
              </a:ext>
            </a:extLst>
          </p:cNvPr>
          <p:cNvSpPr txBox="1">
            <a:spLocks/>
          </p:cNvSpPr>
          <p:nvPr/>
        </p:nvSpPr>
        <p:spPr>
          <a:xfrm>
            <a:off x="523150" y="1135923"/>
            <a:ext cx="11160124" cy="435600"/>
          </a:xfrm>
          <a:prstGeom prst="rect">
            <a:avLst/>
          </a:prstGeom>
        </p:spPr>
        <p:txBody>
          <a:bodyPr vert="horz" lIns="0" tIns="0" rIns="0" bIns="0" spcCol="137160" rtlCol="0" anchor="t" anchorCtr="0">
            <a:no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lnSpc>
                <a:spcPct val="90000"/>
              </a:lnSpc>
            </a:pPr>
            <a:r>
              <a:rPr lang="fr-BE" sz="2000">
                <a:latin typeface="Cambria"/>
                <a:ea typeface="Cambria"/>
              </a:rPr>
              <a:t>Pouvoir d’appréciation pour déterminer l’objet du marché- Réduction injustifiée de la concurrence</a:t>
            </a:r>
          </a:p>
        </p:txBody>
      </p:sp>
    </p:spTree>
    <p:extLst>
      <p:ext uri="{BB962C8B-B14F-4D97-AF65-F5344CB8AC3E}">
        <p14:creationId xmlns:p14="http://schemas.microsoft.com/office/powerpoint/2010/main" val="22748674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05121-0454-3714-EDCC-02AA6C632402}"/>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3211A5F-13F6-E573-C0C8-7D208EE84B6F}"/>
              </a:ext>
            </a:extLst>
          </p:cNvPr>
          <p:cNvSpPr>
            <a:spLocks noGrp="1"/>
          </p:cNvSpPr>
          <p:nvPr>
            <p:ph sz="quarter" idx="18"/>
          </p:nvPr>
        </p:nvSpPr>
        <p:spPr>
          <a:xfrm>
            <a:off x="511176" y="1867800"/>
            <a:ext cx="11160124" cy="4426554"/>
          </a:xfrm>
        </p:spPr>
        <p:txBody>
          <a:bodyPr vert="horz" lIns="0" tIns="0" rIns="0" bIns="0" spcCol="137160" rtlCol="0" anchor="t">
            <a:noAutofit/>
          </a:bodyPr>
          <a:lstStyle/>
          <a:p>
            <a:pPr marL="229870" indent="-229870" algn="just"/>
            <a:r>
              <a:rPr lang="fr-BE" sz="1600"/>
              <a:t>L’objet du marché litigieux porte sur la modernisation de la piste d'athlétisme de Marche-en-Famenne.</a:t>
            </a:r>
            <a:endParaRPr lang="fr-BE" sz="1600">
              <a:cs typeface="Arial" panose="020B0604020202020204"/>
            </a:endParaRPr>
          </a:p>
          <a:p>
            <a:pPr marL="229870" indent="-229870" algn="just"/>
            <a:r>
              <a:rPr lang="fr-BE" sz="1600">
                <a:ea typeface="+mn-lt"/>
                <a:cs typeface="+mn-lt"/>
              </a:rPr>
              <a:t>La partie requérante demande l’annulation de la décision du 23 janvier 2020 par laquelle la Régie communale autonome Marchoise a attribué le marché de modernisation de la piste d’athlétisme de Marche-en-Famenne à une autre société. La requérante invoque </a:t>
            </a:r>
            <a:r>
              <a:rPr lang="fr-BE" sz="1600" b="1">
                <a:ea typeface="+mn-lt"/>
                <a:cs typeface="+mn-lt"/>
              </a:rPr>
              <a:t>une irrégularité dans l’offre et la variante retenues</a:t>
            </a:r>
            <a:r>
              <a:rPr lang="fr-BE" sz="1600">
                <a:ea typeface="+mn-lt"/>
                <a:cs typeface="+mn-lt"/>
              </a:rPr>
              <a:t> déposées par la partie intervenante, qui ne respecteraient pas l’exigence technique du cahier des charges relative à l’épaisseur du revêtement (minimum 16 mm). La requérante soutient que le pouvoir adjudicateur </a:t>
            </a:r>
            <a:r>
              <a:rPr lang="fr-BE" sz="1600" b="1">
                <a:ea typeface="+mn-lt"/>
                <a:cs typeface="+mn-lt"/>
              </a:rPr>
              <a:t>n’avait pas de marge d’appréciation</a:t>
            </a:r>
            <a:r>
              <a:rPr lang="fr-BE" sz="1600">
                <a:ea typeface="+mn-lt"/>
                <a:cs typeface="+mn-lt"/>
              </a:rPr>
              <a:t> et devait considérer ces offres comme irrégulières.</a:t>
            </a:r>
            <a:endParaRPr lang="fr-BE" sz="1600"/>
          </a:p>
          <a:p>
            <a:pPr marL="229870" indent="-229870" algn="just"/>
            <a:r>
              <a:rPr lang="fr-BE" sz="1600"/>
              <a:t>Le </a:t>
            </a:r>
            <a:r>
              <a:rPr lang="fr-BE" sz="1600" err="1"/>
              <a:t>C.E</a:t>
            </a:r>
            <a:r>
              <a:rPr lang="fr-BE" sz="1600"/>
              <a:t>. estime que </a:t>
            </a:r>
            <a:r>
              <a:rPr lang="fr-BE" sz="1600">
                <a:ea typeface="+mn-lt"/>
                <a:cs typeface="+mn-lt"/>
              </a:rPr>
              <a:t>« </a:t>
            </a:r>
            <a:r>
              <a:rPr lang="fr-BE" sz="1600" b="1">
                <a:ea typeface="+mn-lt"/>
                <a:cs typeface="+mn-lt"/>
              </a:rPr>
              <a:t>[l]</a:t>
            </a:r>
            <a:r>
              <a:rPr lang="fr-BE" sz="1600" b="1" i="1">
                <a:ea typeface="+mn-lt"/>
                <a:cs typeface="+mn-lt"/>
              </a:rPr>
              <a:t>’engagement général de réaliser le marché dans les conditions prévues par le cahier des charges ne peut donc prévaloir sur les spécificités de l’offre</a:t>
            </a:r>
            <a:r>
              <a:rPr lang="fr-BE" sz="1600" i="1">
                <a:ea typeface="+mn-lt"/>
                <a:cs typeface="+mn-lt"/>
              </a:rPr>
              <a:t> de la partie intervenante, quant aux caractéristiques du revêtement à installer, même si ces spécificités doivent être trouvées dans les fiches techniques jointes à son offre. L’offre de base de la partie intervenante était donc affectée d’une </a:t>
            </a:r>
            <a:r>
              <a:rPr lang="fr-BE" sz="1600" b="1" i="1">
                <a:ea typeface="+mn-lt"/>
                <a:cs typeface="+mn-lt"/>
              </a:rPr>
              <a:t>irrégularité</a:t>
            </a:r>
            <a:r>
              <a:rPr lang="fr-BE" sz="1600" i="1">
                <a:ea typeface="+mn-lt"/>
                <a:cs typeface="+mn-lt"/>
              </a:rPr>
              <a:t>. Lorsque, comme en l’espèce, le pouvoir adjudicateur est confronté à des dérogations aux prescriptions des documents du marché, il lui revient, en application de l’article 76 de l’arrêté royal du 18 avril 2017 relatif à la passation des marchés publics dans les secteurs classiques, de les examiner, de qualifier les irrégularités de substantielles ou non substantielles, d’en tirer les conséquences quant à l’écartement de l’offre concernée et d’indiquer, dans la décision d’attribution, les motifs qui justifient sa décision. </a:t>
            </a:r>
            <a:r>
              <a:rPr lang="fr-BE" sz="1600">
                <a:ea typeface="+mn-lt"/>
                <a:cs typeface="+mn-lt"/>
              </a:rPr>
              <a:t>»</a:t>
            </a:r>
            <a:endParaRPr lang="fr-BE" sz="1600">
              <a:cs typeface="Arial" panose="020B0604020202020204"/>
            </a:endParaRPr>
          </a:p>
        </p:txBody>
      </p:sp>
      <p:sp>
        <p:nvSpPr>
          <p:cNvPr id="4" name="Espace réservé du numéro de diapositive 3">
            <a:extLst>
              <a:ext uri="{FF2B5EF4-FFF2-40B4-BE49-F238E27FC236}">
                <a16:creationId xmlns:a16="http://schemas.microsoft.com/office/drawing/2014/main" id="{4D494115-5A93-2E56-8F24-E0A1B4F16775}"/>
              </a:ext>
            </a:extLst>
          </p:cNvPr>
          <p:cNvSpPr>
            <a:spLocks noGrp="1"/>
          </p:cNvSpPr>
          <p:nvPr>
            <p:ph type="sldNum" sz="quarter" idx="12"/>
          </p:nvPr>
        </p:nvSpPr>
        <p:spPr/>
        <p:txBody>
          <a:bodyPr/>
          <a:lstStyle/>
          <a:p>
            <a:fld id="{F9591D4C-BB8F-AE46-BE73-C616F30BBC5B}" type="slidenum">
              <a:rPr lang="en-US" smtClean="0"/>
              <a:pPr/>
              <a:t>90</a:t>
            </a:fld>
            <a:endParaRPr lang="en-US"/>
          </a:p>
        </p:txBody>
      </p:sp>
      <p:sp>
        <p:nvSpPr>
          <p:cNvPr id="6" name="Titre 5">
            <a:extLst>
              <a:ext uri="{FF2B5EF4-FFF2-40B4-BE49-F238E27FC236}">
                <a16:creationId xmlns:a16="http://schemas.microsoft.com/office/drawing/2014/main" id="{BAEE8B79-74B5-04A7-7FC6-C99E4B1A0943}"/>
              </a:ext>
            </a:extLst>
          </p:cNvPr>
          <p:cNvSpPr>
            <a:spLocks noGrp="1"/>
          </p:cNvSpPr>
          <p:nvPr>
            <p:ph type="title"/>
          </p:nvPr>
        </p:nvSpPr>
        <p:spPr>
          <a:xfrm>
            <a:off x="515939" y="655430"/>
            <a:ext cx="11160124" cy="577153"/>
          </a:xfrm>
        </p:spPr>
        <p:txBody>
          <a:bodyPr/>
          <a:lstStyle/>
          <a:p>
            <a:pPr algn="just"/>
            <a:r>
              <a:rPr lang="fr-BE" sz="2400" err="1">
                <a:solidFill>
                  <a:srgbClr val="0073CF"/>
                </a:solidFill>
                <a:latin typeface="Cambria"/>
                <a:ea typeface="Cambria"/>
              </a:rPr>
              <a:t>C.E</a:t>
            </a:r>
            <a:r>
              <a:rPr lang="fr-BE" sz="2400">
                <a:solidFill>
                  <a:srgbClr val="0073CF"/>
                </a:solidFill>
                <a:latin typeface="Cambria"/>
                <a:ea typeface="Cambria"/>
              </a:rPr>
              <a:t>., arrêt n° 261.409 du 22 novembre 2024, </a:t>
            </a:r>
            <a:r>
              <a:rPr lang="fr-BE" sz="2400" i="1">
                <a:solidFill>
                  <a:srgbClr val="0073CF"/>
                </a:solidFill>
                <a:latin typeface="Cambria"/>
                <a:ea typeface="Cambria"/>
              </a:rPr>
              <a:t>S.A. </a:t>
            </a:r>
            <a:r>
              <a:rPr lang="fr-BE" sz="2400" i="1" err="1">
                <a:solidFill>
                  <a:srgbClr val="0073CF"/>
                </a:solidFill>
                <a:latin typeface="Cambria"/>
                <a:ea typeface="Cambria"/>
              </a:rPr>
              <a:t>SPORTINFRABOUW</a:t>
            </a:r>
            <a:r>
              <a:rPr lang="fr-BE" sz="2400" i="1">
                <a:solidFill>
                  <a:srgbClr val="0073CF"/>
                </a:solidFill>
                <a:latin typeface="Cambria"/>
                <a:ea typeface="Cambria"/>
              </a:rPr>
              <a:t> </a:t>
            </a:r>
            <a:r>
              <a:rPr lang="fr-BE" sz="2400">
                <a:solidFill>
                  <a:srgbClr val="0073CF"/>
                </a:solidFill>
                <a:latin typeface="Cambria"/>
                <a:ea typeface="Cambria"/>
              </a:rPr>
              <a:t>(annulation)</a:t>
            </a:r>
            <a:endParaRPr lang="fr-BE" sz="2400">
              <a:latin typeface="Cambria"/>
              <a:ea typeface="Cambria"/>
            </a:endParaRPr>
          </a:p>
        </p:txBody>
      </p:sp>
      <p:sp>
        <p:nvSpPr>
          <p:cNvPr id="7" name="Espace réservé du pied de page 6">
            <a:extLst>
              <a:ext uri="{FF2B5EF4-FFF2-40B4-BE49-F238E27FC236}">
                <a16:creationId xmlns:a16="http://schemas.microsoft.com/office/drawing/2014/main" id="{DE3A0F38-F16F-DA06-D883-BC78F5B55677}"/>
              </a:ext>
            </a:extLst>
          </p:cNvPr>
          <p:cNvSpPr>
            <a:spLocks noGrp="1"/>
          </p:cNvSpPr>
          <p:nvPr>
            <p:ph type="ftr" sz="quarter" idx="17"/>
          </p:nvPr>
        </p:nvSpPr>
        <p:spPr/>
        <p:txBody>
          <a:bodyPr/>
          <a:lstStyle/>
          <a:p>
            <a:r>
              <a:rPr lang="pt-BR" dirty="0"/>
              <a:t>GTI MP Bruxellois – 18 novembre 2025</a:t>
            </a:r>
          </a:p>
        </p:txBody>
      </p:sp>
      <p:sp>
        <p:nvSpPr>
          <p:cNvPr id="8" name="Text Placeholder 2">
            <a:extLst>
              <a:ext uri="{FF2B5EF4-FFF2-40B4-BE49-F238E27FC236}">
                <a16:creationId xmlns:a16="http://schemas.microsoft.com/office/drawing/2014/main" id="{08803F0A-0E93-F0F7-CDB4-24BA7DCEB6BD}"/>
              </a:ext>
            </a:extLst>
          </p:cNvPr>
          <p:cNvSpPr txBox="1">
            <a:spLocks noGrp="1"/>
          </p:cNvSpPr>
          <p:nvPr>
            <p:ph type="body" idx="1"/>
          </p:nvPr>
        </p:nvSpPr>
        <p:spPr>
          <a:xfrm>
            <a:off x="515938" y="1273175"/>
            <a:ext cx="11160125" cy="436563"/>
          </a:xfrm>
          <a:prstGeom prst="rect">
            <a:avLst/>
          </a:prstGeom>
        </p:spPr>
        <p:txBody>
          <a:bodyPr vert="horz" lIns="0" tIns="0" rIns="0" bIns="0" spcCol="137160" rtlCol="0" anchor="t" anchorCtr="0">
            <a:norm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Irrégularité substantielle</a:t>
            </a:r>
          </a:p>
        </p:txBody>
      </p:sp>
      <p:sp>
        <p:nvSpPr>
          <p:cNvPr id="5" name="Text Placeholder 1">
            <a:extLst>
              <a:ext uri="{FF2B5EF4-FFF2-40B4-BE49-F238E27FC236}">
                <a16:creationId xmlns:a16="http://schemas.microsoft.com/office/drawing/2014/main" id="{E9A1240D-38A5-2D96-BF45-CE16E8869313}"/>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D. Les exigences minimales</a:t>
            </a:r>
          </a:p>
        </p:txBody>
      </p:sp>
    </p:spTree>
    <p:extLst>
      <p:ext uri="{BB962C8B-B14F-4D97-AF65-F5344CB8AC3E}">
        <p14:creationId xmlns:p14="http://schemas.microsoft.com/office/powerpoint/2010/main" val="16103223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6DFA2-0FE7-5BB6-29F4-D3D0112908B1}"/>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DB6B7AF-2E50-DB4E-E229-EE7F85EA9657}"/>
              </a:ext>
            </a:extLst>
          </p:cNvPr>
          <p:cNvSpPr>
            <a:spLocks noGrp="1"/>
          </p:cNvSpPr>
          <p:nvPr>
            <p:ph sz="quarter" idx="18"/>
          </p:nvPr>
        </p:nvSpPr>
        <p:spPr>
          <a:xfrm>
            <a:off x="511176" y="1867800"/>
            <a:ext cx="11160124" cy="4426554"/>
          </a:xfrm>
        </p:spPr>
        <p:txBody>
          <a:bodyPr vert="horz" lIns="0" tIns="0" rIns="0" bIns="0" spcCol="137160" rtlCol="0" anchor="t">
            <a:noAutofit/>
          </a:bodyPr>
          <a:lstStyle/>
          <a:p>
            <a:pPr marL="229870" indent="-229870" algn="just"/>
            <a:r>
              <a:rPr lang="fr-BE" sz="1600"/>
              <a:t>Le </a:t>
            </a:r>
            <a:r>
              <a:rPr lang="fr-BE" sz="1600" err="1"/>
              <a:t>C.E</a:t>
            </a:r>
            <a:r>
              <a:rPr lang="fr-BE" sz="1600"/>
              <a:t>. indique </a:t>
            </a:r>
            <a:r>
              <a:rPr lang="fr-BE" sz="1600">
                <a:ea typeface="+mn-lt"/>
                <a:cs typeface="+mn-lt"/>
              </a:rPr>
              <a:t>également que « </a:t>
            </a:r>
            <a:r>
              <a:rPr lang="fr-BE" sz="1600" i="1">
                <a:ea typeface="+mn-lt"/>
                <a:cs typeface="+mn-lt"/>
              </a:rPr>
              <a:t>lorsqu’une </a:t>
            </a:r>
            <a:r>
              <a:rPr lang="fr-BE" sz="1600" b="1" i="1">
                <a:ea typeface="+mn-lt"/>
                <a:cs typeface="+mn-lt"/>
              </a:rPr>
              <a:t>variante libre </a:t>
            </a:r>
            <a:r>
              <a:rPr lang="fr-BE" sz="1600" i="1">
                <a:ea typeface="+mn-lt"/>
                <a:cs typeface="+mn-lt"/>
              </a:rPr>
              <a:t>déroge à une prescription technique du cahier spécial des charges, le pouvoir adjudicateur doit </a:t>
            </a:r>
            <a:r>
              <a:rPr lang="fr-BE" sz="1600" b="1" i="1">
                <a:ea typeface="+mn-lt"/>
                <a:cs typeface="+mn-lt"/>
              </a:rPr>
              <a:t>vérifier</a:t>
            </a:r>
            <a:r>
              <a:rPr lang="fr-BE" sz="1600" i="1">
                <a:ea typeface="+mn-lt"/>
                <a:cs typeface="+mn-lt"/>
              </a:rPr>
              <a:t> si cette dérogation </a:t>
            </a:r>
            <a:r>
              <a:rPr lang="fr-BE" sz="1600" b="1" i="1">
                <a:ea typeface="+mn-lt"/>
                <a:cs typeface="+mn-lt"/>
              </a:rPr>
              <a:t>concerne une exigence minimale du marché</a:t>
            </a:r>
            <a:r>
              <a:rPr lang="fr-BE" sz="1600" i="1">
                <a:ea typeface="+mn-lt"/>
                <a:cs typeface="+mn-lt"/>
              </a:rPr>
              <a:t> et, le cas échéant, constater qu’elle est affectée d’une irrégularité substantielle. </a:t>
            </a:r>
            <a:r>
              <a:rPr lang="fr-BE" sz="1600" b="1" i="1">
                <a:ea typeface="+mn-lt"/>
                <a:cs typeface="+mn-lt"/>
              </a:rPr>
              <a:t>L’appréciation du pouvoir adjudicateur à cet égard doit être motivée en la forme</a:t>
            </a:r>
            <a:r>
              <a:rPr lang="fr-BE" sz="1600" i="1">
                <a:ea typeface="+mn-lt"/>
                <a:cs typeface="+mn-lt"/>
              </a:rPr>
              <a:t>.</a:t>
            </a:r>
            <a:r>
              <a:rPr lang="fr-BE" sz="1600">
                <a:ea typeface="+mn-lt"/>
                <a:cs typeface="+mn-lt"/>
              </a:rPr>
              <a:t>" Elle ajoute que "[l]</a:t>
            </a:r>
            <a:r>
              <a:rPr lang="fr-BE" sz="1600" i="1">
                <a:ea typeface="+mn-lt"/>
                <a:cs typeface="+mn-lt"/>
              </a:rPr>
              <a:t>es </a:t>
            </a:r>
            <a:r>
              <a:rPr lang="fr-BE" sz="1600" b="1" i="1">
                <a:ea typeface="+mn-lt"/>
                <a:cs typeface="+mn-lt"/>
              </a:rPr>
              <a:t>spécifications techniques fixées par le pouvoir adjudicateur dans les documents</a:t>
            </a:r>
            <a:r>
              <a:rPr lang="fr-BE" sz="1600" i="1">
                <a:ea typeface="+mn-lt"/>
                <a:cs typeface="+mn-lt"/>
              </a:rPr>
              <a:t> du marché constituent des exigences minimales ou substantielles lorsqu’elles revêtent un </a:t>
            </a:r>
            <a:r>
              <a:rPr lang="fr-BE" sz="1600" b="1" i="1">
                <a:ea typeface="+mn-lt"/>
                <a:cs typeface="+mn-lt"/>
              </a:rPr>
              <a:t>caractère essentiel</a:t>
            </a:r>
            <a:r>
              <a:rPr lang="fr-BE" sz="1600" i="1">
                <a:ea typeface="+mn-lt"/>
                <a:cs typeface="+mn-lt"/>
              </a:rPr>
              <a:t> dans le cadre du marché envisagé. Hormis les hypothèses où les documents du marché indiquent expressément qu’il s’agit d’une exigence minimale ou substantielle, une disposition a ce caractère lorsque son auteur a voulu lui attacher une telle portée, notamment parce que </a:t>
            </a:r>
            <a:r>
              <a:rPr lang="fr-BE" sz="1600" b="1" i="1">
                <a:ea typeface="+mn-lt"/>
                <a:cs typeface="+mn-lt"/>
              </a:rPr>
              <a:t>sa méconnaissance éventuelle peut avoir pour effet de porter atteinte à l’égalité de traitement entre les soumissionnaires, d’affecter la comparabilité des offres, de modifier le classement de celles-ci ou de compromettre la bonne exécution du marché</a:t>
            </a:r>
            <a:r>
              <a:rPr lang="fr-BE" sz="1600" i="1">
                <a:ea typeface="+mn-lt"/>
                <a:cs typeface="+mn-lt"/>
              </a:rPr>
              <a:t>. </a:t>
            </a:r>
            <a:endParaRPr lang="fr-BE" sz="1600">
              <a:ea typeface="+mn-lt"/>
              <a:cs typeface="+mn-lt"/>
            </a:endParaRPr>
          </a:p>
          <a:p>
            <a:pPr marL="229870" indent="-229870" algn="just"/>
            <a:r>
              <a:rPr lang="fr-BE" sz="1600">
                <a:cs typeface="Arial" panose="020B0604020202020204"/>
              </a:rPr>
              <a:t>Le </a:t>
            </a:r>
            <a:r>
              <a:rPr lang="fr-BE" sz="1600" err="1">
                <a:cs typeface="Arial" panose="020B0604020202020204"/>
              </a:rPr>
              <a:t>C.E</a:t>
            </a:r>
            <a:r>
              <a:rPr lang="fr-BE" sz="1600">
                <a:cs typeface="Arial" panose="020B0604020202020204"/>
              </a:rPr>
              <a:t>. a, par conséquent annulé la décision d'attribution.</a:t>
            </a:r>
          </a:p>
        </p:txBody>
      </p:sp>
      <p:sp>
        <p:nvSpPr>
          <p:cNvPr id="4" name="Espace réservé du numéro de diapositive 3">
            <a:extLst>
              <a:ext uri="{FF2B5EF4-FFF2-40B4-BE49-F238E27FC236}">
                <a16:creationId xmlns:a16="http://schemas.microsoft.com/office/drawing/2014/main" id="{7C3F1FC5-976D-8200-EA0D-C1139E133ADA}"/>
              </a:ext>
            </a:extLst>
          </p:cNvPr>
          <p:cNvSpPr>
            <a:spLocks noGrp="1"/>
          </p:cNvSpPr>
          <p:nvPr>
            <p:ph type="sldNum" sz="quarter" idx="12"/>
          </p:nvPr>
        </p:nvSpPr>
        <p:spPr/>
        <p:txBody>
          <a:bodyPr/>
          <a:lstStyle/>
          <a:p>
            <a:fld id="{F9591D4C-BB8F-AE46-BE73-C616F30BBC5B}" type="slidenum">
              <a:rPr lang="en-US" smtClean="0"/>
              <a:pPr/>
              <a:t>91</a:t>
            </a:fld>
            <a:endParaRPr lang="en-US"/>
          </a:p>
        </p:txBody>
      </p:sp>
      <p:sp>
        <p:nvSpPr>
          <p:cNvPr id="6" name="Titre 5">
            <a:extLst>
              <a:ext uri="{FF2B5EF4-FFF2-40B4-BE49-F238E27FC236}">
                <a16:creationId xmlns:a16="http://schemas.microsoft.com/office/drawing/2014/main" id="{6C808531-9A40-830F-63C5-E677C55DC396}"/>
              </a:ext>
            </a:extLst>
          </p:cNvPr>
          <p:cNvSpPr>
            <a:spLocks noGrp="1"/>
          </p:cNvSpPr>
          <p:nvPr>
            <p:ph type="title"/>
          </p:nvPr>
        </p:nvSpPr>
        <p:spPr>
          <a:xfrm>
            <a:off x="515939" y="655430"/>
            <a:ext cx="11160124" cy="577153"/>
          </a:xfrm>
        </p:spPr>
        <p:txBody>
          <a:bodyPr/>
          <a:lstStyle/>
          <a:p>
            <a:pPr algn="just"/>
            <a:r>
              <a:rPr lang="fr-BE" sz="2400" err="1">
                <a:solidFill>
                  <a:srgbClr val="0073CF"/>
                </a:solidFill>
                <a:latin typeface="Cambria"/>
                <a:ea typeface="Cambria"/>
              </a:rPr>
              <a:t>C.E</a:t>
            </a:r>
            <a:r>
              <a:rPr lang="fr-BE" sz="2400">
                <a:solidFill>
                  <a:srgbClr val="0073CF"/>
                </a:solidFill>
                <a:latin typeface="Cambria"/>
                <a:ea typeface="Cambria"/>
              </a:rPr>
              <a:t>., arrêt n° 261.409 du 22 novembre 2024, </a:t>
            </a:r>
            <a:r>
              <a:rPr lang="fr-BE" sz="2400" i="1">
                <a:solidFill>
                  <a:srgbClr val="0073CF"/>
                </a:solidFill>
                <a:latin typeface="Cambria"/>
                <a:ea typeface="Cambria"/>
              </a:rPr>
              <a:t>S.A. </a:t>
            </a:r>
            <a:r>
              <a:rPr lang="fr-BE" sz="2400" i="1" err="1">
                <a:solidFill>
                  <a:srgbClr val="0073CF"/>
                </a:solidFill>
                <a:latin typeface="Cambria"/>
                <a:ea typeface="Cambria"/>
              </a:rPr>
              <a:t>SPORTINFRABOUW</a:t>
            </a:r>
            <a:r>
              <a:rPr lang="fr-BE" sz="2400" i="1">
                <a:solidFill>
                  <a:srgbClr val="0073CF"/>
                </a:solidFill>
                <a:latin typeface="Cambria"/>
                <a:ea typeface="Cambria"/>
              </a:rPr>
              <a:t> </a:t>
            </a:r>
            <a:r>
              <a:rPr lang="fr-BE" sz="2400">
                <a:solidFill>
                  <a:srgbClr val="0073CF"/>
                </a:solidFill>
                <a:latin typeface="Cambria"/>
                <a:ea typeface="Cambria"/>
              </a:rPr>
              <a:t>(annulation)</a:t>
            </a:r>
            <a:endParaRPr lang="fr-BE" sz="2400">
              <a:latin typeface="Cambria"/>
              <a:ea typeface="Cambria"/>
            </a:endParaRPr>
          </a:p>
        </p:txBody>
      </p:sp>
      <p:sp>
        <p:nvSpPr>
          <p:cNvPr id="7" name="Espace réservé du pied de page 6">
            <a:extLst>
              <a:ext uri="{FF2B5EF4-FFF2-40B4-BE49-F238E27FC236}">
                <a16:creationId xmlns:a16="http://schemas.microsoft.com/office/drawing/2014/main" id="{423B2304-7A30-6EA2-DF65-A57F189EA662}"/>
              </a:ext>
            </a:extLst>
          </p:cNvPr>
          <p:cNvSpPr>
            <a:spLocks noGrp="1"/>
          </p:cNvSpPr>
          <p:nvPr>
            <p:ph type="ftr" sz="quarter" idx="17"/>
          </p:nvPr>
        </p:nvSpPr>
        <p:spPr/>
        <p:txBody>
          <a:bodyPr/>
          <a:lstStyle/>
          <a:p>
            <a:r>
              <a:rPr lang="pt-BR" dirty="0"/>
              <a:t>GTI MP Bruxellois – 18 novembre 2025</a:t>
            </a:r>
          </a:p>
        </p:txBody>
      </p:sp>
      <p:sp>
        <p:nvSpPr>
          <p:cNvPr id="8" name="Text Placeholder 2">
            <a:extLst>
              <a:ext uri="{FF2B5EF4-FFF2-40B4-BE49-F238E27FC236}">
                <a16:creationId xmlns:a16="http://schemas.microsoft.com/office/drawing/2014/main" id="{3197A67E-C4C4-5DE0-F863-4C16BDC283C0}"/>
              </a:ext>
            </a:extLst>
          </p:cNvPr>
          <p:cNvSpPr txBox="1">
            <a:spLocks noGrp="1"/>
          </p:cNvSpPr>
          <p:nvPr>
            <p:ph type="body" idx="1"/>
          </p:nvPr>
        </p:nvSpPr>
        <p:spPr>
          <a:xfrm>
            <a:off x="537105" y="1273175"/>
            <a:ext cx="11160125" cy="436563"/>
          </a:xfrm>
          <a:prstGeom prst="rect">
            <a:avLst/>
          </a:prstGeom>
        </p:spPr>
        <p:txBody>
          <a:bodyPr vert="horz" lIns="0" tIns="0" rIns="0" bIns="0" spcCol="137160" rtlCol="0" anchor="t" anchorCtr="0">
            <a:norm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Irrégularité substantielle</a:t>
            </a:r>
          </a:p>
        </p:txBody>
      </p:sp>
      <p:sp>
        <p:nvSpPr>
          <p:cNvPr id="5" name="Text Placeholder 1">
            <a:extLst>
              <a:ext uri="{FF2B5EF4-FFF2-40B4-BE49-F238E27FC236}">
                <a16:creationId xmlns:a16="http://schemas.microsoft.com/office/drawing/2014/main" id="{79830706-1910-ACB1-3B9F-8C8667483B7E}"/>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D. Les exigences minimales</a:t>
            </a:r>
          </a:p>
        </p:txBody>
      </p:sp>
    </p:spTree>
    <p:extLst>
      <p:ext uri="{BB962C8B-B14F-4D97-AF65-F5344CB8AC3E}">
        <p14:creationId xmlns:p14="http://schemas.microsoft.com/office/powerpoint/2010/main" val="756554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A35ED-382F-D36A-554F-7B29CE9EE46E}"/>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E10D15C-4371-471F-5A3D-C2E7A4BA812C}"/>
              </a:ext>
            </a:extLst>
          </p:cNvPr>
          <p:cNvSpPr>
            <a:spLocks noGrp="1"/>
          </p:cNvSpPr>
          <p:nvPr>
            <p:ph sz="quarter" idx="18"/>
          </p:nvPr>
        </p:nvSpPr>
        <p:spPr>
          <a:xfrm>
            <a:off x="511176" y="1867800"/>
            <a:ext cx="11160124" cy="4426554"/>
          </a:xfrm>
        </p:spPr>
        <p:txBody>
          <a:bodyPr vert="horz" lIns="0" tIns="0" rIns="0" bIns="0" spcCol="137160" rtlCol="0" anchor="t">
            <a:noAutofit/>
          </a:bodyPr>
          <a:lstStyle/>
          <a:p>
            <a:pPr marL="229870" indent="-229870" algn="just"/>
            <a:r>
              <a:rPr lang="fr-BE" sz="1600">
                <a:ea typeface="+mn-lt"/>
                <a:cs typeface="+mn-lt"/>
              </a:rPr>
              <a:t>« </a:t>
            </a:r>
            <a:r>
              <a:rPr lang="fr-BE" sz="1600" i="1">
                <a:ea typeface="+mn-lt"/>
                <a:cs typeface="+mn-lt"/>
              </a:rPr>
              <a:t>Il s’agit d’un marché de fournitures passé par la</a:t>
            </a:r>
            <a:r>
              <a:rPr lang="fr-BE" sz="1600" b="1" i="1">
                <a:ea typeface="+mn-lt"/>
                <a:cs typeface="+mn-lt"/>
              </a:rPr>
              <a:t> procédure négociée avec publicité</a:t>
            </a:r>
            <a:r>
              <a:rPr lang="fr-BE" sz="1600" i="1">
                <a:ea typeface="+mn-lt"/>
                <a:cs typeface="+mn-lt"/>
              </a:rPr>
              <a:t> sur base de la loi du 13 août 2011 relative aux marchés publics et à certains marchés de travaux, de fournitures et de services dans les domaines de la défense et de la sécurité, portant sur « l’acquisition de 636 camions légers et 243 camions lourds et la conclusion d’un contrat ouvert pluriannuel pour l’assistance technique ».</a:t>
            </a:r>
            <a:r>
              <a:rPr lang="fr-BE" sz="1600">
                <a:ea typeface="+mn-lt"/>
                <a:cs typeface="+mn-lt"/>
              </a:rPr>
              <a:t> ».</a:t>
            </a:r>
            <a:endParaRPr lang="fr-BE" sz="1600">
              <a:cs typeface="Arial" panose="020B0604020202020204"/>
            </a:endParaRPr>
          </a:p>
          <a:p>
            <a:pPr marL="229870" indent="-229870" algn="just"/>
            <a:r>
              <a:rPr lang="fr-BE" sz="1600">
                <a:cs typeface="Arial" panose="020B0604020202020204"/>
              </a:rPr>
              <a:t>En l'espèce, la partie requérante et l'adjudicataire, partie intervenante, n'avaient pas respecté certaines exigences minimales lors de la remise de leur offre.</a:t>
            </a:r>
          </a:p>
          <a:p>
            <a:pPr marL="229870" indent="-229870" algn="just"/>
            <a:r>
              <a:rPr lang="fr-BE" sz="1600">
                <a:cs typeface="Arial" panose="020B0604020202020204"/>
              </a:rPr>
              <a:t>Le Conseil d'État constate que </a:t>
            </a:r>
            <a:r>
              <a:rPr lang="fr-BE" sz="1600">
                <a:ea typeface="+mn-lt"/>
                <a:cs typeface="+mn-lt"/>
              </a:rPr>
              <a:t>« </a:t>
            </a:r>
            <a:r>
              <a:rPr lang="fr-BE" sz="1600" i="1">
                <a:ea typeface="+mn-lt"/>
                <a:cs typeface="+mn-lt"/>
              </a:rPr>
              <a:t>les offres </a:t>
            </a:r>
            <a:r>
              <a:rPr lang="fr-BE" sz="1600" b="1" i="1">
                <a:ea typeface="+mn-lt"/>
                <a:cs typeface="+mn-lt"/>
              </a:rPr>
              <a:t>ne pouvaient faire l’objet d’amélioration</a:t>
            </a:r>
            <a:r>
              <a:rPr lang="fr-BE" sz="1600" i="1">
                <a:ea typeface="+mn-lt"/>
                <a:cs typeface="+mn-lt"/>
              </a:rPr>
              <a:t> dans le cadre des négociations </a:t>
            </a:r>
            <a:r>
              <a:rPr lang="fr-BE" sz="1600" b="1" i="1">
                <a:ea typeface="+mn-lt"/>
                <a:cs typeface="+mn-lt"/>
              </a:rPr>
              <a:t>en vue de faire régulariser </a:t>
            </a:r>
            <a:r>
              <a:rPr lang="fr-BE" sz="1600" i="1">
                <a:ea typeface="+mn-lt"/>
                <a:cs typeface="+mn-lt"/>
              </a:rPr>
              <a:t>une offre entachée d’une cause d’écartement </a:t>
            </a:r>
            <a:r>
              <a:rPr lang="fr-BE" sz="1600">
                <a:ea typeface="+mn-lt"/>
                <a:cs typeface="+mn-lt"/>
              </a:rPr>
              <a:t>».</a:t>
            </a:r>
          </a:p>
          <a:p>
            <a:pPr marL="229870" indent="-229870" algn="just"/>
            <a:r>
              <a:rPr lang="fr-BE" sz="1600">
                <a:cs typeface="Arial" panose="020B0604020202020204"/>
              </a:rPr>
              <a:t>Il adopte cependant une posture pragmatique en observant que : </a:t>
            </a:r>
            <a:endParaRPr lang="fr-BE" sz="1600">
              <a:ea typeface="+mn-lt"/>
              <a:cs typeface="+mn-lt"/>
            </a:endParaRPr>
          </a:p>
          <a:p>
            <a:pPr marL="225425" lvl="1" indent="0" algn="just">
              <a:buClr>
                <a:srgbClr val="6F6F6F"/>
              </a:buClr>
              <a:buNone/>
            </a:pPr>
            <a:r>
              <a:rPr lang="fr-BE" sz="1600">
                <a:ea typeface="+mn-lt"/>
                <a:cs typeface="+mn-lt"/>
              </a:rPr>
              <a:t>« </a:t>
            </a:r>
            <a:r>
              <a:rPr lang="fr-BE" sz="1600" b="1" i="1">
                <a:ea typeface="+mn-lt"/>
                <a:cs typeface="+mn-lt"/>
              </a:rPr>
              <a:t>Dans la mesure où tous les soumissionnaires</a:t>
            </a:r>
            <a:r>
              <a:rPr lang="fr-BE" sz="1600" i="1">
                <a:ea typeface="+mn-lt"/>
                <a:cs typeface="+mn-lt"/>
              </a:rPr>
              <a:t>, et en particulier la partie requérante et la partie intervenante, </a:t>
            </a:r>
            <a:r>
              <a:rPr lang="fr-BE" sz="1600" b="1" i="1">
                <a:ea typeface="+mn-lt"/>
                <a:cs typeface="+mn-lt"/>
              </a:rPr>
              <a:t>ont pu</a:t>
            </a:r>
            <a:r>
              <a:rPr lang="fr-BE" sz="1600" i="1">
                <a:ea typeface="+mn-lt"/>
                <a:cs typeface="+mn-lt"/>
              </a:rPr>
              <a:t>, comme cela ressort notamment de la décision d’attribution, améliorer leur offre initiale dans le cadre des négociations pour en </a:t>
            </a:r>
            <a:r>
              <a:rPr lang="fr-BE" sz="1600" b="1" i="1">
                <a:ea typeface="+mn-lt"/>
                <a:cs typeface="+mn-lt"/>
              </a:rPr>
              <a:t>corriger les irrégularités, en contradiction avec l’article 114 de l’arrêté royal précité du 23 janvier 2012, on n’aperçoit pas en quoi la partie requérante a été ou aurait pu être lésée par les violations qu’elle allègue</a:t>
            </a:r>
            <a:r>
              <a:rPr lang="fr-BE" sz="1600" i="1">
                <a:ea typeface="+mn-lt"/>
                <a:cs typeface="+mn-lt"/>
              </a:rPr>
              <a:t>.</a:t>
            </a:r>
            <a:r>
              <a:rPr lang="fr-BE" sz="1600">
                <a:ea typeface="+mn-lt"/>
                <a:cs typeface="+mn-lt"/>
              </a:rPr>
              <a:t> »</a:t>
            </a:r>
          </a:p>
          <a:p>
            <a:pPr marL="229870" indent="-229870" algn="just"/>
            <a:r>
              <a:rPr lang="fr-BE" sz="1600">
                <a:ea typeface="+mn-lt"/>
                <a:cs typeface="+mn-lt"/>
              </a:rPr>
              <a:t>Le Conseil d'État a, en conséquence, déclaré irrecevable cette branche du moyen.</a:t>
            </a:r>
            <a:endParaRPr lang="fr-BE" sz="1600">
              <a:cs typeface="Arial" panose="020B0604020202020204"/>
            </a:endParaRPr>
          </a:p>
        </p:txBody>
      </p:sp>
      <p:sp>
        <p:nvSpPr>
          <p:cNvPr id="4" name="Espace réservé du numéro de diapositive 3">
            <a:extLst>
              <a:ext uri="{FF2B5EF4-FFF2-40B4-BE49-F238E27FC236}">
                <a16:creationId xmlns:a16="http://schemas.microsoft.com/office/drawing/2014/main" id="{6AD9702C-358F-2E5F-0316-B35040298C81}"/>
              </a:ext>
            </a:extLst>
          </p:cNvPr>
          <p:cNvSpPr>
            <a:spLocks noGrp="1"/>
          </p:cNvSpPr>
          <p:nvPr>
            <p:ph type="sldNum" sz="quarter" idx="12"/>
          </p:nvPr>
        </p:nvSpPr>
        <p:spPr/>
        <p:txBody>
          <a:bodyPr/>
          <a:lstStyle/>
          <a:p>
            <a:fld id="{F9591D4C-BB8F-AE46-BE73-C616F30BBC5B}" type="slidenum">
              <a:rPr lang="en-US" smtClean="0"/>
              <a:pPr/>
              <a:t>92</a:t>
            </a:fld>
            <a:endParaRPr lang="en-US"/>
          </a:p>
        </p:txBody>
      </p:sp>
      <p:sp>
        <p:nvSpPr>
          <p:cNvPr id="6" name="Titre 5">
            <a:extLst>
              <a:ext uri="{FF2B5EF4-FFF2-40B4-BE49-F238E27FC236}">
                <a16:creationId xmlns:a16="http://schemas.microsoft.com/office/drawing/2014/main" id="{2B0075EB-4CA1-7B3E-9E61-CB67071658A8}"/>
              </a:ext>
            </a:extLst>
          </p:cNvPr>
          <p:cNvSpPr>
            <a:spLocks noGrp="1"/>
          </p:cNvSpPr>
          <p:nvPr>
            <p:ph type="title"/>
          </p:nvPr>
        </p:nvSpPr>
        <p:spPr>
          <a:xfrm>
            <a:off x="515939" y="655430"/>
            <a:ext cx="11160124" cy="577153"/>
          </a:xfrm>
        </p:spPr>
        <p:txBody>
          <a:bodyPr/>
          <a:lstStyle/>
          <a:p>
            <a:pPr algn="just"/>
            <a:r>
              <a:rPr lang="fr-BE" sz="2400" err="1">
                <a:solidFill>
                  <a:srgbClr val="0073CF"/>
                </a:solidFill>
                <a:latin typeface="Cambria"/>
                <a:ea typeface="Cambria"/>
              </a:rPr>
              <a:t>C.E</a:t>
            </a:r>
            <a:r>
              <a:rPr lang="fr-BE" sz="2400">
                <a:solidFill>
                  <a:srgbClr val="0073CF"/>
                </a:solidFill>
                <a:latin typeface="Cambria"/>
                <a:ea typeface="Cambria"/>
              </a:rPr>
              <a:t>., arrêt n° 261.859 du 20 décembre 2024, </a:t>
            </a:r>
            <a:r>
              <a:rPr lang="fr-BE" sz="2400" i="1">
                <a:solidFill>
                  <a:srgbClr val="0073CF"/>
                </a:solidFill>
                <a:latin typeface="Cambria"/>
                <a:ea typeface="Cambria"/>
              </a:rPr>
              <a:t>société de droit italien</a:t>
            </a:r>
            <a:r>
              <a:rPr lang="fr-BE" sz="2400">
                <a:solidFill>
                  <a:srgbClr val="0073CF"/>
                </a:solidFill>
                <a:latin typeface="Cambria"/>
                <a:ea typeface="Cambria"/>
              </a:rPr>
              <a:t> </a:t>
            </a:r>
            <a:r>
              <a:rPr lang="fr-BE" sz="2400" i="1">
                <a:solidFill>
                  <a:srgbClr val="0073CF"/>
                </a:solidFill>
                <a:latin typeface="Cambria"/>
                <a:ea typeface="Cambria"/>
              </a:rPr>
              <a:t>IVECO </a:t>
            </a:r>
            <a:r>
              <a:rPr lang="fr-BE" sz="2400" i="1" err="1">
                <a:solidFill>
                  <a:srgbClr val="0073CF"/>
                </a:solidFill>
                <a:latin typeface="Cambria"/>
                <a:ea typeface="Cambria"/>
              </a:rPr>
              <a:t>DEFENCE</a:t>
            </a:r>
            <a:r>
              <a:rPr lang="fr-BE" sz="2400" i="1">
                <a:solidFill>
                  <a:srgbClr val="0073CF"/>
                </a:solidFill>
                <a:latin typeface="Cambria"/>
                <a:ea typeface="Cambria"/>
              </a:rPr>
              <a:t> </a:t>
            </a:r>
            <a:r>
              <a:rPr lang="fr-BE" sz="2400" i="1" err="1">
                <a:solidFill>
                  <a:srgbClr val="0073CF"/>
                </a:solidFill>
                <a:latin typeface="Cambria"/>
                <a:ea typeface="Cambria"/>
              </a:rPr>
              <a:t>VEHICLES</a:t>
            </a:r>
            <a:r>
              <a:rPr lang="fr-BE" sz="2400" i="1">
                <a:solidFill>
                  <a:srgbClr val="0073CF"/>
                </a:solidFill>
                <a:latin typeface="Cambria"/>
                <a:ea typeface="Cambria"/>
              </a:rPr>
              <a:t> </a:t>
            </a:r>
            <a:r>
              <a:rPr lang="fr-BE" sz="2400">
                <a:solidFill>
                  <a:srgbClr val="0073CF"/>
                </a:solidFill>
                <a:latin typeface="Cambria"/>
                <a:ea typeface="Cambria"/>
              </a:rPr>
              <a:t>(annulation)</a:t>
            </a:r>
            <a:endParaRPr lang="fr-BE" sz="2400">
              <a:latin typeface="Cambria"/>
              <a:ea typeface="Cambria"/>
            </a:endParaRPr>
          </a:p>
        </p:txBody>
      </p:sp>
      <p:sp>
        <p:nvSpPr>
          <p:cNvPr id="7" name="Espace réservé du pied de page 6">
            <a:extLst>
              <a:ext uri="{FF2B5EF4-FFF2-40B4-BE49-F238E27FC236}">
                <a16:creationId xmlns:a16="http://schemas.microsoft.com/office/drawing/2014/main" id="{E08746D5-F10C-198A-35CD-92475082647C}"/>
              </a:ext>
            </a:extLst>
          </p:cNvPr>
          <p:cNvSpPr>
            <a:spLocks noGrp="1"/>
          </p:cNvSpPr>
          <p:nvPr>
            <p:ph type="ftr" sz="quarter" idx="17"/>
          </p:nvPr>
        </p:nvSpPr>
        <p:spPr/>
        <p:txBody>
          <a:bodyPr/>
          <a:lstStyle/>
          <a:p>
            <a:r>
              <a:rPr lang="pt-BR" dirty="0"/>
              <a:t>GTI MP Bruxellois – 18 novembre 2025</a:t>
            </a:r>
          </a:p>
        </p:txBody>
      </p:sp>
      <p:sp>
        <p:nvSpPr>
          <p:cNvPr id="8" name="Text Placeholder 2">
            <a:extLst>
              <a:ext uri="{FF2B5EF4-FFF2-40B4-BE49-F238E27FC236}">
                <a16:creationId xmlns:a16="http://schemas.microsoft.com/office/drawing/2014/main" id="{01763234-33DF-C66E-BB9F-69FB495F30E7}"/>
              </a:ext>
            </a:extLst>
          </p:cNvPr>
          <p:cNvSpPr txBox="1">
            <a:spLocks noGrp="1"/>
          </p:cNvSpPr>
          <p:nvPr>
            <p:ph type="body" idx="1"/>
          </p:nvPr>
        </p:nvSpPr>
        <p:spPr>
          <a:xfrm>
            <a:off x="515938" y="1431925"/>
            <a:ext cx="11160125" cy="436563"/>
          </a:xfrm>
          <a:prstGeom prst="rect">
            <a:avLst/>
          </a:prstGeom>
        </p:spPr>
        <p:txBody>
          <a:bodyPr vert="horz" lIns="0" tIns="0" rIns="0" bIns="0" spcCol="137160" rtlCol="0" anchor="t" anchorCtr="0">
            <a:norm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Régularisation</a:t>
            </a:r>
            <a:endParaRPr lang="en-US" sz="2000"/>
          </a:p>
        </p:txBody>
      </p:sp>
      <p:sp>
        <p:nvSpPr>
          <p:cNvPr id="5" name="Text Placeholder 1">
            <a:extLst>
              <a:ext uri="{FF2B5EF4-FFF2-40B4-BE49-F238E27FC236}">
                <a16:creationId xmlns:a16="http://schemas.microsoft.com/office/drawing/2014/main" id="{3233783C-2F46-5CFC-D0DC-B26B6E9B5748}"/>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D. Les exigences minimales</a:t>
            </a:r>
          </a:p>
        </p:txBody>
      </p:sp>
    </p:spTree>
    <p:extLst>
      <p:ext uri="{BB962C8B-B14F-4D97-AF65-F5344CB8AC3E}">
        <p14:creationId xmlns:p14="http://schemas.microsoft.com/office/powerpoint/2010/main" val="21905908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39ACFA-1554-E911-4A0E-11B654F59863}"/>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65B4B8C-0B09-C162-4417-62F358ED707A}"/>
              </a:ext>
            </a:extLst>
          </p:cNvPr>
          <p:cNvSpPr>
            <a:spLocks noGrp="1"/>
          </p:cNvSpPr>
          <p:nvPr>
            <p:ph sz="quarter" idx="18"/>
          </p:nvPr>
        </p:nvSpPr>
        <p:spPr>
          <a:xfrm>
            <a:off x="511176" y="1867800"/>
            <a:ext cx="11160124" cy="4426554"/>
          </a:xfrm>
        </p:spPr>
        <p:txBody>
          <a:bodyPr vert="horz" lIns="0" tIns="0" rIns="0" bIns="0" spcCol="137160" rtlCol="0" anchor="t">
            <a:noAutofit/>
          </a:bodyPr>
          <a:lstStyle/>
          <a:p>
            <a:pPr marL="229870" indent="-229870" algn="just"/>
            <a:r>
              <a:rPr lang="fr-BE" sz="1800"/>
              <a:t>Le marché public litigieux concernait la création d’un « Centre d’appels externalisé (Call center) pour </a:t>
            </a:r>
            <a:r>
              <a:rPr lang="fr-BE" sz="1800" err="1"/>
              <a:t>Resa</a:t>
            </a:r>
            <a:r>
              <a:rPr lang="fr-BE" sz="1800"/>
              <a:t> secteur gaz et secteur électricité ». </a:t>
            </a:r>
          </a:p>
          <a:p>
            <a:pPr marL="229870" indent="-229870" algn="just"/>
            <a:r>
              <a:rPr lang="fr-FR" sz="1800">
                <a:ea typeface="+mn-lt"/>
                <a:cs typeface="+mn-lt"/>
              </a:rPr>
              <a:t>La requérante conteste la manière dont les sous-sous-critères d’attribution ont été définis et pondérés dans le cadre du marché public, notamment pour les sous-critères 2.1, 4.3 et 5.3.</a:t>
            </a:r>
            <a:endParaRPr lang="fr-FR" sz="1800">
              <a:cs typeface="Arial"/>
            </a:endParaRPr>
          </a:p>
          <a:p>
            <a:pPr marL="229870" indent="-229870" algn="just"/>
            <a:r>
              <a:rPr lang="fr-FR" sz="1800">
                <a:ea typeface="+mn-lt"/>
                <a:cs typeface="+mn-lt"/>
              </a:rPr>
              <a:t>Elle soutient qu’une fois les sous-sous-critères et leurs pondérations définis, ces éléments doivent être annoncés dans le cahier des charges afin que les soumissionnaires puissent préparer leurs offres en connaissance de cause.</a:t>
            </a:r>
            <a:endParaRPr lang="fr-FR"/>
          </a:p>
          <a:p>
            <a:pPr marL="229870" indent="-229870" algn="just"/>
            <a:r>
              <a:rPr lang="fr-FR" sz="1800">
                <a:ea typeface="+mn-lt"/>
                <a:cs typeface="+mn-lt"/>
              </a:rPr>
              <a:t>La requérante invoque également une violation des principes d'égalité de traitement et de transparence, estimant que l'absence d'information préalable sur les sous-sous-critères et leurs pondérations aurait pu influencer la préparation des offres.</a:t>
            </a:r>
            <a:endParaRPr lang="fr-FR">
              <a:cs typeface="Arial" panose="020B0604020202020204"/>
            </a:endParaRPr>
          </a:p>
          <a:p>
            <a:pPr marL="229870" indent="-229870" algn="just"/>
            <a:r>
              <a:rPr lang="fr-FR" sz="1800">
                <a:ea typeface="+mn-lt"/>
                <a:cs typeface="+mn-lt"/>
              </a:rPr>
              <a:t>Le Conseil d'État répond que les critères et sous-critères étaient bien annoncés dans le cahier des charges. La requérante ne démontre pas que l'absence d'information aurait changé la préparation de son offre ou le classement. De plus, les modifications apportées après l'ouverture des offres n'ont pas affecté le résultat.</a:t>
            </a:r>
            <a:endParaRPr lang="fr-FR" sz="1800">
              <a:cs typeface="Arial"/>
            </a:endParaRPr>
          </a:p>
          <a:p>
            <a:pPr marL="229870" indent="-229870" algn="just"/>
            <a:r>
              <a:rPr lang="fr-FR" sz="1800">
                <a:ea typeface="+mn-lt"/>
                <a:cs typeface="+mn-lt"/>
              </a:rPr>
              <a:t>En conclusion, le moyen soulevé par la requérante n'est pas sérieux, car elle ne prouve pas que les principes d'égalité de traitement et de transparence ont été violés.</a:t>
            </a:r>
            <a:endParaRPr lang="fr-FR"/>
          </a:p>
          <a:p>
            <a:pPr marL="229870" indent="-229870" algn="just"/>
            <a:endParaRPr lang="fr-FR" sz="1800">
              <a:cs typeface="Arial"/>
            </a:endParaRPr>
          </a:p>
          <a:p>
            <a:pPr marL="229870" indent="-229870" algn="just"/>
            <a:endParaRPr lang="fr-FR" sz="1800">
              <a:cs typeface="Arial"/>
            </a:endParaRPr>
          </a:p>
        </p:txBody>
      </p:sp>
      <p:sp>
        <p:nvSpPr>
          <p:cNvPr id="4" name="Espace réservé du numéro de diapositive 3">
            <a:extLst>
              <a:ext uri="{FF2B5EF4-FFF2-40B4-BE49-F238E27FC236}">
                <a16:creationId xmlns:a16="http://schemas.microsoft.com/office/drawing/2014/main" id="{B0A3F171-140B-49D0-1B5C-EA723DAEB83F}"/>
              </a:ext>
            </a:extLst>
          </p:cNvPr>
          <p:cNvSpPr>
            <a:spLocks noGrp="1"/>
          </p:cNvSpPr>
          <p:nvPr>
            <p:ph type="sldNum" sz="quarter" idx="12"/>
          </p:nvPr>
        </p:nvSpPr>
        <p:spPr/>
        <p:txBody>
          <a:bodyPr/>
          <a:lstStyle/>
          <a:p>
            <a:fld id="{F9591D4C-BB8F-AE46-BE73-C616F30BBC5B}" type="slidenum">
              <a:rPr lang="en-US" smtClean="0"/>
              <a:pPr/>
              <a:t>93</a:t>
            </a:fld>
            <a:endParaRPr lang="en-US"/>
          </a:p>
        </p:txBody>
      </p:sp>
      <p:sp>
        <p:nvSpPr>
          <p:cNvPr id="6" name="Titre 5">
            <a:extLst>
              <a:ext uri="{FF2B5EF4-FFF2-40B4-BE49-F238E27FC236}">
                <a16:creationId xmlns:a16="http://schemas.microsoft.com/office/drawing/2014/main" id="{74E61784-FADE-ACE7-512B-0AF44CF14AF7}"/>
              </a:ext>
            </a:extLst>
          </p:cNvPr>
          <p:cNvSpPr>
            <a:spLocks noGrp="1"/>
          </p:cNvSpPr>
          <p:nvPr>
            <p:ph type="title"/>
          </p:nvPr>
        </p:nvSpPr>
        <p:spPr>
          <a:xfrm>
            <a:off x="515939" y="655430"/>
            <a:ext cx="11160124" cy="577153"/>
          </a:xfrm>
        </p:spPr>
        <p:txBody>
          <a:bodyPr/>
          <a:lstStyle/>
          <a:p>
            <a:pPr lvl="0" algn="just">
              <a:defRPr/>
            </a:pPr>
            <a:r>
              <a:rPr lang="en-US" sz="2400">
                <a:solidFill>
                  <a:srgbClr val="0073CF"/>
                </a:solidFill>
                <a:latin typeface="Cambria"/>
                <a:ea typeface="Cambria"/>
              </a:rPr>
              <a:t>C.E., </a:t>
            </a:r>
            <a:r>
              <a:rPr lang="en-US" sz="2400" err="1">
                <a:solidFill>
                  <a:srgbClr val="0073CF"/>
                </a:solidFill>
                <a:latin typeface="Cambria"/>
                <a:ea typeface="Cambria"/>
              </a:rPr>
              <a:t>arrêt</a:t>
            </a:r>
            <a:r>
              <a:rPr lang="en-US" sz="2400">
                <a:solidFill>
                  <a:srgbClr val="0073CF"/>
                </a:solidFill>
                <a:latin typeface="Cambria"/>
                <a:ea typeface="Cambria"/>
              </a:rPr>
              <a:t> n° 261.915 du 6 </a:t>
            </a:r>
            <a:r>
              <a:rPr lang="en-US" sz="2400" err="1">
                <a:solidFill>
                  <a:srgbClr val="0073CF"/>
                </a:solidFill>
                <a:latin typeface="Cambria"/>
                <a:ea typeface="Cambria"/>
              </a:rPr>
              <a:t>janvier</a:t>
            </a:r>
            <a:r>
              <a:rPr lang="en-US" sz="2400">
                <a:solidFill>
                  <a:srgbClr val="0073CF"/>
                </a:solidFill>
                <a:latin typeface="Cambria"/>
                <a:ea typeface="Cambria"/>
              </a:rPr>
              <a:t> 2025, </a:t>
            </a:r>
            <a:r>
              <a:rPr lang="en-US" sz="2400" i="1">
                <a:solidFill>
                  <a:srgbClr val="0073CF"/>
                </a:solidFill>
                <a:latin typeface="Cambria"/>
                <a:ea typeface="Cambria"/>
              </a:rPr>
              <a:t>IKANBI BELGIUM </a:t>
            </a:r>
            <a:r>
              <a:rPr lang="en-US" sz="2400">
                <a:solidFill>
                  <a:srgbClr val="0073CF"/>
                </a:solidFill>
                <a:latin typeface="Cambria"/>
                <a:ea typeface="Cambria"/>
              </a:rPr>
              <a:t>(</a:t>
            </a:r>
            <a:r>
              <a:rPr lang="en-US" sz="2400" err="1">
                <a:solidFill>
                  <a:srgbClr val="0073CF"/>
                </a:solidFill>
                <a:latin typeface="Cambria"/>
                <a:ea typeface="Cambria"/>
              </a:rPr>
              <a:t>extrême</a:t>
            </a:r>
            <a:r>
              <a:rPr lang="en-US" sz="2400">
                <a:solidFill>
                  <a:srgbClr val="0073CF"/>
                </a:solidFill>
                <a:latin typeface="Cambria"/>
                <a:ea typeface="Cambria"/>
              </a:rPr>
              <a:t> urgence) </a:t>
            </a:r>
          </a:p>
        </p:txBody>
      </p:sp>
      <p:sp>
        <p:nvSpPr>
          <p:cNvPr id="7" name="Espace réservé du pied de page 6">
            <a:extLst>
              <a:ext uri="{FF2B5EF4-FFF2-40B4-BE49-F238E27FC236}">
                <a16:creationId xmlns:a16="http://schemas.microsoft.com/office/drawing/2014/main" id="{63887DEB-13DE-88C9-5705-535173D6E82E}"/>
              </a:ext>
            </a:extLst>
          </p:cNvPr>
          <p:cNvSpPr>
            <a:spLocks noGrp="1"/>
          </p:cNvSpPr>
          <p:nvPr>
            <p:ph type="ftr" sz="quarter" idx="17"/>
          </p:nvPr>
        </p:nvSpPr>
        <p:spPr/>
        <p:txBody>
          <a:bodyPr/>
          <a:lstStyle/>
          <a:p>
            <a:r>
              <a:rPr lang="pt-BR" dirty="0"/>
              <a:t>GTI MP Bruxellois – 18 novembre 2025</a:t>
            </a:r>
          </a:p>
        </p:txBody>
      </p:sp>
      <p:sp>
        <p:nvSpPr>
          <p:cNvPr id="8" name="Text Placeholder 2">
            <a:extLst>
              <a:ext uri="{FF2B5EF4-FFF2-40B4-BE49-F238E27FC236}">
                <a16:creationId xmlns:a16="http://schemas.microsoft.com/office/drawing/2014/main" id="{D640A2BF-5DF3-F576-1C09-3F64123AF92F}"/>
              </a:ext>
            </a:extLst>
          </p:cNvPr>
          <p:cNvSpPr txBox="1">
            <a:spLocks noGrp="1"/>
          </p:cNvSpPr>
          <p:nvPr>
            <p:ph type="body" idx="1"/>
          </p:nvPr>
        </p:nvSpPr>
        <p:spPr>
          <a:xfrm>
            <a:off x="515938" y="1431925"/>
            <a:ext cx="11160125" cy="436563"/>
          </a:xfrm>
          <a:prstGeom prst="rect">
            <a:avLst/>
          </a:prstGeom>
        </p:spPr>
        <p:txBody>
          <a:bodyPr vert="horz" lIns="0" tIns="0" rIns="0" bIns="0" spcCol="137160" rtlCol="0" anchor="t" anchorCtr="0">
            <a:norm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Critères d'attribution – transparence et égalité de traitement </a:t>
            </a:r>
          </a:p>
        </p:txBody>
      </p:sp>
      <p:sp>
        <p:nvSpPr>
          <p:cNvPr id="5" name="Text Placeholder 1">
            <a:extLst>
              <a:ext uri="{FF2B5EF4-FFF2-40B4-BE49-F238E27FC236}">
                <a16:creationId xmlns:a16="http://schemas.microsoft.com/office/drawing/2014/main" id="{79C91BCF-7A61-D8BB-AC27-B7CC4456AA92}"/>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D. Les exigences minimales</a:t>
            </a:r>
          </a:p>
        </p:txBody>
      </p:sp>
    </p:spTree>
    <p:extLst>
      <p:ext uri="{BB962C8B-B14F-4D97-AF65-F5344CB8AC3E}">
        <p14:creationId xmlns:p14="http://schemas.microsoft.com/office/powerpoint/2010/main" val="33686993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424E7-7E27-C29D-8D58-96E171B12140}"/>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EB94D51-1B90-BFDA-C8BC-AF45DCA69E55}"/>
              </a:ext>
            </a:extLst>
          </p:cNvPr>
          <p:cNvSpPr>
            <a:spLocks noGrp="1"/>
          </p:cNvSpPr>
          <p:nvPr>
            <p:ph sz="quarter" idx="18"/>
          </p:nvPr>
        </p:nvSpPr>
        <p:spPr>
          <a:xfrm>
            <a:off x="511176" y="1867800"/>
            <a:ext cx="11160124" cy="4426554"/>
          </a:xfrm>
        </p:spPr>
        <p:txBody>
          <a:bodyPr vert="horz" lIns="0" tIns="0" rIns="0" bIns="0" spcCol="137160" rtlCol="0" anchor="t">
            <a:noAutofit/>
          </a:bodyPr>
          <a:lstStyle/>
          <a:p>
            <a:pPr algn="just"/>
            <a:r>
              <a:rPr lang="fr-FR" sz="1800" i="1"/>
              <a:t>« La requérante n’expose toutefois pas concrètement en quoi la violation, par les parties adverses, de ces obligations, constituerait une irrégularité (substantielle) de l’offre de la partie intervenante au sens de l’article 74, § 1 er de l’arrêté royal du 18 juin 2017 relatif à la passation des marchés publics dans les secteurs spéciaux. </a:t>
            </a:r>
            <a:r>
              <a:rPr lang="fr-FR" sz="1800" b="1" i="1"/>
              <a:t>Il ne suffit pas d’affirmer que l’offre de la partie intervenante ne permettrait pas aux parties adverses de respecter leurs propres obligations, ni de renvoyer aux relations de la partie intervenante et d’un autre gestionnaire de réseau. </a:t>
            </a:r>
            <a:r>
              <a:rPr lang="fr-FR" sz="1800" i="1"/>
              <a:t>»</a:t>
            </a:r>
            <a:endParaRPr lang="fr-BE" sz="1800" i="1"/>
          </a:p>
        </p:txBody>
      </p:sp>
      <p:sp>
        <p:nvSpPr>
          <p:cNvPr id="4" name="Espace réservé du numéro de diapositive 3">
            <a:extLst>
              <a:ext uri="{FF2B5EF4-FFF2-40B4-BE49-F238E27FC236}">
                <a16:creationId xmlns:a16="http://schemas.microsoft.com/office/drawing/2014/main" id="{114D49F0-2212-EBB5-7874-1FA0FD550CE1}"/>
              </a:ext>
            </a:extLst>
          </p:cNvPr>
          <p:cNvSpPr>
            <a:spLocks noGrp="1"/>
          </p:cNvSpPr>
          <p:nvPr>
            <p:ph type="sldNum" sz="quarter" idx="12"/>
          </p:nvPr>
        </p:nvSpPr>
        <p:spPr/>
        <p:txBody>
          <a:bodyPr/>
          <a:lstStyle/>
          <a:p>
            <a:fld id="{F9591D4C-BB8F-AE46-BE73-C616F30BBC5B}" type="slidenum">
              <a:rPr lang="en-US" smtClean="0"/>
              <a:pPr/>
              <a:t>94</a:t>
            </a:fld>
            <a:endParaRPr lang="en-US"/>
          </a:p>
        </p:txBody>
      </p:sp>
      <p:sp>
        <p:nvSpPr>
          <p:cNvPr id="6" name="Titre 5">
            <a:extLst>
              <a:ext uri="{FF2B5EF4-FFF2-40B4-BE49-F238E27FC236}">
                <a16:creationId xmlns:a16="http://schemas.microsoft.com/office/drawing/2014/main" id="{F3661AD0-BD75-ED14-BD80-9DEAE72E59B8}"/>
              </a:ext>
            </a:extLst>
          </p:cNvPr>
          <p:cNvSpPr>
            <a:spLocks noGrp="1"/>
          </p:cNvSpPr>
          <p:nvPr>
            <p:ph type="title"/>
          </p:nvPr>
        </p:nvSpPr>
        <p:spPr>
          <a:xfrm>
            <a:off x="515939" y="655430"/>
            <a:ext cx="11160124" cy="577153"/>
          </a:xfrm>
        </p:spPr>
        <p:txBody>
          <a:bodyPr/>
          <a:lstStyle/>
          <a:p>
            <a:pPr lvl="0" algn="just">
              <a:defRPr/>
            </a:pPr>
            <a:r>
              <a:rPr lang="en-US" sz="2400">
                <a:solidFill>
                  <a:srgbClr val="0073CF"/>
                </a:solidFill>
                <a:latin typeface="Cambria"/>
                <a:ea typeface="Cambria"/>
              </a:rPr>
              <a:t>C.E., </a:t>
            </a:r>
            <a:r>
              <a:rPr lang="en-US" sz="2400" err="1">
                <a:solidFill>
                  <a:srgbClr val="0073CF"/>
                </a:solidFill>
                <a:latin typeface="Cambria"/>
                <a:ea typeface="Cambria"/>
              </a:rPr>
              <a:t>arrêt</a:t>
            </a:r>
            <a:r>
              <a:rPr lang="en-US" sz="2400">
                <a:solidFill>
                  <a:srgbClr val="0073CF"/>
                </a:solidFill>
                <a:latin typeface="Cambria"/>
                <a:ea typeface="Cambria"/>
              </a:rPr>
              <a:t> n° 261.915 du 6 Janvier 2025, </a:t>
            </a:r>
            <a:r>
              <a:rPr lang="en-US" sz="2400" i="1" err="1">
                <a:solidFill>
                  <a:srgbClr val="0073CF"/>
                </a:solidFill>
                <a:latin typeface="Cambria"/>
                <a:ea typeface="Cambria"/>
              </a:rPr>
              <a:t>IKANBI</a:t>
            </a:r>
            <a:r>
              <a:rPr lang="en-US" sz="2400" i="1">
                <a:solidFill>
                  <a:srgbClr val="0073CF"/>
                </a:solidFill>
                <a:latin typeface="Cambria"/>
                <a:ea typeface="Cambria"/>
              </a:rPr>
              <a:t> BELGIUM </a:t>
            </a:r>
            <a:r>
              <a:rPr lang="en-US" sz="2400">
                <a:solidFill>
                  <a:srgbClr val="0073CF"/>
                </a:solidFill>
                <a:latin typeface="Cambria"/>
                <a:ea typeface="Cambria"/>
              </a:rPr>
              <a:t>(</a:t>
            </a:r>
            <a:r>
              <a:rPr lang="en-US" sz="2400" err="1">
                <a:solidFill>
                  <a:srgbClr val="0073CF"/>
                </a:solidFill>
                <a:latin typeface="Cambria"/>
                <a:ea typeface="Cambria"/>
              </a:rPr>
              <a:t>extrême</a:t>
            </a:r>
            <a:r>
              <a:rPr lang="en-US" sz="2400">
                <a:solidFill>
                  <a:srgbClr val="0073CF"/>
                </a:solidFill>
                <a:latin typeface="Cambria"/>
                <a:ea typeface="Cambria"/>
              </a:rPr>
              <a:t> urgence) </a:t>
            </a:r>
          </a:p>
        </p:txBody>
      </p:sp>
      <p:sp>
        <p:nvSpPr>
          <p:cNvPr id="7" name="Espace réservé du pied de page 6">
            <a:extLst>
              <a:ext uri="{FF2B5EF4-FFF2-40B4-BE49-F238E27FC236}">
                <a16:creationId xmlns:a16="http://schemas.microsoft.com/office/drawing/2014/main" id="{60157661-C874-6F80-65AD-66FD11A7C53E}"/>
              </a:ext>
            </a:extLst>
          </p:cNvPr>
          <p:cNvSpPr>
            <a:spLocks noGrp="1"/>
          </p:cNvSpPr>
          <p:nvPr>
            <p:ph type="ftr" sz="quarter" idx="17"/>
          </p:nvPr>
        </p:nvSpPr>
        <p:spPr/>
        <p:txBody>
          <a:bodyPr/>
          <a:lstStyle/>
          <a:p>
            <a:r>
              <a:rPr lang="pt-BR" dirty="0"/>
              <a:t>GTI MP Bruxellois – 18 novembre 2025</a:t>
            </a:r>
          </a:p>
        </p:txBody>
      </p:sp>
      <p:sp>
        <p:nvSpPr>
          <p:cNvPr id="8" name="Text Placeholder 2">
            <a:extLst>
              <a:ext uri="{FF2B5EF4-FFF2-40B4-BE49-F238E27FC236}">
                <a16:creationId xmlns:a16="http://schemas.microsoft.com/office/drawing/2014/main" id="{8FA5358F-341D-8230-A160-A33F1ECAC0E1}"/>
              </a:ext>
            </a:extLst>
          </p:cNvPr>
          <p:cNvSpPr txBox="1">
            <a:spLocks noGrp="1"/>
          </p:cNvSpPr>
          <p:nvPr>
            <p:ph type="body" idx="1"/>
          </p:nvPr>
        </p:nvSpPr>
        <p:spPr>
          <a:xfrm>
            <a:off x="515938" y="1431925"/>
            <a:ext cx="11160125" cy="436563"/>
          </a:xfrm>
          <a:prstGeom prst="rect">
            <a:avLst/>
          </a:prstGeom>
        </p:spPr>
        <p:txBody>
          <a:bodyPr vert="horz" lIns="0" tIns="0" rIns="0" bIns="0" spcCol="137160" rtlCol="0" anchor="t" anchorCtr="0">
            <a:normAutofit/>
          </a:bodyPr>
          <a:lstStyle>
            <a:lvl1pPr marL="0" indent="0" algn="l" defTabSz="914400" rtl="0" eaLnBrk="1" latinLnBrk="0" hangingPunct="1">
              <a:lnSpc>
                <a:spcPct val="100000"/>
              </a:lnSpc>
              <a:spcBef>
                <a:spcPts val="1000"/>
              </a:spcBef>
              <a:buClrTx/>
              <a:buFont typeface="Arial" panose="020B0604020202020204" pitchFamily="34" charset="0"/>
              <a:buNone/>
              <a:defRPr sz="2200" b="1" kern="1200" baseline="0">
                <a:solidFill>
                  <a:schemeClr val="accent6"/>
                </a:solidFill>
                <a:latin typeface="Cambria" panose="02040503050406030204" pitchFamily="18" charset="0"/>
                <a:ea typeface="+mn-ea"/>
                <a:cs typeface="+mn-cs"/>
              </a:defRPr>
            </a:lvl1pPr>
            <a:lvl2pPr marL="457200" indent="0" algn="l" defTabSz="914400" rtl="0" eaLnBrk="1" latinLnBrk="0" hangingPunct="1">
              <a:lnSpc>
                <a:spcPts val="2200"/>
              </a:lnSpc>
              <a:spcBef>
                <a:spcPts val="500"/>
              </a:spcBef>
              <a:buClr>
                <a:schemeClr val="bg2">
                  <a:lumMod val="50000"/>
                </a:schemeClr>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ts val="2200"/>
              </a:lnSpc>
              <a:spcBef>
                <a:spcPts val="500"/>
              </a:spcBef>
              <a:buClr>
                <a:schemeClr val="bg2">
                  <a:lumMod val="75000"/>
                </a:schemeClr>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ts val="2200"/>
              </a:lnSpc>
              <a:spcBef>
                <a:spcPts val="500"/>
              </a:spcBef>
              <a:buClr>
                <a:schemeClr val="bg1">
                  <a:lumMod val="75000"/>
                </a:schemeClr>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7pPr>
            <a:lvl8pPr marL="3200400" indent="0" algn="l" defTabSz="914400" rtl="0" eaLnBrk="1" latinLnBrk="0" hangingPunct="1">
              <a:lnSpc>
                <a:spcPct val="90000"/>
              </a:lnSpc>
              <a:spcBef>
                <a:spcPts val="500"/>
              </a:spcBef>
              <a:buClr>
                <a:schemeClr val="bg1">
                  <a:lumMod val="75000"/>
                </a:schemeClr>
              </a:buClr>
              <a:buFont typeface="Arial" panose="020B0604020202020204" pitchFamily="34" charset="0"/>
              <a:buNone/>
              <a:tabLst/>
              <a:defRPr sz="1600" b="1" kern="1200" baseline="0">
                <a:solidFill>
                  <a:schemeClr val="tx1"/>
                </a:solidFill>
                <a:latin typeface="+mn-lt"/>
                <a:ea typeface="+mn-ea"/>
                <a:cs typeface="+mn-cs"/>
              </a:defRPr>
            </a:lvl8pPr>
            <a:lvl9pPr marL="3657600" indent="0" algn="l" defTabSz="914400" rtl="0" eaLnBrk="1" latinLnBrk="0" hangingPunct="1">
              <a:lnSpc>
                <a:spcPct val="90000"/>
              </a:lnSpc>
              <a:spcBef>
                <a:spcPts val="500"/>
              </a:spcBef>
              <a:buClr>
                <a:schemeClr val="accent5">
                  <a:lumMod val="75000"/>
                </a:schemeClr>
              </a:buClr>
              <a:buFont typeface="Arial" panose="020B0604020202020204" pitchFamily="34" charset="0"/>
              <a:buNone/>
              <a:defRPr sz="1600" b="1" kern="1200" baseline="0">
                <a:solidFill>
                  <a:schemeClr val="tx1"/>
                </a:solidFill>
                <a:latin typeface="+mn-lt"/>
                <a:ea typeface="+mn-ea"/>
                <a:cs typeface="+mn-cs"/>
              </a:defRPr>
            </a:lvl9pPr>
          </a:lstStyle>
          <a:p>
            <a:pPr algn="just"/>
            <a:r>
              <a:rPr lang="fr-BE" sz="2000">
                <a:latin typeface="Cambria"/>
                <a:ea typeface="Cambria"/>
              </a:rPr>
              <a:t>Obligations de confidentialités – Irrégularité substantielle</a:t>
            </a:r>
          </a:p>
        </p:txBody>
      </p:sp>
      <p:sp>
        <p:nvSpPr>
          <p:cNvPr id="5" name="Text Placeholder 1">
            <a:extLst>
              <a:ext uri="{FF2B5EF4-FFF2-40B4-BE49-F238E27FC236}">
                <a16:creationId xmlns:a16="http://schemas.microsoft.com/office/drawing/2014/main" id="{5DF36F1B-A381-B73C-4864-92E8792E5C10}"/>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 – D. Les exigences minimales</a:t>
            </a:r>
          </a:p>
        </p:txBody>
      </p:sp>
    </p:spTree>
    <p:extLst>
      <p:ext uri="{BB962C8B-B14F-4D97-AF65-F5344CB8AC3E}">
        <p14:creationId xmlns:p14="http://schemas.microsoft.com/office/powerpoint/2010/main" val="20790463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BED42-BD72-0344-FDEA-5F6A36490B4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DDC6AB-0D7A-A878-868E-108DA2C06669}"/>
              </a:ext>
            </a:extLst>
          </p:cNvPr>
          <p:cNvSpPr>
            <a:spLocks noGrp="1"/>
          </p:cNvSpPr>
          <p:nvPr>
            <p:ph type="sldNum" sz="quarter" idx="12"/>
          </p:nvPr>
        </p:nvSpPr>
        <p:spPr/>
        <p:txBody>
          <a:bodyPr/>
          <a:lstStyle/>
          <a:p>
            <a:fld id="{F9591D4C-BB8F-AE46-BE73-C616F30BBC5B}" type="slidenum">
              <a:rPr lang="en-US" smtClean="0"/>
              <a:pPr/>
              <a:t>95</a:t>
            </a:fld>
            <a:endParaRPr lang="en-US"/>
          </a:p>
        </p:txBody>
      </p:sp>
      <p:sp>
        <p:nvSpPr>
          <p:cNvPr id="7" name="Footer Placeholder 6">
            <a:extLst>
              <a:ext uri="{FF2B5EF4-FFF2-40B4-BE49-F238E27FC236}">
                <a16:creationId xmlns:a16="http://schemas.microsoft.com/office/drawing/2014/main" id="{A2AB8A38-CEFE-54ED-0476-E5884FC23D75}"/>
              </a:ext>
            </a:extLst>
          </p:cNvPr>
          <p:cNvSpPr>
            <a:spLocks noGrp="1"/>
          </p:cNvSpPr>
          <p:nvPr>
            <p:ph type="ftr" sz="quarter" idx="17"/>
          </p:nvPr>
        </p:nvSpPr>
        <p:spPr/>
        <p:txBody>
          <a:bodyPr/>
          <a:lstStyle/>
          <a:p>
            <a:r>
              <a:rPr lang="pt-BR" dirty="0"/>
              <a:t>GTI MP Bruxellois – 18 novembre 2025</a:t>
            </a:r>
          </a:p>
        </p:txBody>
      </p:sp>
      <p:pic>
        <p:nvPicPr>
          <p:cNvPr id="12" name="Picture Placeholder 11">
            <a:extLst>
              <a:ext uri="{FF2B5EF4-FFF2-40B4-BE49-F238E27FC236}">
                <a16:creationId xmlns:a16="http://schemas.microsoft.com/office/drawing/2014/main" id="{521E3EAF-1096-CAC9-E34F-C54AB354728A}"/>
              </a:ext>
            </a:extLst>
          </p:cNvPr>
          <p:cNvPicPr>
            <a:picLocks noGrp="1" noChangeAspect="1"/>
          </p:cNvPicPr>
          <p:nvPr>
            <p:ph type="pic" sz="quarter" idx="18"/>
          </p:nvPr>
        </p:nvPicPr>
        <p:blipFill>
          <a:blip r:embed="rId2"/>
          <a:srcRect l="34316" r="34316"/>
          <a:stretch>
            <a:fillRect/>
          </a:stretch>
        </p:blipFill>
        <p:spPr/>
      </p:pic>
      <p:sp>
        <p:nvSpPr>
          <p:cNvPr id="2" name="Content Placeholder 1">
            <a:extLst>
              <a:ext uri="{FF2B5EF4-FFF2-40B4-BE49-F238E27FC236}">
                <a16:creationId xmlns:a16="http://schemas.microsoft.com/office/drawing/2014/main" id="{8F46BB11-E87D-A444-4531-9BE6C42B9FB2}"/>
              </a:ext>
            </a:extLst>
          </p:cNvPr>
          <p:cNvSpPr>
            <a:spLocks noGrp="1"/>
          </p:cNvSpPr>
          <p:nvPr>
            <p:ph sz="quarter" idx="19"/>
          </p:nvPr>
        </p:nvSpPr>
        <p:spPr>
          <a:xfrm>
            <a:off x="530136" y="1269978"/>
            <a:ext cx="7991413" cy="3611203"/>
          </a:xfrm>
        </p:spPr>
        <p:txBody>
          <a:bodyPr vert="horz" lIns="0" tIns="0" rIns="0" bIns="0" spcCol="137160" rtlCol="0" anchor="t">
            <a:noAutofit/>
          </a:bodyPr>
          <a:lstStyle/>
          <a:p>
            <a:pPr marL="342900" indent="-342900">
              <a:tabLst>
                <a:tab pos="457200" algn="l"/>
              </a:tabLst>
            </a:pPr>
            <a:r>
              <a:rPr lang="fr-BE" sz="1800" err="1">
                <a:solidFill>
                  <a:srgbClr val="000000"/>
                </a:solidFill>
                <a:ea typeface="Calibri"/>
                <a:cs typeface="Times New Roman"/>
              </a:rPr>
              <a:t>C.E</a:t>
            </a:r>
            <a:r>
              <a:rPr lang="fr-BE" sz="1800">
                <a:solidFill>
                  <a:srgbClr val="000000"/>
                </a:solidFill>
                <a:ea typeface="Calibri"/>
                <a:cs typeface="Times New Roman"/>
              </a:rPr>
              <a:t>., arrêt n° 261.001 du 10 octobre 2024</a:t>
            </a:r>
            <a:r>
              <a:rPr lang="fr-BE" sz="1800" i="1">
                <a:solidFill>
                  <a:srgbClr val="000000"/>
                </a:solidFill>
                <a:ea typeface="Calibri"/>
                <a:cs typeface="Times New Roman"/>
              </a:rPr>
              <a:t>, S.A. A2</a:t>
            </a:r>
            <a:endParaRPr lang="fr-BE" sz="1800" i="1">
              <a:solidFill>
                <a:srgbClr val="000000"/>
              </a:solidFill>
              <a:ea typeface="Calibri" panose="020F0502020204030204" pitchFamily="34" charset="0"/>
              <a:cs typeface="Times New Roman" panose="02020603050405020304" pitchFamily="18" charset="0"/>
            </a:endParaRPr>
          </a:p>
          <a:p>
            <a:pPr marL="342900" indent="-342900">
              <a:tabLst>
                <a:tab pos="457200" algn="l"/>
              </a:tabLst>
            </a:pPr>
            <a:r>
              <a:rPr lang="fr-BE" sz="1800" err="1">
                <a:solidFill>
                  <a:srgbClr val="000000"/>
                </a:solidFill>
                <a:ea typeface="Calibri"/>
                <a:cs typeface="Times New Roman"/>
              </a:rPr>
              <a:t>C.E</a:t>
            </a:r>
            <a:r>
              <a:rPr lang="fr-BE" sz="1800">
                <a:solidFill>
                  <a:srgbClr val="000000"/>
                </a:solidFill>
                <a:ea typeface="Calibri"/>
                <a:cs typeface="Times New Roman"/>
              </a:rPr>
              <a:t>. arrêt n° 261.634 du 3 décembre 2024</a:t>
            </a:r>
            <a:r>
              <a:rPr lang="fr-BE" sz="1800" i="1">
                <a:solidFill>
                  <a:srgbClr val="000000"/>
                </a:solidFill>
                <a:ea typeface="Calibri"/>
                <a:cs typeface="Times New Roman"/>
              </a:rPr>
              <a:t>, S.A. POSTALIA BELGIUM</a:t>
            </a:r>
            <a:endParaRPr lang="pt-BR" sz="1800"/>
          </a:p>
          <a:p>
            <a:pPr marL="342900" indent="-342900">
              <a:tabLst>
                <a:tab pos="457200" algn="l"/>
              </a:tabLst>
            </a:pPr>
            <a:r>
              <a:rPr lang="fr-BE" sz="1800" err="1">
                <a:ea typeface="+mn-lt"/>
                <a:cs typeface="+mn-lt"/>
              </a:rPr>
              <a:t>C.E</a:t>
            </a:r>
            <a:r>
              <a:rPr lang="fr-BE" sz="1800">
                <a:ea typeface="+mn-lt"/>
                <a:cs typeface="+mn-lt"/>
              </a:rPr>
              <a:t>., arrêt n° 262.034 du 20 janvier 2025, </a:t>
            </a:r>
            <a:r>
              <a:rPr lang="fr-BE" sz="1800" i="1">
                <a:ea typeface="+mn-lt"/>
                <a:cs typeface="+mn-lt"/>
              </a:rPr>
              <a:t>S.A. ELOY TRAVAUX </a:t>
            </a:r>
            <a:r>
              <a:rPr lang="fr-BE" sz="1800">
                <a:ea typeface="+mn-lt"/>
                <a:cs typeface="+mn-lt"/>
              </a:rPr>
              <a:t>(extrême urgence)</a:t>
            </a:r>
          </a:p>
          <a:p>
            <a:pPr marL="342900" indent="-342900">
              <a:tabLst>
                <a:tab pos="457200" algn="l"/>
              </a:tabLst>
            </a:pPr>
            <a:r>
              <a:rPr lang="fr-BE" sz="1800" err="1">
                <a:ea typeface="+mn-lt"/>
                <a:cs typeface="+mn-lt"/>
              </a:rPr>
              <a:t>C.E</a:t>
            </a:r>
            <a:r>
              <a:rPr lang="fr-BE" sz="1800">
                <a:ea typeface="+mn-lt"/>
                <a:cs typeface="+mn-lt"/>
              </a:rPr>
              <a:t>., arrêts n° 262.133 et 262.134 du 27 janvier 2025, </a:t>
            </a:r>
            <a:r>
              <a:rPr lang="fr-BE" sz="1800" i="1" err="1">
                <a:ea typeface="+mn-lt"/>
                <a:cs typeface="+mn-lt"/>
              </a:rPr>
              <a:t>S.R.L</a:t>
            </a:r>
            <a:r>
              <a:rPr lang="fr-BE" sz="1800" i="1">
                <a:ea typeface="+mn-lt"/>
                <a:cs typeface="+mn-lt"/>
              </a:rPr>
              <a:t>. POSTALIA BELGIUM</a:t>
            </a:r>
            <a:r>
              <a:rPr lang="fr-BE" sz="1800">
                <a:ea typeface="+mn-lt"/>
                <a:cs typeface="+mn-lt"/>
              </a:rPr>
              <a:t> (annulation)</a:t>
            </a:r>
          </a:p>
          <a:p>
            <a:pPr marL="342900" indent="-342900">
              <a:tabLst>
                <a:tab pos="457200" algn="l"/>
              </a:tabLst>
            </a:pPr>
            <a:r>
              <a:rPr lang="fr-BE" sz="1800" err="1">
                <a:ea typeface="+mn-lt"/>
                <a:cs typeface="+mn-lt"/>
              </a:rPr>
              <a:t>C.E</a:t>
            </a:r>
            <a:r>
              <a:rPr lang="fr-BE" sz="1800">
                <a:ea typeface="+mn-lt"/>
                <a:cs typeface="+mn-lt"/>
              </a:rPr>
              <a:t>., arrêt n° 262.441 du 20 février 2025, </a:t>
            </a:r>
            <a:r>
              <a:rPr lang="fr-BE" sz="1800" i="1" err="1">
                <a:ea typeface="+mn-lt"/>
                <a:cs typeface="+mn-lt"/>
              </a:rPr>
              <a:t>S.R.L</a:t>
            </a:r>
            <a:r>
              <a:rPr lang="fr-BE" sz="1800" i="1">
                <a:ea typeface="+mn-lt"/>
                <a:cs typeface="+mn-lt"/>
              </a:rPr>
              <a:t>. </a:t>
            </a:r>
            <a:r>
              <a:rPr lang="fr-BE" sz="1800" i="1" err="1">
                <a:ea typeface="+mn-lt"/>
                <a:cs typeface="+mn-lt"/>
              </a:rPr>
              <a:t>TEGEC</a:t>
            </a:r>
            <a:r>
              <a:rPr lang="fr-BE" sz="1800">
                <a:ea typeface="+mn-lt"/>
                <a:cs typeface="+mn-lt"/>
              </a:rPr>
              <a:t>, (extrême urgence)</a:t>
            </a:r>
          </a:p>
          <a:p>
            <a:pPr marL="342900" indent="-342900">
              <a:tabLst>
                <a:tab pos="457200" algn="l"/>
              </a:tabLst>
            </a:pPr>
            <a:r>
              <a:rPr lang="fr-BE" sz="1800" err="1">
                <a:ea typeface="+mn-lt"/>
                <a:cs typeface="+mn-lt"/>
              </a:rPr>
              <a:t>C.E</a:t>
            </a:r>
            <a:r>
              <a:rPr lang="fr-BE" sz="1800">
                <a:ea typeface="+mn-lt"/>
                <a:cs typeface="+mn-lt"/>
              </a:rPr>
              <a:t>., arrêt n° 262.445 du 20 février 2025, </a:t>
            </a:r>
            <a:r>
              <a:rPr lang="fr-BE" sz="1800" i="1" err="1">
                <a:ea typeface="+mn-lt"/>
                <a:cs typeface="+mn-lt"/>
              </a:rPr>
              <a:t>S.R.L</a:t>
            </a:r>
            <a:r>
              <a:rPr lang="fr-BE" sz="1800" i="1">
                <a:ea typeface="+mn-lt"/>
                <a:cs typeface="+mn-lt"/>
              </a:rPr>
              <a:t>. </a:t>
            </a:r>
            <a:r>
              <a:rPr lang="fr-BE" sz="1800" i="1" err="1">
                <a:ea typeface="+mn-lt"/>
                <a:cs typeface="+mn-lt"/>
              </a:rPr>
              <a:t>INFORIUS</a:t>
            </a:r>
            <a:r>
              <a:rPr lang="fr-BE" sz="1800" i="1">
                <a:ea typeface="+mn-lt"/>
                <a:cs typeface="+mn-lt"/>
              </a:rPr>
              <a:t> </a:t>
            </a:r>
            <a:r>
              <a:rPr lang="fr-BE" sz="1800">
                <a:ea typeface="+mn-lt"/>
                <a:cs typeface="+mn-lt"/>
              </a:rPr>
              <a:t>(extrême urgence)</a:t>
            </a:r>
            <a:endParaRPr lang="fr-BE" sz="1800"/>
          </a:p>
          <a:p>
            <a:pPr marL="342900" indent="-342900">
              <a:tabLst>
                <a:tab pos="457200" algn="l"/>
              </a:tabLst>
            </a:pPr>
            <a:r>
              <a:rPr lang="fr-BE" sz="1800" err="1"/>
              <a:t>C.E</a:t>
            </a:r>
            <a:r>
              <a:rPr lang="fr-BE" sz="1800"/>
              <a:t>., arrêt n° 262.473 du 24 février 2025, </a:t>
            </a:r>
            <a:r>
              <a:rPr lang="fr-BE" sz="1800" i="1"/>
              <a:t>S.A. VENTURIS </a:t>
            </a:r>
            <a:r>
              <a:rPr lang="fr-BE" sz="1800"/>
              <a:t>(annulation)</a:t>
            </a:r>
            <a:endParaRPr lang="pt-BR" sz="1800"/>
          </a:p>
          <a:p>
            <a:pPr marL="342900" indent="-342900">
              <a:tabLst>
                <a:tab pos="457200" algn="l"/>
              </a:tabLst>
            </a:pPr>
            <a:r>
              <a:rPr lang="pt-BR" sz="1800"/>
              <a:t>C.E., arrêt n° 262.576 du 11 mars 2025, </a:t>
            </a:r>
            <a:r>
              <a:rPr lang="pt-BR" sz="1800" i="1"/>
              <a:t>S.R.L. ELECTRO BELUX </a:t>
            </a:r>
            <a:r>
              <a:rPr lang="pt-BR" sz="1800"/>
              <a:t>(annulation)</a:t>
            </a:r>
            <a:endParaRPr lang="pt-BR" sz="1800">
              <a:cs typeface="Arial"/>
            </a:endParaRPr>
          </a:p>
          <a:p>
            <a:pPr marL="342900" indent="-342900">
              <a:tabLst>
                <a:tab pos="457200" algn="l"/>
              </a:tabLst>
            </a:pPr>
            <a:r>
              <a:rPr lang="pt-BR" sz="1800"/>
              <a:t>C.E., arrêt n° 262.641 du 18 mars 2025, </a:t>
            </a:r>
            <a:r>
              <a:rPr lang="pt-BR" sz="1800" i="1"/>
              <a:t>S.R.L. TINY HOME</a:t>
            </a:r>
            <a:r>
              <a:rPr lang="pt-BR" sz="1800"/>
              <a:t> (extrême urgence)</a:t>
            </a:r>
            <a:endParaRPr lang="pt-BR" sz="1800">
              <a:cs typeface="Arial"/>
            </a:endParaRPr>
          </a:p>
        </p:txBody>
      </p:sp>
      <p:sp>
        <p:nvSpPr>
          <p:cNvPr id="3" name="Title 5">
            <a:extLst>
              <a:ext uri="{FF2B5EF4-FFF2-40B4-BE49-F238E27FC236}">
                <a16:creationId xmlns:a16="http://schemas.microsoft.com/office/drawing/2014/main" id="{6EB736E3-BFB5-B579-7700-E23CB0F66524}"/>
              </a:ext>
            </a:extLst>
          </p:cNvPr>
          <p:cNvSpPr txBox="1">
            <a:spLocks/>
          </p:cNvSpPr>
          <p:nvPr/>
        </p:nvSpPr>
        <p:spPr>
          <a:xfrm>
            <a:off x="523151" y="761705"/>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2400">
                <a:solidFill>
                  <a:srgbClr val="0073CF"/>
                </a:solidFill>
              </a:rPr>
              <a:t>Pour d’autres arrêts sur la régularité</a:t>
            </a:r>
            <a:endParaRPr kumimoji="0" lang="en-US" sz="2400" b="0" i="0" u="none" strike="noStrike" kern="1200" cap="none" spc="0" normalizeH="0" baseline="0" noProof="0">
              <a:ln>
                <a:noFill/>
              </a:ln>
              <a:solidFill>
                <a:srgbClr val="0073CF"/>
              </a:solidFill>
              <a:effectLst/>
              <a:uLnTx/>
              <a:uFillTx/>
              <a:latin typeface="Cambria" panose="02040503050406030204" pitchFamily="18" charset="0"/>
              <a:ea typeface="+mj-ea"/>
              <a:cs typeface="+mj-cs"/>
            </a:endParaRPr>
          </a:p>
        </p:txBody>
      </p:sp>
      <p:sp>
        <p:nvSpPr>
          <p:cNvPr id="5" name="Text Placeholder 1">
            <a:extLst>
              <a:ext uri="{FF2B5EF4-FFF2-40B4-BE49-F238E27FC236}">
                <a16:creationId xmlns:a16="http://schemas.microsoft.com/office/drawing/2014/main" id="{F6E9BC45-DC29-0DD7-BC37-15823747C078}"/>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a:t>
            </a:r>
            <a:endParaRPr lang="en-US">
              <a:ea typeface="+mn-ea"/>
              <a:cs typeface="+mn-cs"/>
            </a:endParaRPr>
          </a:p>
        </p:txBody>
      </p:sp>
    </p:spTree>
    <p:extLst>
      <p:ext uri="{BB962C8B-B14F-4D97-AF65-F5344CB8AC3E}">
        <p14:creationId xmlns:p14="http://schemas.microsoft.com/office/powerpoint/2010/main" val="10326487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16298-D7CD-4DD1-1FF6-D646200DFE6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80BCD5-5F40-C2B6-C02B-364A55E381B2}"/>
              </a:ext>
            </a:extLst>
          </p:cNvPr>
          <p:cNvSpPr>
            <a:spLocks noGrp="1"/>
          </p:cNvSpPr>
          <p:nvPr>
            <p:ph type="sldNum" sz="quarter" idx="12"/>
          </p:nvPr>
        </p:nvSpPr>
        <p:spPr/>
        <p:txBody>
          <a:bodyPr/>
          <a:lstStyle/>
          <a:p>
            <a:fld id="{F9591D4C-BB8F-AE46-BE73-C616F30BBC5B}" type="slidenum">
              <a:rPr lang="en-US" smtClean="0"/>
              <a:pPr/>
              <a:t>96</a:t>
            </a:fld>
            <a:endParaRPr lang="en-US"/>
          </a:p>
        </p:txBody>
      </p:sp>
      <p:sp>
        <p:nvSpPr>
          <p:cNvPr id="7" name="Footer Placeholder 6">
            <a:extLst>
              <a:ext uri="{FF2B5EF4-FFF2-40B4-BE49-F238E27FC236}">
                <a16:creationId xmlns:a16="http://schemas.microsoft.com/office/drawing/2014/main" id="{B2358993-559E-A603-79E6-FC00C67CA10D}"/>
              </a:ext>
            </a:extLst>
          </p:cNvPr>
          <p:cNvSpPr>
            <a:spLocks noGrp="1"/>
          </p:cNvSpPr>
          <p:nvPr>
            <p:ph type="ftr" sz="quarter" idx="17"/>
          </p:nvPr>
        </p:nvSpPr>
        <p:spPr/>
        <p:txBody>
          <a:bodyPr/>
          <a:lstStyle/>
          <a:p>
            <a:r>
              <a:rPr lang="pt-BR" dirty="0"/>
              <a:t>GTI MP Bruxellois – 18 novembre 2025</a:t>
            </a:r>
          </a:p>
        </p:txBody>
      </p:sp>
      <p:pic>
        <p:nvPicPr>
          <p:cNvPr id="12" name="Picture Placeholder 11">
            <a:extLst>
              <a:ext uri="{FF2B5EF4-FFF2-40B4-BE49-F238E27FC236}">
                <a16:creationId xmlns:a16="http://schemas.microsoft.com/office/drawing/2014/main" id="{389913AC-DBFE-4615-95AF-BE9111A86EB3}"/>
              </a:ext>
            </a:extLst>
          </p:cNvPr>
          <p:cNvPicPr>
            <a:picLocks noGrp="1" noChangeAspect="1"/>
          </p:cNvPicPr>
          <p:nvPr>
            <p:ph type="pic" sz="quarter" idx="18"/>
          </p:nvPr>
        </p:nvPicPr>
        <p:blipFill>
          <a:blip r:embed="rId2"/>
          <a:srcRect l="34316" r="34316"/>
          <a:stretch>
            <a:fillRect/>
          </a:stretch>
        </p:blipFill>
        <p:spPr/>
      </p:pic>
      <p:sp>
        <p:nvSpPr>
          <p:cNvPr id="2" name="Content Placeholder 1">
            <a:extLst>
              <a:ext uri="{FF2B5EF4-FFF2-40B4-BE49-F238E27FC236}">
                <a16:creationId xmlns:a16="http://schemas.microsoft.com/office/drawing/2014/main" id="{6D9E3B1D-64AE-7444-3C8F-1A076091ABBB}"/>
              </a:ext>
            </a:extLst>
          </p:cNvPr>
          <p:cNvSpPr>
            <a:spLocks noGrp="1"/>
          </p:cNvSpPr>
          <p:nvPr>
            <p:ph sz="quarter" idx="19"/>
          </p:nvPr>
        </p:nvSpPr>
        <p:spPr>
          <a:xfrm>
            <a:off x="530136" y="1269978"/>
            <a:ext cx="7386637" cy="3611203"/>
          </a:xfrm>
        </p:spPr>
        <p:txBody>
          <a:bodyPr vert="horz" lIns="0" tIns="0" rIns="0" bIns="0" spcCol="137160" rtlCol="0" anchor="t">
            <a:noAutofit/>
          </a:bodyPr>
          <a:lstStyle/>
          <a:p>
            <a:pPr marL="342900" indent="-342900">
              <a:tabLst>
                <a:tab pos="457200" algn="l"/>
              </a:tabLst>
            </a:pPr>
            <a:r>
              <a:rPr lang="pt-BR" sz="1800">
                <a:cs typeface="Arial"/>
              </a:rPr>
              <a:t>C.E., arrêt n° 263.036 du 23 avril 2025, </a:t>
            </a:r>
            <a:r>
              <a:rPr lang="pt-BR" sz="1800" i="1">
                <a:cs typeface="Arial"/>
              </a:rPr>
              <a:t>S.A. TECONEX</a:t>
            </a:r>
            <a:r>
              <a:rPr lang="pt-BR" sz="1800">
                <a:cs typeface="Arial"/>
              </a:rPr>
              <a:t> (extrême urgence)</a:t>
            </a:r>
            <a:endParaRPr lang="pt-BR" sz="1800"/>
          </a:p>
          <a:p>
            <a:pPr marL="342900" indent="-342900">
              <a:tabLst>
                <a:tab pos="457200" algn="l"/>
              </a:tabLst>
            </a:pPr>
            <a:r>
              <a:rPr lang="pt-BR" sz="1800"/>
              <a:t>C.E., arrêt n° 263.359 du 20 mai 2025, </a:t>
            </a:r>
            <a:r>
              <a:rPr lang="pt-BR" sz="1800" i="1"/>
              <a:t>S.A. A2 </a:t>
            </a:r>
            <a:r>
              <a:rPr lang="pt-BR" sz="1800"/>
              <a:t>(extrême urgence)</a:t>
            </a:r>
          </a:p>
          <a:p>
            <a:pPr marL="342900" indent="-342900">
              <a:tabLst>
                <a:tab pos="457200" algn="l"/>
              </a:tabLst>
            </a:pPr>
            <a:r>
              <a:rPr lang="pt-BR" sz="1800"/>
              <a:t>C.E., arrêt n° 263.582 du 12 juin 2025, </a:t>
            </a:r>
            <a:r>
              <a:rPr lang="pt-BR" sz="1800" i="1"/>
              <a:t>S.R.L. CALLENS, VANDELANOTTE &amp; THEUNISSEN </a:t>
            </a:r>
            <a:r>
              <a:rPr lang="pt-BR" sz="1800"/>
              <a:t>(annulation)</a:t>
            </a:r>
            <a:endParaRPr lang="pt-BR" sz="1800">
              <a:cs typeface="Arial"/>
            </a:endParaRPr>
          </a:p>
          <a:p>
            <a:pPr marL="342900" indent="-342900">
              <a:tabLst>
                <a:tab pos="457200" algn="l"/>
              </a:tabLst>
            </a:pPr>
            <a:r>
              <a:rPr lang="pt-BR" sz="1800">
                <a:cs typeface="Arial"/>
              </a:rPr>
              <a:t>C.E., arrêt n° 263.921 du 9 juillet 2025, </a:t>
            </a:r>
            <a:r>
              <a:rPr lang="pt-BR" sz="1800" i="1">
                <a:cs typeface="Arial"/>
              </a:rPr>
              <a:t>S.A. </a:t>
            </a:r>
            <a:r>
              <a:rPr lang="pt-BR" sz="1800" i="1">
                <a:ea typeface="+mn-lt"/>
                <a:cs typeface="+mn-lt"/>
              </a:rPr>
              <a:t>ENTREPRISE MARCEL BAGUETTE</a:t>
            </a:r>
            <a:r>
              <a:rPr lang="pt-BR" sz="1800">
                <a:ea typeface="+mn-lt"/>
                <a:cs typeface="+mn-lt"/>
              </a:rPr>
              <a:t> (annulation)</a:t>
            </a:r>
            <a:endParaRPr lang="pt-BR" sz="1800"/>
          </a:p>
          <a:p>
            <a:pPr marL="342900" indent="-342900">
              <a:tabLst>
                <a:tab pos="457200" algn="l"/>
              </a:tabLst>
            </a:pPr>
            <a:r>
              <a:rPr lang="pt-BR" sz="1800"/>
              <a:t>C.E., arrêt n° 263.988 du 30 juillet 2025, </a:t>
            </a:r>
            <a:r>
              <a:rPr lang="pt-BR" sz="1800" i="1"/>
              <a:t>S.A. POSTALIA BELGIUM </a:t>
            </a:r>
            <a:r>
              <a:rPr lang="pt-BR" sz="1800"/>
              <a:t>(extrême urgence)</a:t>
            </a:r>
          </a:p>
          <a:p>
            <a:pPr marL="342900" indent="-342900">
              <a:tabLst>
                <a:tab pos="457200" algn="l"/>
              </a:tabLst>
            </a:pPr>
            <a:r>
              <a:rPr lang="pt-BR" sz="1800">
                <a:cs typeface="Arial"/>
              </a:rPr>
              <a:t>C.E., arrêt n° 263.994 du 6 août 2025, </a:t>
            </a:r>
            <a:r>
              <a:rPr lang="pt-BR" sz="1800" i="1">
                <a:cs typeface="Arial"/>
              </a:rPr>
              <a:t>S.A. SYSTEMAT DOCUMENT SOLUTIONS </a:t>
            </a:r>
            <a:r>
              <a:rPr lang="pt-BR" sz="1800">
                <a:cs typeface="Arial"/>
              </a:rPr>
              <a:t>(extrême urgence)</a:t>
            </a:r>
          </a:p>
          <a:p>
            <a:pPr marL="342900" indent="-342900">
              <a:tabLst>
                <a:tab pos="457200" algn="l"/>
              </a:tabLst>
            </a:pPr>
            <a:r>
              <a:rPr lang="pt-BR" sz="1800"/>
              <a:t>C.E., arrêt n° 264.035 du 29 août 2025, </a:t>
            </a:r>
            <a:r>
              <a:rPr lang="fr-BE" sz="1800" i="1"/>
              <a:t>S.A. </a:t>
            </a:r>
            <a:r>
              <a:rPr lang="fr-BE" sz="1800" i="1" err="1"/>
              <a:t>KRINKELS</a:t>
            </a:r>
            <a:r>
              <a:rPr lang="fr-BE" sz="1800" i="1"/>
              <a:t> </a:t>
            </a:r>
            <a:r>
              <a:rPr lang="fr-BE" sz="1800"/>
              <a:t>(annulation)</a:t>
            </a:r>
            <a:endParaRPr lang="fr-BE" sz="1800" i="1">
              <a:solidFill>
                <a:srgbClr val="000000"/>
              </a:solidFill>
              <a:latin typeface="Calibri"/>
              <a:ea typeface="Calibri"/>
              <a:cs typeface="Times New Roman"/>
            </a:endParaRPr>
          </a:p>
        </p:txBody>
      </p:sp>
      <p:sp>
        <p:nvSpPr>
          <p:cNvPr id="3" name="Title 5">
            <a:extLst>
              <a:ext uri="{FF2B5EF4-FFF2-40B4-BE49-F238E27FC236}">
                <a16:creationId xmlns:a16="http://schemas.microsoft.com/office/drawing/2014/main" id="{38453B32-A4AB-5044-5D3F-D8AE44EE3C75}"/>
              </a:ext>
            </a:extLst>
          </p:cNvPr>
          <p:cNvSpPr txBox="1">
            <a:spLocks/>
          </p:cNvSpPr>
          <p:nvPr/>
        </p:nvSpPr>
        <p:spPr>
          <a:xfrm>
            <a:off x="523151" y="761705"/>
            <a:ext cx="11150758"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2400">
                <a:solidFill>
                  <a:srgbClr val="0073CF"/>
                </a:solidFill>
              </a:rPr>
              <a:t>Pour d’autres arrêts sur la régularité (suite)</a:t>
            </a:r>
            <a:endParaRPr kumimoji="0" lang="en-US" sz="2400" b="0" i="0" u="none" strike="noStrike" kern="1200" cap="none" spc="0" normalizeH="0" baseline="0" noProof="0">
              <a:ln>
                <a:noFill/>
              </a:ln>
              <a:solidFill>
                <a:srgbClr val="0073CF"/>
              </a:solidFill>
              <a:effectLst/>
              <a:uLnTx/>
              <a:uFillTx/>
              <a:latin typeface="Cambria" panose="02040503050406030204" pitchFamily="18" charset="0"/>
              <a:ea typeface="+mj-ea"/>
              <a:cs typeface="+mj-cs"/>
            </a:endParaRPr>
          </a:p>
        </p:txBody>
      </p:sp>
      <p:sp>
        <p:nvSpPr>
          <p:cNvPr id="5" name="Text Placeholder 1">
            <a:extLst>
              <a:ext uri="{FF2B5EF4-FFF2-40B4-BE49-F238E27FC236}">
                <a16:creationId xmlns:a16="http://schemas.microsoft.com/office/drawing/2014/main" id="{957EC38B-8F22-53C0-D999-BD5FFE9560D6}"/>
              </a:ext>
            </a:extLst>
          </p:cNvPr>
          <p:cNvSpPr txBox="1">
            <a:spLocks/>
          </p:cNvSpPr>
          <p:nvPr/>
        </p:nvSpPr>
        <p:spPr>
          <a:xfrm>
            <a:off x="537204" y="435528"/>
            <a:ext cx="7759323" cy="237308"/>
          </a:xfrm>
          <a:prstGeom prst="rect">
            <a:avLst/>
          </a:prstGeom>
        </p:spPr>
        <p:txBody>
          <a:bodyPr vert="horz" lIns="0" tIns="0" rIns="0" bIns="0" spcCol="13716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a:defRPr/>
            </a:pPr>
            <a:r>
              <a:rPr lang="fr-FR" b="1">
                <a:solidFill>
                  <a:srgbClr val="182440"/>
                </a:solidFill>
                <a:latin typeface="Arial" panose="020B0604020202020204"/>
              </a:rPr>
              <a:t>III. REGULARITE DES OFFRES</a:t>
            </a:r>
            <a:endParaRPr lang="en-US">
              <a:ea typeface="+mn-ea"/>
              <a:cs typeface="+mn-cs"/>
            </a:endParaRPr>
          </a:p>
        </p:txBody>
      </p:sp>
    </p:spTree>
    <p:extLst>
      <p:ext uri="{BB962C8B-B14F-4D97-AF65-F5344CB8AC3E}">
        <p14:creationId xmlns:p14="http://schemas.microsoft.com/office/powerpoint/2010/main" val="1121395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01BD-D77F-4246-A1D3-BA6BBF0B335A}"/>
              </a:ext>
            </a:extLst>
          </p:cNvPr>
          <p:cNvSpPr>
            <a:spLocks noGrp="1"/>
          </p:cNvSpPr>
          <p:nvPr>
            <p:ph type="title"/>
          </p:nvPr>
        </p:nvSpPr>
        <p:spPr/>
        <p:txBody>
          <a:bodyPr/>
          <a:lstStyle/>
          <a:p>
            <a:pPr algn="just"/>
            <a:r>
              <a:rPr lang="fr-BE" noProof="0"/>
              <a:t>IV. L’attribution</a:t>
            </a:r>
          </a:p>
        </p:txBody>
      </p:sp>
      <p:sp>
        <p:nvSpPr>
          <p:cNvPr id="5" name="Slide Number Placeholder 4"/>
          <p:cNvSpPr>
            <a:spLocks noGrp="1"/>
          </p:cNvSpPr>
          <p:nvPr>
            <p:ph type="sldNum" sz="quarter" idx="4"/>
          </p:nvPr>
        </p:nvSpPr>
        <p:spPr/>
        <p:txBody>
          <a:bodyPr/>
          <a:lstStyle/>
          <a:p>
            <a:fld id="{F9591D4C-BB8F-AE46-BE73-C616F30BBC5B}" type="slidenum">
              <a:rPr lang="en-US" smtClean="0"/>
              <a:pPr/>
              <a:t>97</a:t>
            </a:fld>
            <a:endParaRPr lang="en-US"/>
          </a:p>
        </p:txBody>
      </p:sp>
      <p:pic>
        <p:nvPicPr>
          <p:cNvPr id="9" name="Picture Placeholder 8">
            <a:extLst>
              <a:ext uri="{FF2B5EF4-FFF2-40B4-BE49-F238E27FC236}">
                <a16:creationId xmlns:a16="http://schemas.microsoft.com/office/drawing/2014/main" id="{A6E3219B-9808-4221-BD95-7579AA9260BB}"/>
              </a:ext>
            </a:extLst>
          </p:cNvPr>
          <p:cNvPicPr>
            <a:picLocks noGrp="1" noChangeAspect="1"/>
          </p:cNvPicPr>
          <p:nvPr>
            <p:ph type="pic" sz="quarter" idx="18"/>
          </p:nvPr>
        </p:nvPicPr>
        <p:blipFill>
          <a:blip r:embed="rId2"/>
          <a:srcRect t="27060" b="27060"/>
          <a:stretch>
            <a:fillRect/>
          </a:stretch>
        </p:blipFill>
        <p:spPr/>
      </p:pic>
      <p:sp>
        <p:nvSpPr>
          <p:cNvPr id="3" name="Footer Placeholder 9">
            <a:extLst>
              <a:ext uri="{FF2B5EF4-FFF2-40B4-BE49-F238E27FC236}">
                <a16:creationId xmlns:a16="http://schemas.microsoft.com/office/drawing/2014/main" id="{03B90C60-5568-A538-47F3-61E134D1510B}"/>
              </a:ext>
            </a:extLst>
          </p:cNvPr>
          <p:cNvSpPr txBox="1">
            <a:spLocks/>
          </p:cNvSpPr>
          <p:nvPr/>
        </p:nvSpPr>
        <p:spPr>
          <a:xfrm>
            <a:off x="2397125" y="6596798"/>
            <a:ext cx="7416800" cy="25609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dirty="0"/>
              <a:t>GTI MP </a:t>
            </a:r>
            <a:r>
              <a:rPr lang="nl-BE" dirty="0" err="1"/>
              <a:t>Bruxellois</a:t>
            </a:r>
            <a:r>
              <a:rPr lang="nl-BE" dirty="0"/>
              <a:t> – 18 </a:t>
            </a:r>
            <a:r>
              <a:rPr lang="nl-BE" dirty="0" err="1"/>
              <a:t>novembre</a:t>
            </a:r>
            <a:r>
              <a:rPr lang="nl-BE" dirty="0"/>
              <a:t> 2025</a:t>
            </a:r>
            <a:endParaRPr lang="en-US" dirty="0"/>
          </a:p>
        </p:txBody>
      </p:sp>
    </p:spTree>
    <p:extLst>
      <p:ext uri="{BB962C8B-B14F-4D97-AF65-F5344CB8AC3E}">
        <p14:creationId xmlns:p14="http://schemas.microsoft.com/office/powerpoint/2010/main" val="22138436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C2000-E56D-C3B5-DA1D-7BA6621D321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1BC8A6-2A84-1B9B-911B-E44F25DF6D10}"/>
              </a:ext>
            </a:extLst>
          </p:cNvPr>
          <p:cNvSpPr>
            <a:spLocks noGrp="1"/>
          </p:cNvSpPr>
          <p:nvPr>
            <p:ph type="sldNum" sz="quarter" idx="12"/>
          </p:nvPr>
        </p:nvSpPr>
        <p:spPr/>
        <p:txBody>
          <a:bodyPr/>
          <a:lstStyle/>
          <a:p>
            <a:fld id="{F9591D4C-BB8F-AE46-BE73-C616F30BBC5B}" type="slidenum">
              <a:rPr lang="en-US" smtClean="0"/>
              <a:pPr/>
              <a:t>98</a:t>
            </a:fld>
            <a:endParaRPr lang="en-US"/>
          </a:p>
        </p:txBody>
      </p:sp>
      <p:sp>
        <p:nvSpPr>
          <p:cNvPr id="7" name="Footer Placeholder 6">
            <a:extLst>
              <a:ext uri="{FF2B5EF4-FFF2-40B4-BE49-F238E27FC236}">
                <a16:creationId xmlns:a16="http://schemas.microsoft.com/office/drawing/2014/main" id="{73CB2993-36D6-2D34-8C13-64027E9DE45A}"/>
              </a:ext>
            </a:extLst>
          </p:cNvPr>
          <p:cNvSpPr>
            <a:spLocks noGrp="1"/>
          </p:cNvSpPr>
          <p:nvPr>
            <p:ph type="ftr" sz="quarter" idx="17"/>
          </p:nvPr>
        </p:nvSpPr>
        <p:spPr/>
        <p:txBody>
          <a:bodyPr/>
          <a:lstStyle/>
          <a:p>
            <a:r>
              <a:rPr lang="pt-BR" dirty="0"/>
              <a:t>GTI MP Bruxellois – 18 novembre 2025</a:t>
            </a:r>
          </a:p>
        </p:txBody>
      </p:sp>
      <p:pic>
        <p:nvPicPr>
          <p:cNvPr id="25" name="Picture 24">
            <a:extLst>
              <a:ext uri="{FF2B5EF4-FFF2-40B4-BE49-F238E27FC236}">
                <a16:creationId xmlns:a16="http://schemas.microsoft.com/office/drawing/2014/main" id="{2056193D-4B28-6C5A-4901-1006799E27CC}"/>
              </a:ext>
            </a:extLst>
          </p:cNvPr>
          <p:cNvPicPr>
            <a:picLocks noChangeAspect="1"/>
          </p:cNvPicPr>
          <p:nvPr/>
        </p:nvPicPr>
        <p:blipFill>
          <a:blip r:embed="rId2">
            <a:duotone>
              <a:schemeClr val="accent1">
                <a:shade val="45000"/>
                <a:satMod val="135000"/>
              </a:schemeClr>
              <a:prstClr val="white"/>
            </a:duotone>
          </a:blip>
          <a:stretch>
            <a:fillRect/>
          </a:stretch>
        </p:blipFill>
        <p:spPr>
          <a:xfrm rot="20571101">
            <a:off x="619712" y="2103402"/>
            <a:ext cx="8792802" cy="971686"/>
          </a:xfrm>
          <a:prstGeom prst="rect">
            <a:avLst/>
          </a:prstGeom>
        </p:spPr>
      </p:pic>
      <p:pic>
        <p:nvPicPr>
          <p:cNvPr id="24" name="Picture 23">
            <a:extLst>
              <a:ext uri="{FF2B5EF4-FFF2-40B4-BE49-F238E27FC236}">
                <a16:creationId xmlns:a16="http://schemas.microsoft.com/office/drawing/2014/main" id="{D61E66BC-CD23-2A53-0D49-321BFEE1F467}"/>
              </a:ext>
            </a:extLst>
          </p:cNvPr>
          <p:cNvPicPr>
            <a:picLocks noChangeAspect="1"/>
          </p:cNvPicPr>
          <p:nvPr/>
        </p:nvPicPr>
        <p:blipFill>
          <a:blip r:embed="rId3">
            <a:duotone>
              <a:schemeClr val="accent6">
                <a:shade val="45000"/>
                <a:satMod val="135000"/>
              </a:schemeClr>
              <a:prstClr val="white"/>
            </a:duotone>
          </a:blip>
          <a:stretch>
            <a:fillRect/>
          </a:stretch>
        </p:blipFill>
        <p:spPr>
          <a:xfrm rot="761659">
            <a:off x="2531707" y="3411803"/>
            <a:ext cx="8259328" cy="905001"/>
          </a:xfrm>
          <a:prstGeom prst="rect">
            <a:avLst/>
          </a:prstGeom>
        </p:spPr>
      </p:pic>
      <p:pic>
        <p:nvPicPr>
          <p:cNvPr id="2" name="Picture 1">
            <a:extLst>
              <a:ext uri="{FF2B5EF4-FFF2-40B4-BE49-F238E27FC236}">
                <a16:creationId xmlns:a16="http://schemas.microsoft.com/office/drawing/2014/main" id="{6FD55CAC-58AA-0F60-F0DF-7462D6E33188}"/>
              </a:ext>
            </a:extLst>
          </p:cNvPr>
          <p:cNvPicPr>
            <a:picLocks noChangeAspect="1"/>
          </p:cNvPicPr>
          <p:nvPr/>
        </p:nvPicPr>
        <p:blipFill>
          <a:blip r:embed="rId4"/>
          <a:stretch>
            <a:fillRect/>
          </a:stretch>
        </p:blipFill>
        <p:spPr>
          <a:xfrm>
            <a:off x="2387600" y="2589245"/>
            <a:ext cx="5963482" cy="2019582"/>
          </a:xfrm>
          <a:prstGeom prst="rect">
            <a:avLst/>
          </a:prstGeom>
        </p:spPr>
      </p:pic>
      <p:pic>
        <p:nvPicPr>
          <p:cNvPr id="3" name="Picture 2">
            <a:extLst>
              <a:ext uri="{FF2B5EF4-FFF2-40B4-BE49-F238E27FC236}">
                <a16:creationId xmlns:a16="http://schemas.microsoft.com/office/drawing/2014/main" id="{ECC22A20-E39D-A820-DBEC-E57523EA7365}"/>
              </a:ext>
            </a:extLst>
          </p:cNvPr>
          <p:cNvPicPr>
            <a:picLocks noChangeAspect="1"/>
          </p:cNvPicPr>
          <p:nvPr/>
        </p:nvPicPr>
        <p:blipFill>
          <a:blip r:embed="rId5"/>
          <a:stretch>
            <a:fillRect/>
          </a:stretch>
        </p:blipFill>
        <p:spPr>
          <a:xfrm rot="21112104">
            <a:off x="1680136" y="2024661"/>
            <a:ext cx="6839905" cy="2048161"/>
          </a:xfrm>
          <a:prstGeom prst="rect">
            <a:avLst/>
          </a:prstGeom>
        </p:spPr>
      </p:pic>
      <p:pic>
        <p:nvPicPr>
          <p:cNvPr id="19" name="Picture 18">
            <a:extLst>
              <a:ext uri="{FF2B5EF4-FFF2-40B4-BE49-F238E27FC236}">
                <a16:creationId xmlns:a16="http://schemas.microsoft.com/office/drawing/2014/main" id="{A5A87956-BDA5-2C1F-F6ED-EB29123C5D1E}"/>
              </a:ext>
            </a:extLst>
          </p:cNvPr>
          <p:cNvPicPr>
            <a:picLocks noChangeAspect="1"/>
          </p:cNvPicPr>
          <p:nvPr/>
        </p:nvPicPr>
        <p:blipFill>
          <a:blip r:embed="rId6"/>
          <a:stretch>
            <a:fillRect/>
          </a:stretch>
        </p:blipFill>
        <p:spPr>
          <a:xfrm rot="423826">
            <a:off x="1773462" y="3965629"/>
            <a:ext cx="8466100" cy="823729"/>
          </a:xfrm>
          <a:prstGeom prst="rect">
            <a:avLst/>
          </a:prstGeom>
        </p:spPr>
      </p:pic>
      <p:pic>
        <p:nvPicPr>
          <p:cNvPr id="18" name="Picture 17">
            <a:extLst>
              <a:ext uri="{FF2B5EF4-FFF2-40B4-BE49-F238E27FC236}">
                <a16:creationId xmlns:a16="http://schemas.microsoft.com/office/drawing/2014/main" id="{973BBC45-9DA5-39D6-4F28-FDBA77E2FC89}"/>
              </a:ext>
            </a:extLst>
          </p:cNvPr>
          <p:cNvPicPr>
            <a:picLocks noChangeAspect="1"/>
          </p:cNvPicPr>
          <p:nvPr/>
        </p:nvPicPr>
        <p:blipFill>
          <a:blip r:embed="rId7">
            <a:duotone>
              <a:schemeClr val="accent4">
                <a:shade val="45000"/>
                <a:satMod val="135000"/>
              </a:schemeClr>
              <a:prstClr val="white"/>
            </a:duotone>
          </a:blip>
          <a:stretch>
            <a:fillRect/>
          </a:stretch>
        </p:blipFill>
        <p:spPr>
          <a:xfrm rot="21052854">
            <a:off x="1454164" y="3635132"/>
            <a:ext cx="7732341" cy="1598512"/>
          </a:xfrm>
          <a:prstGeom prst="rect">
            <a:avLst/>
          </a:prstGeom>
        </p:spPr>
      </p:pic>
      <p:pic>
        <p:nvPicPr>
          <p:cNvPr id="17" name="Picture 16">
            <a:extLst>
              <a:ext uri="{FF2B5EF4-FFF2-40B4-BE49-F238E27FC236}">
                <a16:creationId xmlns:a16="http://schemas.microsoft.com/office/drawing/2014/main" id="{F6BA6A9D-68AC-4A77-73D4-02FD711094C5}"/>
              </a:ext>
            </a:extLst>
          </p:cNvPr>
          <p:cNvPicPr>
            <a:picLocks noChangeAspect="1"/>
          </p:cNvPicPr>
          <p:nvPr/>
        </p:nvPicPr>
        <p:blipFill>
          <a:blip r:embed="rId8">
            <a:duotone>
              <a:schemeClr val="accent1">
                <a:shade val="45000"/>
                <a:satMod val="135000"/>
              </a:schemeClr>
              <a:prstClr val="white"/>
            </a:duotone>
          </a:blip>
          <a:stretch>
            <a:fillRect/>
          </a:stretch>
        </p:blipFill>
        <p:spPr>
          <a:xfrm rot="1013054">
            <a:off x="323547" y="3124553"/>
            <a:ext cx="11279174" cy="1105054"/>
          </a:xfrm>
          <a:prstGeom prst="rect">
            <a:avLst/>
          </a:prstGeom>
        </p:spPr>
      </p:pic>
      <p:pic>
        <p:nvPicPr>
          <p:cNvPr id="15" name="Picture 14">
            <a:extLst>
              <a:ext uri="{FF2B5EF4-FFF2-40B4-BE49-F238E27FC236}">
                <a16:creationId xmlns:a16="http://schemas.microsoft.com/office/drawing/2014/main" id="{A97BFA97-37EB-F06F-190F-CBD51C1A7F7E}"/>
              </a:ext>
            </a:extLst>
          </p:cNvPr>
          <p:cNvPicPr>
            <a:picLocks noChangeAspect="1"/>
          </p:cNvPicPr>
          <p:nvPr/>
        </p:nvPicPr>
        <p:blipFill>
          <a:blip r:embed="rId9">
            <a:duotone>
              <a:prstClr val="black"/>
              <a:srgbClr val="D9C3A5">
                <a:tint val="50000"/>
                <a:satMod val="180000"/>
              </a:srgbClr>
            </a:duotone>
          </a:blip>
          <a:stretch>
            <a:fillRect/>
          </a:stretch>
        </p:blipFill>
        <p:spPr>
          <a:xfrm rot="20848169">
            <a:off x="1773814" y="3546227"/>
            <a:ext cx="7999235" cy="768965"/>
          </a:xfrm>
          <a:prstGeom prst="rect">
            <a:avLst/>
          </a:prstGeom>
        </p:spPr>
      </p:pic>
      <p:pic>
        <p:nvPicPr>
          <p:cNvPr id="11" name="Picture 10">
            <a:extLst>
              <a:ext uri="{FF2B5EF4-FFF2-40B4-BE49-F238E27FC236}">
                <a16:creationId xmlns:a16="http://schemas.microsoft.com/office/drawing/2014/main" id="{78CAB0A0-C509-0A0A-7BD5-B910C8566878}"/>
              </a:ext>
            </a:extLst>
          </p:cNvPr>
          <p:cNvPicPr>
            <a:picLocks noChangeAspect="1"/>
          </p:cNvPicPr>
          <p:nvPr/>
        </p:nvPicPr>
        <p:blipFill>
          <a:blip r:embed="rId10"/>
          <a:stretch>
            <a:fillRect/>
          </a:stretch>
        </p:blipFill>
        <p:spPr>
          <a:xfrm rot="488611">
            <a:off x="1292197" y="3679105"/>
            <a:ext cx="8962467" cy="876030"/>
          </a:xfrm>
          <a:prstGeom prst="rect">
            <a:avLst/>
          </a:prstGeom>
        </p:spPr>
      </p:pic>
      <p:pic>
        <p:nvPicPr>
          <p:cNvPr id="5" name="Picture 4">
            <a:extLst>
              <a:ext uri="{FF2B5EF4-FFF2-40B4-BE49-F238E27FC236}">
                <a16:creationId xmlns:a16="http://schemas.microsoft.com/office/drawing/2014/main" id="{79D35603-111F-BA58-FD19-C82B3A943A26}"/>
              </a:ext>
            </a:extLst>
          </p:cNvPr>
          <p:cNvPicPr>
            <a:picLocks noChangeAspect="1"/>
          </p:cNvPicPr>
          <p:nvPr/>
        </p:nvPicPr>
        <p:blipFill>
          <a:blip r:embed="rId11">
            <a:duotone>
              <a:schemeClr val="accent6">
                <a:shade val="45000"/>
                <a:satMod val="135000"/>
              </a:schemeClr>
              <a:prstClr val="white"/>
            </a:duotone>
          </a:blip>
          <a:stretch>
            <a:fillRect/>
          </a:stretch>
        </p:blipFill>
        <p:spPr>
          <a:xfrm>
            <a:off x="556834" y="2987586"/>
            <a:ext cx="10065499" cy="1125038"/>
          </a:xfrm>
          <a:prstGeom prst="rect">
            <a:avLst/>
          </a:prstGeom>
        </p:spPr>
      </p:pic>
      <p:pic>
        <p:nvPicPr>
          <p:cNvPr id="21" name="Picture 20">
            <a:extLst>
              <a:ext uri="{FF2B5EF4-FFF2-40B4-BE49-F238E27FC236}">
                <a16:creationId xmlns:a16="http://schemas.microsoft.com/office/drawing/2014/main" id="{62C40B96-553A-34E4-C9B2-7A8B21A914A4}"/>
              </a:ext>
            </a:extLst>
          </p:cNvPr>
          <p:cNvPicPr>
            <a:picLocks noChangeAspect="1"/>
          </p:cNvPicPr>
          <p:nvPr/>
        </p:nvPicPr>
        <p:blipFill>
          <a:blip r:embed="rId12"/>
          <a:stretch>
            <a:fillRect/>
          </a:stretch>
        </p:blipFill>
        <p:spPr>
          <a:xfrm>
            <a:off x="900886" y="2407435"/>
            <a:ext cx="10124495" cy="2536915"/>
          </a:xfrm>
          <a:prstGeom prst="rect">
            <a:avLst/>
          </a:prstGeom>
        </p:spPr>
      </p:pic>
      <p:pic>
        <p:nvPicPr>
          <p:cNvPr id="22" name="Picture 21">
            <a:extLst>
              <a:ext uri="{FF2B5EF4-FFF2-40B4-BE49-F238E27FC236}">
                <a16:creationId xmlns:a16="http://schemas.microsoft.com/office/drawing/2014/main" id="{0F1A909F-20FC-DB25-9B78-45064998641C}"/>
              </a:ext>
            </a:extLst>
          </p:cNvPr>
          <p:cNvPicPr>
            <a:picLocks noChangeAspect="1"/>
          </p:cNvPicPr>
          <p:nvPr/>
        </p:nvPicPr>
        <p:blipFill>
          <a:blip r:embed="rId13"/>
          <a:stretch>
            <a:fillRect/>
          </a:stretch>
        </p:blipFill>
        <p:spPr>
          <a:xfrm>
            <a:off x="1200508" y="2730652"/>
            <a:ext cx="9572485" cy="1902963"/>
          </a:xfrm>
          <a:prstGeom prst="rect">
            <a:avLst/>
          </a:prstGeom>
        </p:spPr>
      </p:pic>
      <p:sp>
        <p:nvSpPr>
          <p:cNvPr id="26" name="Text Placeholder 1">
            <a:extLst>
              <a:ext uri="{FF2B5EF4-FFF2-40B4-BE49-F238E27FC236}">
                <a16:creationId xmlns:a16="http://schemas.microsoft.com/office/drawing/2014/main" id="{05801119-29CB-236E-2FA4-9878D92945A9}"/>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a:t>
            </a:r>
            <a:r>
              <a:rPr lang="en-GB" b="1" err="1">
                <a:solidFill>
                  <a:srgbClr val="182440"/>
                </a:solidFill>
                <a:latin typeface="Arial" panose="020B0604020202020204"/>
              </a:rPr>
              <a:t>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29" name="Title 5">
            <a:extLst>
              <a:ext uri="{FF2B5EF4-FFF2-40B4-BE49-F238E27FC236}">
                <a16:creationId xmlns:a16="http://schemas.microsoft.com/office/drawing/2014/main" id="{832AD7D3-1E73-EAA0-A694-0C46B0A0F33C}"/>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endParaRPr lang="fr-BE" sz="2400" b="0" u="none" strike="noStrike" kern="1200" cap="none" spc="0" normalizeH="0" baseline="0" noProof="0">
              <a:ln>
                <a:noFill/>
              </a:ln>
              <a:solidFill>
                <a:srgbClr val="0073CF"/>
              </a:solidFill>
              <a:effectLst/>
              <a:uLnTx/>
              <a:uFillTx/>
              <a:latin typeface="Cambria"/>
              <a:ea typeface="Cambria"/>
            </a:endParaRPr>
          </a:p>
        </p:txBody>
      </p:sp>
    </p:spTree>
    <p:extLst>
      <p:ext uri="{BB962C8B-B14F-4D97-AF65-F5344CB8AC3E}">
        <p14:creationId xmlns:p14="http://schemas.microsoft.com/office/powerpoint/2010/main" val="194724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10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10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4E153-00BF-4691-FEEB-BCD04DB00D5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D351DD-4363-1AB6-DEAE-F262D87CB397}"/>
              </a:ext>
            </a:extLst>
          </p:cNvPr>
          <p:cNvSpPr>
            <a:spLocks noGrp="1"/>
          </p:cNvSpPr>
          <p:nvPr>
            <p:ph type="body" idx="1"/>
          </p:nvPr>
        </p:nvSpPr>
        <p:spPr>
          <a:xfrm>
            <a:off x="515938" y="1216839"/>
            <a:ext cx="11160124" cy="435600"/>
          </a:xfrm>
        </p:spPr>
        <p:txBody>
          <a:bodyPr>
            <a:normAutofit/>
          </a:bodyPr>
          <a:lstStyle/>
          <a:p>
            <a:r>
              <a:rPr lang="nl-BE" sz="2000" err="1"/>
              <a:t>Cadrage</a:t>
            </a:r>
            <a:endParaRPr lang="nl-BE" sz="2000"/>
          </a:p>
        </p:txBody>
      </p:sp>
      <p:sp>
        <p:nvSpPr>
          <p:cNvPr id="4" name="Slide Number Placeholder 3">
            <a:extLst>
              <a:ext uri="{FF2B5EF4-FFF2-40B4-BE49-F238E27FC236}">
                <a16:creationId xmlns:a16="http://schemas.microsoft.com/office/drawing/2014/main" id="{BDF3654C-ADA1-466F-DFA7-6494FD916D19}"/>
              </a:ext>
            </a:extLst>
          </p:cNvPr>
          <p:cNvSpPr>
            <a:spLocks noGrp="1"/>
          </p:cNvSpPr>
          <p:nvPr>
            <p:ph type="sldNum" sz="quarter" idx="12"/>
          </p:nvPr>
        </p:nvSpPr>
        <p:spPr/>
        <p:txBody>
          <a:bodyPr/>
          <a:lstStyle/>
          <a:p>
            <a:fld id="{F9591D4C-BB8F-AE46-BE73-C616F30BBC5B}" type="slidenum">
              <a:rPr lang="en-US" smtClean="0"/>
              <a:pPr/>
              <a:t>99</a:t>
            </a:fld>
            <a:endParaRPr lang="en-US"/>
          </a:p>
        </p:txBody>
      </p:sp>
      <p:sp>
        <p:nvSpPr>
          <p:cNvPr id="7" name="Footer Placeholder 6">
            <a:extLst>
              <a:ext uri="{FF2B5EF4-FFF2-40B4-BE49-F238E27FC236}">
                <a16:creationId xmlns:a16="http://schemas.microsoft.com/office/drawing/2014/main" id="{DF1B96D0-FC33-12E3-2C97-0B0DB9D61D52}"/>
              </a:ext>
            </a:extLst>
          </p:cNvPr>
          <p:cNvSpPr>
            <a:spLocks noGrp="1"/>
          </p:cNvSpPr>
          <p:nvPr>
            <p:ph type="ftr" sz="quarter" idx="17"/>
          </p:nvPr>
        </p:nvSpPr>
        <p:spPr/>
        <p:txBody>
          <a:bodyPr/>
          <a:lstStyle/>
          <a:p>
            <a:r>
              <a:rPr lang="pt-BR" dirty="0"/>
              <a:t>GTI MP Bruxellois – 18 novembre 2025</a:t>
            </a:r>
          </a:p>
        </p:txBody>
      </p:sp>
      <p:sp>
        <p:nvSpPr>
          <p:cNvPr id="39" name="Text Placeholder 1">
            <a:extLst>
              <a:ext uri="{FF2B5EF4-FFF2-40B4-BE49-F238E27FC236}">
                <a16:creationId xmlns:a16="http://schemas.microsoft.com/office/drawing/2014/main" id="{4589438A-F27E-E400-7722-B46CD9461BB1}"/>
              </a:ext>
            </a:extLst>
          </p:cNvPr>
          <p:cNvSpPr txBox="1">
            <a:spLocks/>
          </p:cNvSpPr>
          <p:nvPr/>
        </p:nvSpPr>
        <p:spPr>
          <a:xfrm>
            <a:off x="537204" y="435528"/>
            <a:ext cx="7759323" cy="237308"/>
          </a:xfrm>
          <a:prstGeom prst="rect">
            <a:avLst/>
          </a:prstGeom>
        </p:spPr>
        <p:txBody>
          <a:bodyPr vert="horz" lIns="0" tIns="0" rIns="0" bIns="0"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sz="1200" kern="1200">
                <a:solidFill>
                  <a:schemeClr val="tx2"/>
                </a:solidFill>
                <a:latin typeface="+mn-lt"/>
                <a:ea typeface="+mn-ea"/>
                <a:cs typeface="+mn-cs"/>
              </a:defRPr>
            </a:lvl1pPr>
            <a:lvl2pPr marL="347663" indent="-174625" algn="l" defTabSz="914400" rtl="0" eaLnBrk="1" latinLnBrk="0" hangingPunct="1">
              <a:lnSpc>
                <a:spcPts val="2200"/>
              </a:lnSpc>
              <a:spcBef>
                <a:spcPts val="5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ts val="2200"/>
              </a:lnSpc>
              <a:spcBef>
                <a:spcPts val="5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ts val="2200"/>
              </a:lnSpc>
              <a:spcBef>
                <a:spcPts val="5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90000"/>
              </a:lnSpc>
              <a:spcBef>
                <a:spcPts val="5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90000"/>
              </a:lnSpc>
              <a:spcBef>
                <a:spcPts val="5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b="1">
                <a:solidFill>
                  <a:srgbClr val="182440"/>
                </a:solidFill>
                <a:latin typeface="Arial" panose="020B0604020202020204"/>
              </a:rPr>
              <a:t>IV. L’ATTRIBUTION</a:t>
            </a:r>
            <a:endParaRPr kumimoji="0" lang="en-US" sz="1000" b="1" i="0" u="none" strike="noStrike" kern="1200" cap="none" spc="0" normalizeH="0" baseline="0" noProof="0">
              <a:ln>
                <a:noFill/>
              </a:ln>
              <a:solidFill>
                <a:srgbClr val="182440"/>
              </a:solidFill>
              <a:effectLst/>
              <a:uLnTx/>
              <a:uFillTx/>
              <a:latin typeface="Arial" panose="020B0604020202020204"/>
              <a:ea typeface="+mn-ea"/>
              <a:cs typeface="+mn-cs"/>
            </a:endParaRPr>
          </a:p>
        </p:txBody>
      </p:sp>
      <p:sp>
        <p:nvSpPr>
          <p:cNvPr id="40" name="Title 5">
            <a:extLst>
              <a:ext uri="{FF2B5EF4-FFF2-40B4-BE49-F238E27FC236}">
                <a16:creationId xmlns:a16="http://schemas.microsoft.com/office/drawing/2014/main" id="{CA0DCAC4-9C6A-1377-1D01-C050C80E307C}"/>
              </a:ext>
            </a:extLst>
          </p:cNvPr>
          <p:cNvSpPr txBox="1">
            <a:spLocks/>
          </p:cNvSpPr>
          <p:nvPr/>
        </p:nvSpPr>
        <p:spPr>
          <a:xfrm>
            <a:off x="537204" y="672836"/>
            <a:ext cx="10895419"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r>
              <a:rPr lang="nl-BE" sz="2400"/>
              <a:t>Les 4 arrêts Alstom &amp; Siemens (2025)</a:t>
            </a:r>
          </a:p>
        </p:txBody>
      </p:sp>
      <p:grpSp>
        <p:nvGrpSpPr>
          <p:cNvPr id="11" name="Group 10">
            <a:extLst>
              <a:ext uri="{FF2B5EF4-FFF2-40B4-BE49-F238E27FC236}">
                <a16:creationId xmlns:a16="http://schemas.microsoft.com/office/drawing/2014/main" id="{1769C6A3-175F-7452-B60E-A77FDC453326}"/>
              </a:ext>
            </a:extLst>
          </p:cNvPr>
          <p:cNvGrpSpPr/>
          <p:nvPr/>
        </p:nvGrpSpPr>
        <p:grpSpPr>
          <a:xfrm>
            <a:off x="963821" y="1920238"/>
            <a:ext cx="10264356" cy="3315363"/>
            <a:chOff x="515938" y="1940030"/>
            <a:chExt cx="11160124" cy="4210085"/>
          </a:xfrm>
        </p:grpSpPr>
        <p:sp>
          <p:nvSpPr>
            <p:cNvPr id="32" name="Rectangle: Rounded Corners 31">
              <a:extLst>
                <a:ext uri="{FF2B5EF4-FFF2-40B4-BE49-F238E27FC236}">
                  <a16:creationId xmlns:a16="http://schemas.microsoft.com/office/drawing/2014/main" id="{CD043A61-3D83-04EE-408E-F2805391B85A}"/>
                </a:ext>
              </a:extLst>
            </p:cNvPr>
            <p:cNvSpPr/>
            <p:nvPr/>
          </p:nvSpPr>
          <p:spPr>
            <a:xfrm>
              <a:off x="1382505" y="1940030"/>
              <a:ext cx="8603985" cy="704959"/>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b="1" noProof="0"/>
                <a:t>MARCHÉ PUBLIC SNCB “</a:t>
              </a:r>
              <a:r>
                <a:rPr lang="fr-BE" sz="1600" b="1" noProof="0" err="1"/>
                <a:t>AM30</a:t>
              </a:r>
              <a:r>
                <a:rPr lang="fr-BE" sz="1600" b="1" noProof="0"/>
                <a:t>”</a:t>
              </a:r>
            </a:p>
            <a:p>
              <a:pPr algn="ctr"/>
              <a:r>
                <a:rPr lang="fr-BE" sz="1600" noProof="0"/>
                <a:t>Achat automotrices électriques &amp; batteries</a:t>
              </a:r>
            </a:p>
          </p:txBody>
        </p:sp>
        <p:sp>
          <p:nvSpPr>
            <p:cNvPr id="33" name="Rectangle: Rounded Corners 32">
              <a:extLst>
                <a:ext uri="{FF2B5EF4-FFF2-40B4-BE49-F238E27FC236}">
                  <a16:creationId xmlns:a16="http://schemas.microsoft.com/office/drawing/2014/main" id="{BA7A28E8-BDB9-A5A3-3E09-AC9EFD3C4A15}"/>
                </a:ext>
              </a:extLst>
            </p:cNvPr>
            <p:cNvSpPr/>
            <p:nvPr/>
          </p:nvSpPr>
          <p:spPr>
            <a:xfrm>
              <a:off x="515938" y="5767562"/>
              <a:ext cx="11160124" cy="38255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noProof="0"/>
                <a:t>Sujet </a:t>
              </a:r>
              <a:r>
                <a:rPr lang="fr-BE" noProof="0"/>
                <a:t>: Désignation de CAF comme soumissionnaire préférentiel – contesté par Alstom &amp;</a:t>
              </a:r>
              <a:r>
                <a:rPr lang="fr-BE"/>
                <a:t> Siemens</a:t>
              </a:r>
              <a:endParaRPr lang="fr-BE" noProof="0"/>
            </a:p>
          </p:txBody>
        </p:sp>
        <p:grpSp>
          <p:nvGrpSpPr>
            <p:cNvPr id="6" name="Group 5">
              <a:extLst>
                <a:ext uri="{FF2B5EF4-FFF2-40B4-BE49-F238E27FC236}">
                  <a16:creationId xmlns:a16="http://schemas.microsoft.com/office/drawing/2014/main" id="{3FDE654B-6C84-896B-B149-7EFC6ADFEA8E}"/>
                </a:ext>
              </a:extLst>
            </p:cNvPr>
            <p:cNvGrpSpPr/>
            <p:nvPr/>
          </p:nvGrpSpPr>
          <p:grpSpPr>
            <a:xfrm>
              <a:off x="1383147" y="2771561"/>
              <a:ext cx="8625824" cy="2601416"/>
              <a:chOff x="1431273" y="2600698"/>
              <a:chExt cx="8625824" cy="2601416"/>
            </a:xfrm>
          </p:grpSpPr>
          <p:grpSp>
            <p:nvGrpSpPr>
              <p:cNvPr id="34" name="Group 33">
                <a:extLst>
                  <a:ext uri="{FF2B5EF4-FFF2-40B4-BE49-F238E27FC236}">
                    <a16:creationId xmlns:a16="http://schemas.microsoft.com/office/drawing/2014/main" id="{B015B582-D0AA-4598-7C8A-B7EA20C08A33}"/>
                  </a:ext>
                </a:extLst>
              </p:cNvPr>
              <p:cNvGrpSpPr/>
              <p:nvPr/>
            </p:nvGrpSpPr>
            <p:grpSpPr>
              <a:xfrm>
                <a:off x="1431273" y="2600698"/>
                <a:ext cx="4994661" cy="2551144"/>
                <a:chOff x="1083034" y="2589333"/>
                <a:chExt cx="4994661" cy="2551144"/>
              </a:xfrm>
            </p:grpSpPr>
            <p:sp>
              <p:nvSpPr>
                <p:cNvPr id="9" name="Rectangle: Rounded Corners 8">
                  <a:extLst>
                    <a:ext uri="{FF2B5EF4-FFF2-40B4-BE49-F238E27FC236}">
                      <a16:creationId xmlns:a16="http://schemas.microsoft.com/office/drawing/2014/main" id="{013419A9-0A3C-6295-6667-664BD08F22FD}"/>
                    </a:ext>
                  </a:extLst>
                </p:cNvPr>
                <p:cNvSpPr/>
                <p:nvPr/>
              </p:nvSpPr>
              <p:spPr>
                <a:xfrm>
                  <a:off x="1083034" y="2589334"/>
                  <a:ext cx="2213783" cy="1045029"/>
                </a:xfrm>
                <a:prstGeom prst="roundRect">
                  <a:avLst/>
                </a:prstGeom>
                <a:no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600" b="1">
                      <a:solidFill>
                        <a:srgbClr val="000000"/>
                      </a:solidFill>
                    </a:rPr>
                    <a:t>17/04/25</a:t>
                  </a:r>
                </a:p>
                <a:p>
                  <a:pPr algn="ctr"/>
                  <a:r>
                    <a:rPr lang="nl-BE" sz="1600">
                      <a:solidFill>
                        <a:srgbClr val="000000"/>
                      </a:solidFill>
                    </a:rPr>
                    <a:t>Arrêt 263.012</a:t>
                  </a:r>
                  <a:endParaRPr lang="nl-BE" sz="1600">
                    <a:solidFill>
                      <a:srgbClr val="000000"/>
                    </a:solidFill>
                    <a:cs typeface="Arial"/>
                  </a:endParaRPr>
                </a:p>
                <a:p>
                  <a:pPr algn="ctr"/>
                  <a:r>
                    <a:rPr lang="nl-BE" sz="1600" err="1">
                      <a:solidFill>
                        <a:srgbClr val="000000"/>
                      </a:solidFill>
                      <a:cs typeface="Arial"/>
                    </a:rPr>
                    <a:t>Extrême</a:t>
                  </a:r>
                  <a:r>
                    <a:rPr lang="nl-BE" sz="1600">
                      <a:solidFill>
                        <a:srgbClr val="000000"/>
                      </a:solidFill>
                      <a:cs typeface="Arial"/>
                    </a:rPr>
                    <a:t> </a:t>
                  </a:r>
                  <a:r>
                    <a:rPr lang="nl-BE" sz="1600" err="1">
                      <a:solidFill>
                        <a:srgbClr val="000000"/>
                      </a:solidFill>
                      <a:cs typeface="Arial"/>
                    </a:rPr>
                    <a:t>urgence</a:t>
                  </a:r>
                  <a:endParaRPr lang="nl-BE" sz="1600">
                    <a:solidFill>
                      <a:srgbClr val="000000"/>
                    </a:solidFill>
                    <a:cs typeface="Arial"/>
                  </a:endParaRPr>
                </a:p>
              </p:txBody>
            </p:sp>
            <p:sp>
              <p:nvSpPr>
                <p:cNvPr id="12" name="Rectangle: Rounded Corners 11">
                  <a:extLst>
                    <a:ext uri="{FF2B5EF4-FFF2-40B4-BE49-F238E27FC236}">
                      <a16:creationId xmlns:a16="http://schemas.microsoft.com/office/drawing/2014/main" id="{13CDA074-059B-18EC-357C-EDE76A825810}"/>
                    </a:ext>
                  </a:extLst>
                </p:cNvPr>
                <p:cNvSpPr/>
                <p:nvPr/>
              </p:nvSpPr>
              <p:spPr>
                <a:xfrm>
                  <a:off x="1083034" y="4095448"/>
                  <a:ext cx="2223291" cy="1044000"/>
                </a:xfrm>
                <a:prstGeom prst="roundRect">
                  <a:avLst/>
                </a:prstGeom>
                <a:no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600" b="1">
                      <a:solidFill>
                        <a:srgbClr val="000000"/>
                      </a:solidFill>
                    </a:rPr>
                    <a:t>24/09/25</a:t>
                  </a:r>
                </a:p>
                <a:p>
                  <a:pPr algn="ctr"/>
                  <a:r>
                    <a:rPr lang="nl-BE" sz="1600">
                      <a:solidFill>
                        <a:srgbClr val="000000"/>
                      </a:solidFill>
                    </a:rPr>
                    <a:t>Arrêt 264.315</a:t>
                  </a:r>
                  <a:endParaRPr lang="nl-BE" sz="1600">
                    <a:solidFill>
                      <a:srgbClr val="000000"/>
                    </a:solidFill>
                    <a:cs typeface="Arial"/>
                  </a:endParaRPr>
                </a:p>
                <a:p>
                  <a:pPr algn="ctr"/>
                  <a:r>
                    <a:rPr lang="nl-BE" sz="1600" err="1">
                      <a:solidFill>
                        <a:srgbClr val="000000"/>
                      </a:solidFill>
                      <a:cs typeface="Arial"/>
                    </a:rPr>
                    <a:t>Extrême</a:t>
                  </a:r>
                  <a:r>
                    <a:rPr lang="nl-BE" sz="1600">
                      <a:solidFill>
                        <a:srgbClr val="000000"/>
                      </a:solidFill>
                      <a:cs typeface="Arial"/>
                    </a:rPr>
                    <a:t> </a:t>
                  </a:r>
                  <a:r>
                    <a:rPr lang="nl-BE" sz="1600" err="1">
                      <a:solidFill>
                        <a:srgbClr val="000000"/>
                      </a:solidFill>
                      <a:cs typeface="Arial"/>
                    </a:rPr>
                    <a:t>urgence</a:t>
                  </a:r>
                  <a:endParaRPr lang="nl-BE" sz="1600">
                    <a:solidFill>
                      <a:srgbClr val="000000"/>
                    </a:solidFill>
                    <a:cs typeface="Arial"/>
                  </a:endParaRPr>
                </a:p>
              </p:txBody>
            </p:sp>
            <p:sp>
              <p:nvSpPr>
                <p:cNvPr id="13" name="Rectangle: Rounded Corners 12">
                  <a:extLst>
                    <a:ext uri="{FF2B5EF4-FFF2-40B4-BE49-F238E27FC236}">
                      <a16:creationId xmlns:a16="http://schemas.microsoft.com/office/drawing/2014/main" id="{E829276A-6CE6-2117-E8BB-E0E38458175A}"/>
                    </a:ext>
                  </a:extLst>
                </p:cNvPr>
                <p:cNvSpPr/>
                <p:nvPr/>
              </p:nvSpPr>
              <p:spPr>
                <a:xfrm>
                  <a:off x="4023770" y="4095448"/>
                  <a:ext cx="2053924" cy="1045029"/>
                </a:xfrm>
                <a:prstGeom prst="roundRect">
                  <a:avLst/>
                </a:prstGeom>
                <a:no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600" b="1">
                      <a:solidFill>
                        <a:srgbClr val="000000"/>
                      </a:solidFill>
                    </a:rPr>
                    <a:t>19/09/25</a:t>
                  </a:r>
                </a:p>
                <a:p>
                  <a:pPr algn="ctr"/>
                  <a:r>
                    <a:rPr lang="nl-BE" sz="1600">
                      <a:solidFill>
                        <a:srgbClr val="000000"/>
                      </a:solidFill>
                    </a:rPr>
                    <a:t>Arrêt 264.231</a:t>
                  </a:r>
                  <a:endParaRPr lang="nl-BE" sz="1600">
                    <a:solidFill>
                      <a:srgbClr val="000000"/>
                    </a:solidFill>
                    <a:cs typeface="Arial"/>
                  </a:endParaRPr>
                </a:p>
                <a:p>
                  <a:pPr algn="ctr"/>
                  <a:r>
                    <a:rPr lang="nl-BE" sz="1600" err="1">
                      <a:solidFill>
                        <a:srgbClr val="000000"/>
                      </a:solidFill>
                      <a:cs typeface="Arial"/>
                    </a:rPr>
                    <a:t>Extrême</a:t>
                  </a:r>
                  <a:r>
                    <a:rPr lang="nl-BE" sz="1600">
                      <a:solidFill>
                        <a:srgbClr val="000000"/>
                      </a:solidFill>
                      <a:cs typeface="Arial"/>
                    </a:rPr>
                    <a:t> </a:t>
                  </a:r>
                  <a:r>
                    <a:rPr lang="nl-BE" sz="1600" err="1">
                      <a:solidFill>
                        <a:srgbClr val="000000"/>
                      </a:solidFill>
                      <a:cs typeface="Arial"/>
                    </a:rPr>
                    <a:t>urgence</a:t>
                  </a:r>
                  <a:endParaRPr lang="nl-BE" sz="1600">
                    <a:solidFill>
                      <a:srgbClr val="000000"/>
                    </a:solidFill>
                    <a:cs typeface="Arial"/>
                  </a:endParaRPr>
                </a:p>
              </p:txBody>
            </p:sp>
            <p:sp>
              <p:nvSpPr>
                <p:cNvPr id="14" name="Rectangle: Rounded Corners 13">
                  <a:extLst>
                    <a:ext uri="{FF2B5EF4-FFF2-40B4-BE49-F238E27FC236}">
                      <a16:creationId xmlns:a16="http://schemas.microsoft.com/office/drawing/2014/main" id="{ECA5B26B-B60A-2872-5446-620580529886}"/>
                    </a:ext>
                  </a:extLst>
                </p:cNvPr>
                <p:cNvSpPr/>
                <p:nvPr/>
              </p:nvSpPr>
              <p:spPr>
                <a:xfrm>
                  <a:off x="4023771" y="2589333"/>
                  <a:ext cx="2053924" cy="1045029"/>
                </a:xfrm>
                <a:prstGeom prst="roundRect">
                  <a:avLst/>
                </a:prstGeom>
                <a:no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400" b="1">
                      <a:solidFill>
                        <a:srgbClr val="000000"/>
                      </a:solidFill>
                    </a:rPr>
                    <a:t>22/04/25</a:t>
                  </a:r>
                </a:p>
                <a:p>
                  <a:pPr algn="ctr"/>
                  <a:r>
                    <a:rPr lang="nl-BE" sz="1400">
                      <a:solidFill>
                        <a:srgbClr val="000000"/>
                      </a:solidFill>
                    </a:rPr>
                    <a:t>Arrêt 263.023</a:t>
                  </a:r>
                  <a:endParaRPr lang="nl-BE" sz="1400">
                    <a:solidFill>
                      <a:srgbClr val="000000"/>
                    </a:solidFill>
                    <a:cs typeface="Arial"/>
                  </a:endParaRPr>
                </a:p>
                <a:p>
                  <a:pPr algn="ctr"/>
                  <a:r>
                    <a:rPr lang="nl-BE" sz="1400" err="1">
                      <a:solidFill>
                        <a:srgbClr val="000000"/>
                      </a:solidFill>
                      <a:cs typeface="Arial"/>
                    </a:rPr>
                    <a:t>Extrême</a:t>
                  </a:r>
                  <a:r>
                    <a:rPr lang="nl-BE" sz="1400">
                      <a:solidFill>
                        <a:srgbClr val="000000"/>
                      </a:solidFill>
                      <a:cs typeface="Arial"/>
                    </a:rPr>
                    <a:t> </a:t>
                  </a:r>
                  <a:r>
                    <a:rPr lang="nl-BE" sz="1400" err="1">
                      <a:solidFill>
                        <a:srgbClr val="000000"/>
                      </a:solidFill>
                      <a:cs typeface="Arial"/>
                    </a:rPr>
                    <a:t>urgence</a:t>
                  </a:r>
                  <a:endParaRPr lang="nl-BE" sz="1400">
                    <a:solidFill>
                      <a:srgbClr val="000000"/>
                    </a:solidFill>
                    <a:cs typeface="Arial"/>
                  </a:endParaRPr>
                </a:p>
              </p:txBody>
            </p:sp>
            <p:cxnSp>
              <p:nvCxnSpPr>
                <p:cNvPr id="27" name="Straight Arrow Connector 26">
                  <a:extLst>
                    <a:ext uri="{FF2B5EF4-FFF2-40B4-BE49-F238E27FC236}">
                      <a16:creationId xmlns:a16="http://schemas.microsoft.com/office/drawing/2014/main" id="{F4F97C69-E5A6-479C-4794-5600760F23A9}"/>
                    </a:ext>
                  </a:extLst>
                </p:cNvPr>
                <p:cNvCxnSpPr>
                  <a:cxnSpLocks/>
                  <a:stCxn id="9" idx="2"/>
                </p:cNvCxnSpPr>
                <p:nvPr/>
              </p:nvCxnSpPr>
              <p:spPr>
                <a:xfrm>
                  <a:off x="2189926" y="3634363"/>
                  <a:ext cx="290462" cy="461085"/>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2641DE8C-D941-FED1-F690-C5FA362A524C}"/>
                    </a:ext>
                  </a:extLst>
                </p:cNvPr>
                <p:cNvCxnSpPr>
                  <a:cxnSpLocks/>
                  <a:stCxn id="14" idx="2"/>
                </p:cNvCxnSpPr>
                <p:nvPr/>
              </p:nvCxnSpPr>
              <p:spPr>
                <a:xfrm>
                  <a:off x="5050733" y="3634362"/>
                  <a:ext cx="210532" cy="461086"/>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grpSp>
          <p:sp>
            <p:nvSpPr>
              <p:cNvPr id="2" name="Rectangle: Rounded Corners 1">
                <a:extLst>
                  <a:ext uri="{FF2B5EF4-FFF2-40B4-BE49-F238E27FC236}">
                    <a16:creationId xmlns:a16="http://schemas.microsoft.com/office/drawing/2014/main" id="{B0C018FA-C7E7-BE6D-C6D3-B2452EED5A32}"/>
                  </a:ext>
                </a:extLst>
              </p:cNvPr>
              <p:cNvSpPr/>
              <p:nvPr/>
            </p:nvSpPr>
            <p:spPr>
              <a:xfrm>
                <a:off x="6855769" y="2601784"/>
                <a:ext cx="3201328" cy="1043942"/>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1600"/>
                  <a:t>Première décision de désignation d'un Soumissionnaire Préférentiel</a:t>
                </a:r>
                <a:endParaRPr lang="fr-BE" sz="1200" noProof="0"/>
              </a:p>
            </p:txBody>
          </p:sp>
          <p:sp>
            <p:nvSpPr>
              <p:cNvPr id="5" name="Rectangle: Rounded Corners 4">
                <a:extLst>
                  <a:ext uri="{FF2B5EF4-FFF2-40B4-BE49-F238E27FC236}">
                    <a16:creationId xmlns:a16="http://schemas.microsoft.com/office/drawing/2014/main" id="{35F78969-CD2E-D60D-68C2-F197A8172082}"/>
                  </a:ext>
                </a:extLst>
              </p:cNvPr>
              <p:cNvSpPr/>
              <p:nvPr/>
            </p:nvSpPr>
            <p:spPr>
              <a:xfrm>
                <a:off x="6855769" y="4158172"/>
                <a:ext cx="3201328" cy="1043942"/>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1600"/>
                  <a:t>Seconde décision de désignation d’un Soumissionnaire Préférentiel </a:t>
                </a:r>
                <a:endParaRPr lang="fr-BE" sz="1200" noProof="0"/>
              </a:p>
            </p:txBody>
          </p:sp>
        </p:grpSp>
      </p:grpSp>
      <p:sp>
        <p:nvSpPr>
          <p:cNvPr id="10" name="TextBox 9">
            <a:extLst>
              <a:ext uri="{FF2B5EF4-FFF2-40B4-BE49-F238E27FC236}">
                <a16:creationId xmlns:a16="http://schemas.microsoft.com/office/drawing/2014/main" id="{FE1661F4-C015-448F-F5DC-79B875776634}"/>
              </a:ext>
            </a:extLst>
          </p:cNvPr>
          <p:cNvSpPr txBox="1"/>
          <p:nvPr/>
        </p:nvSpPr>
        <p:spPr>
          <a:xfrm>
            <a:off x="613507" y="5513643"/>
            <a:ext cx="10964984" cy="646331"/>
          </a:xfrm>
          <a:prstGeom prst="rect">
            <a:avLst/>
          </a:prstGeom>
          <a:noFill/>
          <a:ln>
            <a:solidFill>
              <a:schemeClr val="accent1"/>
            </a:solidFill>
          </a:ln>
        </p:spPr>
        <p:txBody>
          <a:bodyPr wrap="square" lIns="91440" tIns="45720" rIns="91440" bIns="45720" anchor="t">
            <a:spAutoFit/>
          </a:bodyPr>
          <a:lstStyle/>
          <a:p>
            <a:r>
              <a:rPr lang="fr-BE" sz="1800">
                <a:solidFill>
                  <a:srgbClr val="FF0000"/>
                </a:solidFill>
                <a:cs typeface="Arial" panose="020B0604020202020204"/>
              </a:rPr>
              <a:t>La SNCB pouvait-elle, compte tenu </a:t>
            </a:r>
            <a:r>
              <a:rPr lang="fr-BE">
                <a:solidFill>
                  <a:srgbClr val="FF0000"/>
                </a:solidFill>
                <a:cs typeface="Arial" panose="020B0604020202020204"/>
              </a:rPr>
              <a:t>notamment </a:t>
            </a:r>
            <a:r>
              <a:rPr lang="fr-BE" sz="1800">
                <a:solidFill>
                  <a:srgbClr val="FF0000"/>
                </a:solidFill>
                <a:cs typeface="Arial" panose="020B0604020202020204"/>
              </a:rPr>
              <a:t>des critiques sur la méthode d’évaluation, désigner CAF comme </a:t>
            </a:r>
            <a:r>
              <a:rPr lang="fr-BE">
                <a:solidFill>
                  <a:srgbClr val="FF0000"/>
                </a:solidFill>
                <a:cs typeface="Arial" panose="020B0604020202020204"/>
              </a:rPr>
              <a:t>Soumissionnaire</a:t>
            </a:r>
            <a:r>
              <a:rPr lang="fr-BE" sz="1800">
                <a:solidFill>
                  <a:srgbClr val="FF0000"/>
                </a:solidFill>
                <a:cs typeface="Arial" panose="020B0604020202020204"/>
              </a:rPr>
              <a:t> </a:t>
            </a:r>
            <a:r>
              <a:rPr lang="fr-BE">
                <a:solidFill>
                  <a:srgbClr val="FF0000"/>
                </a:solidFill>
                <a:cs typeface="Arial" panose="020B0604020202020204"/>
              </a:rPr>
              <a:t>Préférentiel</a:t>
            </a:r>
            <a:r>
              <a:rPr lang="fr-BE" sz="1800">
                <a:solidFill>
                  <a:srgbClr val="FF0000"/>
                </a:solidFill>
                <a:cs typeface="Arial" panose="020B0604020202020204"/>
              </a:rPr>
              <a:t> et écarter Alstom et Siemens en « section d’attente » ?</a:t>
            </a:r>
            <a:endParaRPr lang="nl-BE" sz="1800">
              <a:solidFill>
                <a:srgbClr val="FF0000"/>
              </a:solidFill>
              <a:cs typeface="Arial" panose="020B0604020202020204"/>
            </a:endParaRPr>
          </a:p>
        </p:txBody>
      </p:sp>
    </p:spTree>
    <p:extLst>
      <p:ext uri="{BB962C8B-B14F-4D97-AF65-F5344CB8AC3E}">
        <p14:creationId xmlns:p14="http://schemas.microsoft.com/office/powerpoint/2010/main" val="4250172564"/>
      </p:ext>
    </p:extLst>
  </p:cSld>
  <p:clrMapOvr>
    <a:masterClrMapping/>
  </p:clrMapOvr>
</p:sld>
</file>

<file path=ppt/theme/theme1.xml><?xml version="1.0" encoding="utf-8"?>
<a:theme xmlns:a="http://schemas.openxmlformats.org/drawingml/2006/main" name="DLA Piper Master">
  <a:themeElements>
    <a:clrScheme name="DLA Piper">
      <a:dk1>
        <a:srgbClr val="182440"/>
      </a:dk1>
      <a:lt1>
        <a:srgbClr val="FFFFFF"/>
      </a:lt1>
      <a:dk2>
        <a:srgbClr val="7B7B7B"/>
      </a:dk2>
      <a:lt2>
        <a:srgbClr val="DEDEDE"/>
      </a:lt2>
      <a:accent1>
        <a:srgbClr val="E52A4F"/>
      </a:accent1>
      <a:accent2>
        <a:srgbClr val="FBBD04"/>
      </a:accent2>
      <a:accent3>
        <a:srgbClr val="D9DA41"/>
      </a:accent3>
      <a:accent4>
        <a:srgbClr val="182440"/>
      </a:accent4>
      <a:accent5>
        <a:srgbClr val="FFFFFF"/>
      </a:accent5>
      <a:accent6>
        <a:srgbClr val="0073CF"/>
      </a:accent6>
      <a:hlink>
        <a:srgbClr val="0073CF"/>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EF95A98A-71FF-414F-B49F-19F5948BA5F1}" vid="{BD709709-C760-4777-BBFA-97122C06B7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b89acd0-2241-409d-b85c-fa6aa93c0a1a" xsi:nil="true"/>
    <lcf76f155ced4ddcb4097134ff3c332f xmlns="0a824a33-970f-4359-8ebc-c693b4b42c36">
      <Terms xmlns="http://schemas.microsoft.com/office/infopath/2007/PartnerControls"/>
    </lcf76f155ced4ddcb4097134ff3c332f>
  </documentManagement>
</p:properties>
</file>

<file path=customXml/item2.xml>��< ? x m l   v e r s i o n = " 1 . 0 "   e n c o d i n g = " u t f - 1 6 " ? > < p r o p e r t i e s   x m l n s = " h t t p : / / w w w . i m a n a g e . c o m / w o r k / x m l s c h e m a " >  
     < d o c u m e n t i d > B E M A T T E R S ! 8 0 7 7 8 8 4 . 1 < / d o c u m e n t i d >  
     < s e n d e r i d > R I X H O N M < / s e n d e r i d >  
     < s e n d e r e m a i l > M A E L L E . R I X H O N @ D L A P I P E R . C O M < / s e n d e r e m a i l >  
     < l a s t m o d i f i e d > 2 0 2 4 - 0 3 - 0 7 T 1 2 : 0 8 : 4 4 . 0 0 0 0 0 0 0 + 0 1 : 0 0 < / l a s t m o d i f i e d >  
     < d a t a b a s e > B E M A T T E R S < / d a t a b a s e >  
 < / 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0C7E588241D8448D48C772380A2CE2" ma:contentTypeVersion="19" ma:contentTypeDescription="Create a new document." ma:contentTypeScope="" ma:versionID="4c31aa1a208b78a14c234c24172919e2">
  <xsd:schema xmlns:xsd="http://www.w3.org/2001/XMLSchema" xmlns:xs="http://www.w3.org/2001/XMLSchema" xmlns:p="http://schemas.microsoft.com/office/2006/metadata/properties" xmlns:ns2="0a824a33-970f-4359-8ebc-c693b4b42c36" xmlns:ns3="4b89acd0-2241-409d-b85c-fa6aa93c0a1a" targetNamespace="http://schemas.microsoft.com/office/2006/metadata/properties" ma:root="true" ma:fieldsID="6a9bfc9726e70a018dce1296f25e1727" ns2:_="" ns3:_="">
    <xsd:import namespace="0a824a33-970f-4359-8ebc-c693b4b42c36"/>
    <xsd:import namespace="4b89acd0-2241-409d-b85c-fa6aa93c0a1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824a33-970f-4359-8ebc-c693b4b42c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16968b4f-f7e8-4b6a-a5e6-ba384c52e72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89acd0-2241-409d-b85c-fa6aa93c0a1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47cf5d15-f589-4149-a2a7-7db15c78df00}" ma:internalName="TaxCatchAll" ma:showField="CatchAllData" ma:web="4b89acd0-2241-409d-b85c-fa6aa93c0a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633CD6-116B-40D1-BB2E-1A0C4AFEC934}">
  <ds:schemaRefs>
    <ds:schemaRef ds:uri="http://purl.org/dc/terms/"/>
    <ds:schemaRef ds:uri="http://www.w3.org/XML/1998/namespace"/>
    <ds:schemaRef ds:uri="http://schemas.openxmlformats.org/package/2006/metadata/core-properties"/>
    <ds:schemaRef ds:uri="http://purl.org/dc/elements/1.1/"/>
    <ds:schemaRef ds:uri="http://schemas.microsoft.com/office/2006/documentManagement/types"/>
    <ds:schemaRef ds:uri="0a824a33-970f-4359-8ebc-c693b4b42c36"/>
    <ds:schemaRef ds:uri="4b89acd0-2241-409d-b85c-fa6aa93c0a1a"/>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8738B112-00BE-410C-8AE9-D51BD5AC2111}">
  <ds:schemaRefs>
    <ds:schemaRef ds:uri="http://www.imanage.com/work/xmlschema"/>
  </ds:schemaRefs>
</ds:datastoreItem>
</file>

<file path=customXml/itemProps3.xml><?xml version="1.0" encoding="utf-8"?>
<ds:datastoreItem xmlns:ds="http://schemas.openxmlformats.org/officeDocument/2006/customXml" ds:itemID="{791BEC19-875A-4932-BA18-D6C3118677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824a33-970f-4359-8ebc-c693b4b42c36"/>
    <ds:schemaRef ds:uri="4b89acd0-2241-409d-b85c-fa6aa93c0a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3BCAE11-38EC-4ECA-9441-288E64AC0A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30117</Words>
  <Application>Microsoft Office PowerPoint</Application>
  <PresentationFormat>Grand écran</PresentationFormat>
  <Paragraphs>1336</Paragraphs>
  <Slides>141</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141</vt:i4>
      </vt:variant>
    </vt:vector>
  </HeadingPairs>
  <TitlesOfParts>
    <vt:vector size="149" baseType="lpstr">
      <vt:lpstr>Arial</vt:lpstr>
      <vt:lpstr>Calibri</vt:lpstr>
      <vt:lpstr>Cambria</vt:lpstr>
      <vt:lpstr>Courier New</vt:lpstr>
      <vt:lpstr>Times New Roman</vt:lpstr>
      <vt:lpstr>TimesNewRoman</vt:lpstr>
      <vt:lpstr>Wingdings</vt:lpstr>
      <vt:lpstr>DLA Piper Master</vt:lpstr>
      <vt:lpstr> Chronique de jurisprudence (des chambres francophones) du Conseil d’État et de la C.J.U.E. en matière de marchés publics</vt:lpstr>
      <vt:lpstr>Introduction</vt:lpstr>
      <vt:lpstr>Table des matières</vt:lpstr>
      <vt:lpstr>Présentation PowerPoint</vt:lpstr>
      <vt:lpstr>I. La définition du besoin, la prospection et l'établissement du cahier spécial des charges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II. La sélection qualitative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III. La régularité des offres</vt:lpstr>
      <vt:lpstr>III. La régularité des offres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III. La régularité des offres</vt:lpstr>
      <vt:lpstr>Présentation PowerPoint</vt:lpstr>
      <vt:lpstr>Présentation PowerPoint</vt:lpstr>
      <vt:lpstr>III. La régularité des offres</vt:lpstr>
      <vt:lpstr>Présentation PowerPoint</vt:lpstr>
      <vt:lpstr>Présentation PowerPoint</vt:lpstr>
      <vt:lpstr>Présentation PowerPoint</vt:lpstr>
      <vt:lpstr>Présentation PowerPoint</vt:lpstr>
      <vt:lpstr>Présentation PowerPoint</vt:lpstr>
      <vt:lpstr>III. La régularité des offres</vt:lpstr>
      <vt:lpstr>C.E., arrêt n° 261.409 du 22 novembre 2024, S.A. SPORTINFRABOUW (annulation)</vt:lpstr>
      <vt:lpstr>C.E., arrêt n° 261.409 du 22 novembre 2024, S.A. SPORTINFRABOUW (annulation)</vt:lpstr>
      <vt:lpstr>C.E., arrêt n° 261.859 du 20 décembre 2024, société de droit italien IVECO DEFENCE VEHICLES (annulation)</vt:lpstr>
      <vt:lpstr>C.E., arrêt n° 261.915 du 6 janvier 2025, IKANBI BELGIUM (extrême urgence) </vt:lpstr>
      <vt:lpstr>C.E., arrêt n° 261.915 du 6 Janvier 2025, IKANBI BELGIUM (extrême urgence) </vt:lpstr>
      <vt:lpstr>Présentation PowerPoint</vt:lpstr>
      <vt:lpstr>Présentation PowerPoint</vt:lpstr>
      <vt:lpstr>IV. L’attribution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 L’exécution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VI. Divers</vt:lpstr>
      <vt:lpstr>Présentation PowerPoint</vt:lpstr>
      <vt:lpstr>Présentation PowerPoint</vt:lpstr>
      <vt:lpstr>Présentation PowerPoint</vt:lpstr>
      <vt:lpstr>Présentation PowerPoint</vt:lpstr>
      <vt:lpstr>VII. Cour de justice de l’Union européenne</vt:lpstr>
      <vt:lpstr>Présentation PowerPoint</vt:lpstr>
      <vt:lpstr>Présentation PowerPoint</vt:lpstr>
      <vt:lpstr>Présentation PowerPoint</vt:lpstr>
      <vt:lpstr>Présentation PowerPoint</vt:lpstr>
      <vt:lpstr>Présentation PowerPoint</vt:lpstr>
      <vt:lpstr>Présentation PowerPoint</vt:lpstr>
      <vt:lpstr>Questions?</vt:lpstr>
      <vt:lpstr>Pour aller plus loin</vt:lpstr>
      <vt:lpstr>Pour aller plus loin</vt:lpstr>
      <vt:lpstr>Pour aller plus loin</vt:lpstr>
      <vt:lpstr>Présentation PowerPoint</vt:lpstr>
      <vt:lpstr>Présentation PowerPoint</vt:lpstr>
    </vt:vector>
  </TitlesOfParts>
  <Company>DLA Piper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Gauthier Dresse</dc:creator>
  <cp:lastModifiedBy>Stephane Vandorpe</cp:lastModifiedBy>
  <cp:revision>4</cp:revision>
  <cp:lastPrinted>2025-09-30T14:32:18Z</cp:lastPrinted>
  <dcterms:created xsi:type="dcterms:W3CDTF">2023-02-10T16:47:46Z</dcterms:created>
  <dcterms:modified xsi:type="dcterms:W3CDTF">2025-11-17T15:59:28Z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0x010100C20C7E588241D8448D48C772380A2CE2</vt:lpwstr>
  </property>
  <property fmtid="{D5CDD505-2E9C-101B-9397-08002B2CF9AE}" pid="3" name="MediaServiceImageTags">
    <vt:lpwstr/>
  </property>
</Properties>
</file>