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bookmarkIdSeed="2">
  <p:sldMasterIdLst>
    <p:sldMasterId id="2147489160" r:id="rId4"/>
  </p:sldMasterIdLst>
  <p:notesMasterIdLst>
    <p:notesMasterId r:id="rId24"/>
  </p:notesMasterIdLst>
  <p:sldIdLst>
    <p:sldId id="260" r:id="rId5"/>
    <p:sldId id="376" r:id="rId6"/>
    <p:sldId id="375" r:id="rId7"/>
    <p:sldId id="377" r:id="rId8"/>
    <p:sldId id="378" r:id="rId9"/>
    <p:sldId id="370" r:id="rId10"/>
    <p:sldId id="337" r:id="rId11"/>
    <p:sldId id="336" r:id="rId12"/>
    <p:sldId id="366" r:id="rId13"/>
    <p:sldId id="379" r:id="rId14"/>
    <p:sldId id="361" r:id="rId15"/>
    <p:sldId id="316" r:id="rId16"/>
    <p:sldId id="360" r:id="rId17"/>
    <p:sldId id="373" r:id="rId18"/>
    <p:sldId id="374" r:id="rId19"/>
    <p:sldId id="352" r:id="rId20"/>
    <p:sldId id="357" r:id="rId21"/>
    <p:sldId id="372" r:id="rId22"/>
    <p:sldId id="359" r:id="rId23"/>
  </p:sldIdLst>
  <p:sldSz cx="12192000" cy="6858000"/>
  <p:notesSz cx="6792913" cy="99250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29">
          <p15:clr>
            <a:srgbClr val="A4A3A4"/>
          </p15:clr>
        </p15:guide>
        <p15:guide id="2" pos="3840">
          <p15:clr>
            <a:srgbClr val="A4A3A4"/>
          </p15:clr>
        </p15:guide>
      </p15:sldGuideLst>
    </p:ext>
    <p:ext uri="{2D200454-40CA-4A62-9FC3-DE9A4176ACB9}">
      <p15:notesGuideLst xmlns:p15="http://schemas.microsoft.com/office/powerpoint/2012/main">
        <p15:guide id="1" orient="horz" pos="3126" userDrawn="1">
          <p15:clr>
            <a:srgbClr val="A4A3A4"/>
          </p15:clr>
        </p15:guide>
        <p15:guide id="2" pos="214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CE85483-2231-3DF2-83B1-9AB5ADB0FBBB}" name="Thibaut Degryse (CCREK)" initials="TD" userId="S::DegryseT@ccrek.be::53c7efbf-3b18-40dd-be57-cd0d3533663b" providerId="AD"/>
  <p188:author id="{528D31A4-CBC5-EAC0-DF1D-E39E56764BA5}" name="Samuel Wauthier (CCREK)" initials="SW" userId="S::WauthierS@ccrek.be::c6a84214-4f45-4e40-9db3-9e5945d6c24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37757F"/>
    <a:srgbClr val="FFCC00"/>
    <a:srgbClr val="002060"/>
    <a:srgbClr val="84AC9D"/>
    <a:srgbClr val="E0EF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6901" autoAdjust="0"/>
  </p:normalViewPr>
  <p:slideViewPr>
    <p:cSldViewPr snapToGrid="0">
      <p:cViewPr varScale="1">
        <p:scale>
          <a:sx n="73" d="100"/>
          <a:sy n="73" d="100"/>
        </p:scale>
        <p:origin x="1950" y="60"/>
      </p:cViewPr>
      <p:guideLst>
        <p:guide orient="horz" pos="3929"/>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3126"/>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C32B05-62EA-407A-B21C-2310C7945705}" type="doc">
      <dgm:prSet loTypeId="urn:microsoft.com/office/officeart/2008/layout/VerticalCircleList" loCatId="list" qsTypeId="urn:microsoft.com/office/officeart/2005/8/quickstyle/simple1" qsCatId="simple" csTypeId="urn:microsoft.com/office/officeart/2005/8/colors/colorful3" csCatId="colorful" phldr="1"/>
      <dgm:spPr/>
      <dgm:t>
        <a:bodyPr/>
        <a:lstStyle/>
        <a:p>
          <a:endParaRPr lang="en-US"/>
        </a:p>
      </dgm:t>
    </dgm:pt>
    <dgm:pt modelId="{C3622719-C756-4D2C-BEA1-BAF9C0CF20F4}">
      <dgm:prSet phldrT="[Text]" custT="1"/>
      <dgm:spPr/>
      <dgm:t>
        <a:bodyPr/>
        <a:lstStyle/>
        <a:p>
          <a:pPr algn="just">
            <a:buFont typeface="Wingdings" panose="05000000000000000000" pitchFamily="2" charset="2"/>
            <a:buChar char="§"/>
          </a:pPr>
          <a:r>
            <a:rPr lang="fr-BE" sz="2200" b="1" i="0" dirty="0"/>
            <a:t>Augmentation du seuil des marchés de faible montant </a:t>
          </a:r>
          <a:r>
            <a:rPr lang="fr-BE" sz="2200" b="0" i="0" dirty="0"/>
            <a:t>(proposition initiale 50.000 € HTVA) </a:t>
          </a:r>
          <a:endParaRPr lang="en-US" sz="2200" b="0" dirty="0"/>
        </a:p>
      </dgm:t>
    </dgm:pt>
    <dgm:pt modelId="{12AF0B7A-396B-44EA-A455-8530BC056F32}" type="parTrans" cxnId="{DBE0E585-088A-4B72-8930-EDF9257DEF20}">
      <dgm:prSet/>
      <dgm:spPr/>
      <dgm:t>
        <a:bodyPr/>
        <a:lstStyle/>
        <a:p>
          <a:pPr algn="just"/>
          <a:endParaRPr lang="fr-FR"/>
        </a:p>
      </dgm:t>
    </dgm:pt>
    <dgm:pt modelId="{166C5B06-3402-42A3-B8B1-B4AB4143F5D3}" type="sibTrans" cxnId="{DBE0E585-088A-4B72-8930-EDF9257DEF20}">
      <dgm:prSet/>
      <dgm:spPr/>
      <dgm:t>
        <a:bodyPr/>
        <a:lstStyle/>
        <a:p>
          <a:pPr algn="just"/>
          <a:endParaRPr lang="fr-FR"/>
        </a:p>
      </dgm:t>
    </dgm:pt>
    <dgm:pt modelId="{B7BC515C-3084-4882-BF1E-218A56928659}">
      <dgm:prSet custT="1"/>
      <dgm:spPr/>
      <dgm:t>
        <a:bodyPr/>
        <a:lstStyle/>
        <a:p>
          <a:pPr algn="just"/>
          <a:r>
            <a:rPr lang="fr-BE" sz="2200" b="1" i="0" dirty="0"/>
            <a:t>Création d’un régime pour les marchés de très faible montant</a:t>
          </a:r>
          <a:r>
            <a:rPr lang="fr-BE" sz="2200" i="0" dirty="0"/>
            <a:t>: attribution directe possible, sans formalités (</a:t>
          </a:r>
          <a:r>
            <a:rPr lang="fr-FR" sz="2200" i="0" dirty="0"/>
            <a:t>proposition initiale </a:t>
          </a:r>
          <a:r>
            <a:rPr lang="fr-BE" sz="2200" i="0" dirty="0"/>
            <a:t>15.000 € HTVA).</a:t>
          </a:r>
        </a:p>
      </dgm:t>
    </dgm:pt>
    <dgm:pt modelId="{33AF8780-6EB4-4D10-9489-9FC984BD4484}" type="parTrans" cxnId="{79745910-E1E9-44C6-AC64-575F660D0EAB}">
      <dgm:prSet/>
      <dgm:spPr/>
      <dgm:t>
        <a:bodyPr/>
        <a:lstStyle/>
        <a:p>
          <a:pPr algn="just"/>
          <a:endParaRPr lang="fr-FR"/>
        </a:p>
      </dgm:t>
    </dgm:pt>
    <dgm:pt modelId="{FD305685-91B3-4EFA-BFEF-91C866A6A0FF}" type="sibTrans" cxnId="{79745910-E1E9-44C6-AC64-575F660D0EAB}">
      <dgm:prSet/>
      <dgm:spPr/>
      <dgm:t>
        <a:bodyPr/>
        <a:lstStyle/>
        <a:p>
          <a:pPr algn="just"/>
          <a:endParaRPr lang="fr-FR"/>
        </a:p>
      </dgm:t>
    </dgm:pt>
    <dgm:pt modelId="{3A13B73B-6435-482F-8E5A-0056CD28F1BB}">
      <dgm:prSet custT="1"/>
      <dgm:spPr/>
      <dgm:t>
        <a:bodyPr/>
        <a:lstStyle/>
        <a:p>
          <a:pPr algn="just"/>
          <a:r>
            <a:rPr lang="fr-BE" sz="2200" b="1" i="0" dirty="0"/>
            <a:t>Suppression de certains critères de sélection</a:t>
          </a:r>
          <a:r>
            <a:rPr lang="fr-BE" sz="2200" i="0" dirty="0"/>
            <a:t> pour les marchés en dessous du seuil européen.</a:t>
          </a:r>
        </a:p>
      </dgm:t>
    </dgm:pt>
    <dgm:pt modelId="{803E9776-D547-482F-AE5F-0D69890F4F9D}" type="parTrans" cxnId="{B28D4CF6-9796-4B03-A3E5-B7758D825CC6}">
      <dgm:prSet/>
      <dgm:spPr/>
      <dgm:t>
        <a:bodyPr/>
        <a:lstStyle/>
        <a:p>
          <a:pPr algn="just"/>
          <a:endParaRPr lang="fr-FR"/>
        </a:p>
      </dgm:t>
    </dgm:pt>
    <dgm:pt modelId="{1916CBAF-88F1-4105-A302-6D1E88F43AD1}" type="sibTrans" cxnId="{B28D4CF6-9796-4B03-A3E5-B7758D825CC6}">
      <dgm:prSet/>
      <dgm:spPr/>
      <dgm:t>
        <a:bodyPr/>
        <a:lstStyle/>
        <a:p>
          <a:pPr algn="just"/>
          <a:endParaRPr lang="fr-FR"/>
        </a:p>
      </dgm:t>
    </dgm:pt>
    <dgm:pt modelId="{CF81AB12-D241-4978-A0A3-AC2EC61F8FA1}">
      <dgm:prSet custT="1"/>
      <dgm:spPr/>
      <dgm:t>
        <a:bodyPr/>
        <a:lstStyle/>
        <a:p>
          <a:pPr algn="just"/>
          <a:r>
            <a:rPr lang="fr-BE" sz="2200" b="1" i="0" dirty="0"/>
            <a:t>Facilitation des achats de seconde main</a:t>
          </a:r>
          <a:r>
            <a:rPr lang="fr-BE" sz="2200" i="0" dirty="0"/>
            <a:t> </a:t>
          </a:r>
          <a:r>
            <a:rPr lang="fr-BE" sz="2200" b="1" i="0" dirty="0"/>
            <a:t>ou d’opportunité</a:t>
          </a:r>
        </a:p>
      </dgm:t>
    </dgm:pt>
    <dgm:pt modelId="{A51342D9-7E18-4135-87CF-582092E71A09}" type="parTrans" cxnId="{207CEE0A-5DC6-491F-BB12-EC007937DAC2}">
      <dgm:prSet/>
      <dgm:spPr/>
      <dgm:t>
        <a:bodyPr/>
        <a:lstStyle/>
        <a:p>
          <a:pPr algn="just"/>
          <a:endParaRPr lang="fr-FR"/>
        </a:p>
      </dgm:t>
    </dgm:pt>
    <dgm:pt modelId="{400E1242-F760-4AE4-B738-A3F92AE4279D}" type="sibTrans" cxnId="{207CEE0A-5DC6-491F-BB12-EC007937DAC2}">
      <dgm:prSet/>
      <dgm:spPr/>
      <dgm:t>
        <a:bodyPr/>
        <a:lstStyle/>
        <a:p>
          <a:pPr algn="just"/>
          <a:endParaRPr lang="fr-FR"/>
        </a:p>
      </dgm:t>
    </dgm:pt>
    <dgm:pt modelId="{1A46B310-BAD2-456A-8038-D55CE58FA5E6}">
      <dgm:prSet custT="1"/>
      <dgm:spPr/>
      <dgm:t>
        <a:bodyPr/>
        <a:lstStyle/>
        <a:p>
          <a:pPr algn="just"/>
          <a:r>
            <a:rPr lang="fr-BE" sz="2200" b="1" i="0" dirty="0"/>
            <a:t>Allègement des exigences de signature électronique</a:t>
          </a:r>
          <a:r>
            <a:rPr lang="fr-BE" sz="2200" i="0" dirty="0"/>
            <a:t> : possibilité de régularisation en cas d’erreur.</a:t>
          </a:r>
          <a:endParaRPr lang="fr-BE" sz="2200" b="1" i="0" dirty="0"/>
        </a:p>
      </dgm:t>
    </dgm:pt>
    <dgm:pt modelId="{E5CE23C7-2D2A-4967-8C6C-525C810549C8}" type="parTrans" cxnId="{4DF526F6-82CB-4486-9AFB-F87FB5FD456D}">
      <dgm:prSet/>
      <dgm:spPr/>
      <dgm:t>
        <a:bodyPr/>
        <a:lstStyle/>
        <a:p>
          <a:pPr algn="just"/>
          <a:endParaRPr lang="fr-FR"/>
        </a:p>
      </dgm:t>
    </dgm:pt>
    <dgm:pt modelId="{1510D0BD-71A8-4CF6-AE3D-0E978324EB25}" type="sibTrans" cxnId="{4DF526F6-82CB-4486-9AFB-F87FB5FD456D}">
      <dgm:prSet/>
      <dgm:spPr/>
      <dgm:t>
        <a:bodyPr/>
        <a:lstStyle/>
        <a:p>
          <a:pPr algn="just"/>
          <a:endParaRPr lang="fr-FR"/>
        </a:p>
      </dgm:t>
    </dgm:pt>
    <dgm:pt modelId="{0B25ADF0-A0E3-4A6E-B66A-0D2FF3A7EDC3}" type="pres">
      <dgm:prSet presAssocID="{B9C32B05-62EA-407A-B21C-2310C7945705}" presName="Name0" presStyleCnt="0">
        <dgm:presLayoutVars>
          <dgm:dir/>
        </dgm:presLayoutVars>
      </dgm:prSet>
      <dgm:spPr/>
    </dgm:pt>
    <dgm:pt modelId="{C720CF4F-8972-4394-8EC2-142D8CE32C4E}" type="pres">
      <dgm:prSet presAssocID="{C3622719-C756-4D2C-BEA1-BAF9C0CF20F4}" presName="noChildren" presStyleCnt="0"/>
      <dgm:spPr/>
    </dgm:pt>
    <dgm:pt modelId="{11C6931C-594B-4AB7-B47D-386D18BCD7BA}" type="pres">
      <dgm:prSet presAssocID="{C3622719-C756-4D2C-BEA1-BAF9C0CF20F4}" presName="gap" presStyleCnt="0"/>
      <dgm:spPr/>
    </dgm:pt>
    <dgm:pt modelId="{0F575ABC-0F4B-43AC-A869-CC4E9BD88046}" type="pres">
      <dgm:prSet presAssocID="{C3622719-C756-4D2C-BEA1-BAF9C0CF20F4}" presName="medCircle2" presStyleLbl="vennNode1" presStyleIdx="0" presStyleCnt="5"/>
      <dgm:spPr/>
    </dgm:pt>
    <dgm:pt modelId="{FEB3D6F3-6C8B-41B2-9DBC-4C33649AE8C5}" type="pres">
      <dgm:prSet presAssocID="{C3622719-C756-4D2C-BEA1-BAF9C0CF20F4}" presName="txLvlOnly1" presStyleLbl="revTx" presStyleIdx="0" presStyleCnt="5" custScaleX="185157" custLinFactNeighborX="41637" custLinFactNeighborY="1063"/>
      <dgm:spPr/>
    </dgm:pt>
    <dgm:pt modelId="{959F947F-5006-43EE-92EA-601F2B5E13C3}" type="pres">
      <dgm:prSet presAssocID="{B7BC515C-3084-4882-BF1E-218A56928659}" presName="noChildren" presStyleCnt="0"/>
      <dgm:spPr/>
    </dgm:pt>
    <dgm:pt modelId="{AF947AFA-4BFC-4770-93FD-FC6F2532A206}" type="pres">
      <dgm:prSet presAssocID="{B7BC515C-3084-4882-BF1E-218A56928659}" presName="gap" presStyleCnt="0"/>
      <dgm:spPr/>
    </dgm:pt>
    <dgm:pt modelId="{1A620F0E-09BC-44EC-AA1B-EC9BE980478F}" type="pres">
      <dgm:prSet presAssocID="{B7BC515C-3084-4882-BF1E-218A56928659}" presName="medCircle2" presStyleLbl="vennNode1" presStyleIdx="1" presStyleCnt="5"/>
      <dgm:spPr/>
    </dgm:pt>
    <dgm:pt modelId="{D790F196-C52C-4D62-8B65-2CDE724B17E2}" type="pres">
      <dgm:prSet presAssocID="{B7BC515C-3084-4882-BF1E-218A56928659}" presName="txLvlOnly1" presStyleLbl="revTx" presStyleIdx="1" presStyleCnt="5" custScaleX="185157" custLinFactNeighborX="41637" custLinFactNeighborY="1063"/>
      <dgm:spPr/>
    </dgm:pt>
    <dgm:pt modelId="{4FBD5C0B-4898-4CAA-947F-1C3EB3EF689E}" type="pres">
      <dgm:prSet presAssocID="{3A13B73B-6435-482F-8E5A-0056CD28F1BB}" presName="noChildren" presStyleCnt="0"/>
      <dgm:spPr/>
    </dgm:pt>
    <dgm:pt modelId="{881098FF-F7A1-48B4-A007-5A1DA4E308C3}" type="pres">
      <dgm:prSet presAssocID="{3A13B73B-6435-482F-8E5A-0056CD28F1BB}" presName="gap" presStyleCnt="0"/>
      <dgm:spPr/>
    </dgm:pt>
    <dgm:pt modelId="{F4A1B33C-73BD-4890-A6A4-8D1A5DC8433C}" type="pres">
      <dgm:prSet presAssocID="{3A13B73B-6435-482F-8E5A-0056CD28F1BB}" presName="medCircle2" presStyleLbl="vennNode1" presStyleIdx="2" presStyleCnt="5"/>
      <dgm:spPr/>
    </dgm:pt>
    <dgm:pt modelId="{E3115A68-D4FD-4F20-A222-52BEDD83057F}" type="pres">
      <dgm:prSet presAssocID="{3A13B73B-6435-482F-8E5A-0056CD28F1BB}" presName="txLvlOnly1" presStyleLbl="revTx" presStyleIdx="2" presStyleCnt="5" custScaleX="185157" custLinFactNeighborX="41637" custLinFactNeighborY="1063"/>
      <dgm:spPr/>
    </dgm:pt>
    <dgm:pt modelId="{86F24FAA-3920-4BAF-8049-FC5A0C3C06E1}" type="pres">
      <dgm:prSet presAssocID="{CF81AB12-D241-4978-A0A3-AC2EC61F8FA1}" presName="noChildren" presStyleCnt="0"/>
      <dgm:spPr/>
    </dgm:pt>
    <dgm:pt modelId="{AC18930C-E915-4058-B14E-446D02662658}" type="pres">
      <dgm:prSet presAssocID="{CF81AB12-D241-4978-A0A3-AC2EC61F8FA1}" presName="gap" presStyleCnt="0"/>
      <dgm:spPr/>
    </dgm:pt>
    <dgm:pt modelId="{092C2848-AE2B-4ECD-9E46-A8908A694238}" type="pres">
      <dgm:prSet presAssocID="{CF81AB12-D241-4978-A0A3-AC2EC61F8FA1}" presName="medCircle2" presStyleLbl="vennNode1" presStyleIdx="3" presStyleCnt="5"/>
      <dgm:spPr/>
    </dgm:pt>
    <dgm:pt modelId="{F24AC6D1-1643-496E-9E02-0B2A585B4E4A}" type="pres">
      <dgm:prSet presAssocID="{CF81AB12-D241-4978-A0A3-AC2EC61F8FA1}" presName="txLvlOnly1" presStyleLbl="revTx" presStyleIdx="3" presStyleCnt="5" custScaleX="185157" custLinFactNeighborX="41637" custLinFactNeighborY="1063"/>
      <dgm:spPr/>
    </dgm:pt>
    <dgm:pt modelId="{F66A766B-CDAB-454B-AF13-61F8942A29DC}" type="pres">
      <dgm:prSet presAssocID="{1A46B310-BAD2-456A-8038-D55CE58FA5E6}" presName="noChildren" presStyleCnt="0"/>
      <dgm:spPr/>
    </dgm:pt>
    <dgm:pt modelId="{8F391004-4361-417D-A033-F78477EDACDC}" type="pres">
      <dgm:prSet presAssocID="{1A46B310-BAD2-456A-8038-D55CE58FA5E6}" presName="gap" presStyleCnt="0"/>
      <dgm:spPr/>
    </dgm:pt>
    <dgm:pt modelId="{FF0112CF-D658-4685-A38F-BD9B8F0AA3AA}" type="pres">
      <dgm:prSet presAssocID="{1A46B310-BAD2-456A-8038-D55CE58FA5E6}" presName="medCircle2" presStyleLbl="vennNode1" presStyleIdx="4" presStyleCnt="5"/>
      <dgm:spPr/>
    </dgm:pt>
    <dgm:pt modelId="{7C2050E7-1A94-4F5A-A130-4E9F57F83A34}" type="pres">
      <dgm:prSet presAssocID="{1A46B310-BAD2-456A-8038-D55CE58FA5E6}" presName="txLvlOnly1" presStyleLbl="revTx" presStyleIdx="4" presStyleCnt="5" custScaleX="185157" custLinFactNeighborX="41637" custLinFactNeighborY="318"/>
      <dgm:spPr/>
    </dgm:pt>
  </dgm:ptLst>
  <dgm:cxnLst>
    <dgm:cxn modelId="{207CEE0A-5DC6-491F-BB12-EC007937DAC2}" srcId="{B9C32B05-62EA-407A-B21C-2310C7945705}" destId="{CF81AB12-D241-4978-A0A3-AC2EC61F8FA1}" srcOrd="3" destOrd="0" parTransId="{A51342D9-7E18-4135-87CF-582092E71A09}" sibTransId="{400E1242-F760-4AE4-B738-A3F92AE4279D}"/>
    <dgm:cxn modelId="{79745910-E1E9-44C6-AC64-575F660D0EAB}" srcId="{B9C32B05-62EA-407A-B21C-2310C7945705}" destId="{B7BC515C-3084-4882-BF1E-218A56928659}" srcOrd="1" destOrd="0" parTransId="{33AF8780-6EB4-4D10-9489-9FC984BD4484}" sibTransId="{FD305685-91B3-4EFA-BFEF-91C866A6A0FF}"/>
    <dgm:cxn modelId="{89F00421-9D66-434D-8B9E-EB2F1B3A6968}" type="presOf" srcId="{1A46B310-BAD2-456A-8038-D55CE58FA5E6}" destId="{7C2050E7-1A94-4F5A-A130-4E9F57F83A34}" srcOrd="0" destOrd="0" presId="urn:microsoft.com/office/officeart/2008/layout/VerticalCircleList"/>
    <dgm:cxn modelId="{8E468E36-699A-4C24-B0A2-3F16542CE1C8}" type="presOf" srcId="{B9C32B05-62EA-407A-B21C-2310C7945705}" destId="{0B25ADF0-A0E3-4A6E-B66A-0D2FF3A7EDC3}" srcOrd="0" destOrd="0" presId="urn:microsoft.com/office/officeart/2008/layout/VerticalCircleList"/>
    <dgm:cxn modelId="{DBE0E585-088A-4B72-8930-EDF9257DEF20}" srcId="{B9C32B05-62EA-407A-B21C-2310C7945705}" destId="{C3622719-C756-4D2C-BEA1-BAF9C0CF20F4}" srcOrd="0" destOrd="0" parTransId="{12AF0B7A-396B-44EA-A455-8530BC056F32}" sibTransId="{166C5B06-3402-42A3-B8B1-B4AB4143F5D3}"/>
    <dgm:cxn modelId="{BA2079C9-D88E-49D7-BDF8-FA7FCB36B827}" type="presOf" srcId="{3A13B73B-6435-482F-8E5A-0056CD28F1BB}" destId="{E3115A68-D4FD-4F20-A222-52BEDD83057F}" srcOrd="0" destOrd="0" presId="urn:microsoft.com/office/officeart/2008/layout/VerticalCircleList"/>
    <dgm:cxn modelId="{F292ECD2-AADF-43E6-B19A-802BCDA3434C}" type="presOf" srcId="{C3622719-C756-4D2C-BEA1-BAF9C0CF20F4}" destId="{FEB3D6F3-6C8B-41B2-9DBC-4C33649AE8C5}" srcOrd="0" destOrd="0" presId="urn:microsoft.com/office/officeart/2008/layout/VerticalCircleList"/>
    <dgm:cxn modelId="{6C5FC5E5-C31B-435F-B634-33D305F97055}" type="presOf" srcId="{CF81AB12-D241-4978-A0A3-AC2EC61F8FA1}" destId="{F24AC6D1-1643-496E-9E02-0B2A585B4E4A}" srcOrd="0" destOrd="0" presId="urn:microsoft.com/office/officeart/2008/layout/VerticalCircleList"/>
    <dgm:cxn modelId="{4DF526F6-82CB-4486-9AFB-F87FB5FD456D}" srcId="{B9C32B05-62EA-407A-B21C-2310C7945705}" destId="{1A46B310-BAD2-456A-8038-D55CE58FA5E6}" srcOrd="4" destOrd="0" parTransId="{E5CE23C7-2D2A-4967-8C6C-525C810549C8}" sibTransId="{1510D0BD-71A8-4CF6-AE3D-0E978324EB25}"/>
    <dgm:cxn modelId="{B28D4CF6-9796-4B03-A3E5-B7758D825CC6}" srcId="{B9C32B05-62EA-407A-B21C-2310C7945705}" destId="{3A13B73B-6435-482F-8E5A-0056CD28F1BB}" srcOrd="2" destOrd="0" parTransId="{803E9776-D547-482F-AE5F-0D69890F4F9D}" sibTransId="{1916CBAF-88F1-4105-A302-6D1E88F43AD1}"/>
    <dgm:cxn modelId="{D19C8BFB-5F0A-46AE-8273-973F828DFA5D}" type="presOf" srcId="{B7BC515C-3084-4882-BF1E-218A56928659}" destId="{D790F196-C52C-4D62-8B65-2CDE724B17E2}" srcOrd="0" destOrd="0" presId="urn:microsoft.com/office/officeart/2008/layout/VerticalCircleList"/>
    <dgm:cxn modelId="{CB54DE53-E455-427B-9389-164A8DCA08BE}" type="presParOf" srcId="{0B25ADF0-A0E3-4A6E-B66A-0D2FF3A7EDC3}" destId="{C720CF4F-8972-4394-8EC2-142D8CE32C4E}" srcOrd="0" destOrd="0" presId="urn:microsoft.com/office/officeart/2008/layout/VerticalCircleList"/>
    <dgm:cxn modelId="{ED90641B-E88D-49C3-ABC4-481767904677}" type="presParOf" srcId="{C720CF4F-8972-4394-8EC2-142D8CE32C4E}" destId="{11C6931C-594B-4AB7-B47D-386D18BCD7BA}" srcOrd="0" destOrd="0" presId="urn:microsoft.com/office/officeart/2008/layout/VerticalCircleList"/>
    <dgm:cxn modelId="{24ED406E-5073-4197-9E30-7643AF09AFAD}" type="presParOf" srcId="{C720CF4F-8972-4394-8EC2-142D8CE32C4E}" destId="{0F575ABC-0F4B-43AC-A869-CC4E9BD88046}" srcOrd="1" destOrd="0" presId="urn:microsoft.com/office/officeart/2008/layout/VerticalCircleList"/>
    <dgm:cxn modelId="{06A157CC-1BD4-4230-B2CF-D42BDFC7D1F2}" type="presParOf" srcId="{C720CF4F-8972-4394-8EC2-142D8CE32C4E}" destId="{FEB3D6F3-6C8B-41B2-9DBC-4C33649AE8C5}" srcOrd="2" destOrd="0" presId="urn:microsoft.com/office/officeart/2008/layout/VerticalCircleList"/>
    <dgm:cxn modelId="{3E500803-943F-41A1-917E-D9B6E4E0603D}" type="presParOf" srcId="{0B25ADF0-A0E3-4A6E-B66A-0D2FF3A7EDC3}" destId="{959F947F-5006-43EE-92EA-601F2B5E13C3}" srcOrd="1" destOrd="0" presId="urn:microsoft.com/office/officeart/2008/layout/VerticalCircleList"/>
    <dgm:cxn modelId="{4DABC516-5F30-46D0-8586-AA2B57C61DE6}" type="presParOf" srcId="{959F947F-5006-43EE-92EA-601F2B5E13C3}" destId="{AF947AFA-4BFC-4770-93FD-FC6F2532A206}" srcOrd="0" destOrd="0" presId="urn:microsoft.com/office/officeart/2008/layout/VerticalCircleList"/>
    <dgm:cxn modelId="{55CE4951-417F-4A37-9604-DDDCF170F063}" type="presParOf" srcId="{959F947F-5006-43EE-92EA-601F2B5E13C3}" destId="{1A620F0E-09BC-44EC-AA1B-EC9BE980478F}" srcOrd="1" destOrd="0" presId="urn:microsoft.com/office/officeart/2008/layout/VerticalCircleList"/>
    <dgm:cxn modelId="{87C1D92C-9169-4F46-A18F-3493AE2D7383}" type="presParOf" srcId="{959F947F-5006-43EE-92EA-601F2B5E13C3}" destId="{D790F196-C52C-4D62-8B65-2CDE724B17E2}" srcOrd="2" destOrd="0" presId="urn:microsoft.com/office/officeart/2008/layout/VerticalCircleList"/>
    <dgm:cxn modelId="{2C45771F-1086-48C7-A1EC-C412D70A9348}" type="presParOf" srcId="{0B25ADF0-A0E3-4A6E-B66A-0D2FF3A7EDC3}" destId="{4FBD5C0B-4898-4CAA-947F-1C3EB3EF689E}" srcOrd="2" destOrd="0" presId="urn:microsoft.com/office/officeart/2008/layout/VerticalCircleList"/>
    <dgm:cxn modelId="{35FE7B57-DFC2-4945-AD31-79CC0A24CF1C}" type="presParOf" srcId="{4FBD5C0B-4898-4CAA-947F-1C3EB3EF689E}" destId="{881098FF-F7A1-48B4-A007-5A1DA4E308C3}" srcOrd="0" destOrd="0" presId="urn:microsoft.com/office/officeart/2008/layout/VerticalCircleList"/>
    <dgm:cxn modelId="{EB85FBA0-5F75-45AF-A069-A9C89C20E89F}" type="presParOf" srcId="{4FBD5C0B-4898-4CAA-947F-1C3EB3EF689E}" destId="{F4A1B33C-73BD-4890-A6A4-8D1A5DC8433C}" srcOrd="1" destOrd="0" presId="urn:microsoft.com/office/officeart/2008/layout/VerticalCircleList"/>
    <dgm:cxn modelId="{4AAC71B9-8A2E-4BEA-9390-9632FA62C084}" type="presParOf" srcId="{4FBD5C0B-4898-4CAA-947F-1C3EB3EF689E}" destId="{E3115A68-D4FD-4F20-A222-52BEDD83057F}" srcOrd="2" destOrd="0" presId="urn:microsoft.com/office/officeart/2008/layout/VerticalCircleList"/>
    <dgm:cxn modelId="{887EA18A-CC0F-406A-8C03-FE6F88686C4A}" type="presParOf" srcId="{0B25ADF0-A0E3-4A6E-B66A-0D2FF3A7EDC3}" destId="{86F24FAA-3920-4BAF-8049-FC5A0C3C06E1}" srcOrd="3" destOrd="0" presId="urn:microsoft.com/office/officeart/2008/layout/VerticalCircleList"/>
    <dgm:cxn modelId="{80250545-4B19-4606-B034-961C88A34DE3}" type="presParOf" srcId="{86F24FAA-3920-4BAF-8049-FC5A0C3C06E1}" destId="{AC18930C-E915-4058-B14E-446D02662658}" srcOrd="0" destOrd="0" presId="urn:microsoft.com/office/officeart/2008/layout/VerticalCircleList"/>
    <dgm:cxn modelId="{44CEEE69-D819-49B9-AB0C-3305D29AE93F}" type="presParOf" srcId="{86F24FAA-3920-4BAF-8049-FC5A0C3C06E1}" destId="{092C2848-AE2B-4ECD-9E46-A8908A694238}" srcOrd="1" destOrd="0" presId="urn:microsoft.com/office/officeart/2008/layout/VerticalCircleList"/>
    <dgm:cxn modelId="{E9823496-2B1A-4B54-AFAC-7FABBEAC2882}" type="presParOf" srcId="{86F24FAA-3920-4BAF-8049-FC5A0C3C06E1}" destId="{F24AC6D1-1643-496E-9E02-0B2A585B4E4A}" srcOrd="2" destOrd="0" presId="urn:microsoft.com/office/officeart/2008/layout/VerticalCircleList"/>
    <dgm:cxn modelId="{DBB1A479-352D-4339-9006-B1442FFCCF0C}" type="presParOf" srcId="{0B25ADF0-A0E3-4A6E-B66A-0D2FF3A7EDC3}" destId="{F66A766B-CDAB-454B-AF13-61F8942A29DC}" srcOrd="4" destOrd="0" presId="urn:microsoft.com/office/officeart/2008/layout/VerticalCircleList"/>
    <dgm:cxn modelId="{CE27D9C2-0FD2-46BC-9FD3-1FF9B988BC85}" type="presParOf" srcId="{F66A766B-CDAB-454B-AF13-61F8942A29DC}" destId="{8F391004-4361-417D-A033-F78477EDACDC}" srcOrd="0" destOrd="0" presId="urn:microsoft.com/office/officeart/2008/layout/VerticalCircleList"/>
    <dgm:cxn modelId="{6B129282-1291-48EA-BD3D-06676BEF02CA}" type="presParOf" srcId="{F66A766B-CDAB-454B-AF13-61F8942A29DC}" destId="{FF0112CF-D658-4685-A38F-BD9B8F0AA3AA}" srcOrd="1" destOrd="0" presId="urn:microsoft.com/office/officeart/2008/layout/VerticalCircleList"/>
    <dgm:cxn modelId="{0BC72BF7-97C3-47B6-B285-DD73E6C009DD}" type="presParOf" srcId="{F66A766B-CDAB-454B-AF13-61F8942A29DC}" destId="{7C2050E7-1A94-4F5A-A130-4E9F57F83A34}" srcOrd="2" destOrd="0" presId="urn:microsoft.com/office/officeart/2008/layout/VerticalCircleList"/>
  </dgm:cxnLst>
  <dgm:bg>
    <a:noFill/>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575ABC-0F4B-43AC-A869-CC4E9BD88046}">
      <dsp:nvSpPr>
        <dsp:cNvPr id="0" name=""/>
        <dsp:cNvSpPr/>
      </dsp:nvSpPr>
      <dsp:spPr>
        <a:xfrm>
          <a:off x="3667378" y="1343"/>
          <a:ext cx="852660" cy="852660"/>
        </a:xfrm>
        <a:prstGeom prst="ellipse">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FEB3D6F3-6C8B-41B2-9DBC-4C33649AE8C5}">
      <dsp:nvSpPr>
        <dsp:cNvPr id="0" name=""/>
        <dsp:cNvSpPr/>
      </dsp:nvSpPr>
      <dsp:spPr>
        <a:xfrm>
          <a:off x="4050877" y="10407"/>
          <a:ext cx="8423266" cy="8526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7940" rIns="0" bIns="27940" numCol="1" spcCol="1270" anchor="ctr" anchorCtr="0">
          <a:noAutofit/>
        </a:bodyPr>
        <a:lstStyle/>
        <a:p>
          <a:pPr marL="0" lvl="0" indent="0" algn="just" defTabSz="977900">
            <a:lnSpc>
              <a:spcPct val="90000"/>
            </a:lnSpc>
            <a:spcBef>
              <a:spcPct val="0"/>
            </a:spcBef>
            <a:spcAft>
              <a:spcPct val="35000"/>
            </a:spcAft>
            <a:buFont typeface="Wingdings" panose="05000000000000000000" pitchFamily="2" charset="2"/>
            <a:buNone/>
          </a:pPr>
          <a:r>
            <a:rPr lang="fr-BE" sz="2200" b="1" i="0" kern="1200" dirty="0"/>
            <a:t>Augmentation du seuil des marchés de faible montant </a:t>
          </a:r>
          <a:r>
            <a:rPr lang="fr-BE" sz="2200" b="0" i="0" kern="1200" dirty="0"/>
            <a:t>(proposition initiale 50.000 € HTVA) </a:t>
          </a:r>
          <a:endParaRPr lang="en-US" sz="2200" b="0" kern="1200" dirty="0"/>
        </a:p>
      </dsp:txBody>
      <dsp:txXfrm>
        <a:off x="4050877" y="10407"/>
        <a:ext cx="8423266" cy="852660"/>
      </dsp:txXfrm>
    </dsp:sp>
    <dsp:sp modelId="{1A620F0E-09BC-44EC-AA1B-EC9BE980478F}">
      <dsp:nvSpPr>
        <dsp:cNvPr id="0" name=""/>
        <dsp:cNvSpPr/>
      </dsp:nvSpPr>
      <dsp:spPr>
        <a:xfrm>
          <a:off x="3667378" y="854004"/>
          <a:ext cx="852660" cy="852660"/>
        </a:xfrm>
        <a:prstGeom prst="ellipse">
          <a:avLst/>
        </a:prstGeom>
        <a:solidFill>
          <a:schemeClr val="accent3">
            <a:alpha val="50000"/>
            <a:hueOff val="2392453"/>
            <a:satOff val="-3376"/>
            <a:lumOff val="-147"/>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D790F196-C52C-4D62-8B65-2CDE724B17E2}">
      <dsp:nvSpPr>
        <dsp:cNvPr id="0" name=""/>
        <dsp:cNvSpPr/>
      </dsp:nvSpPr>
      <dsp:spPr>
        <a:xfrm>
          <a:off x="4050877" y="863067"/>
          <a:ext cx="8423266" cy="8526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7940" rIns="0" bIns="27940" numCol="1" spcCol="1270" anchor="ctr" anchorCtr="0">
          <a:noAutofit/>
        </a:bodyPr>
        <a:lstStyle/>
        <a:p>
          <a:pPr marL="0" lvl="0" indent="0" algn="just" defTabSz="977900">
            <a:lnSpc>
              <a:spcPct val="90000"/>
            </a:lnSpc>
            <a:spcBef>
              <a:spcPct val="0"/>
            </a:spcBef>
            <a:spcAft>
              <a:spcPct val="35000"/>
            </a:spcAft>
            <a:buNone/>
          </a:pPr>
          <a:r>
            <a:rPr lang="fr-BE" sz="2200" b="1" i="0" kern="1200" dirty="0"/>
            <a:t>Création d’un régime pour les marchés de très faible montant</a:t>
          </a:r>
          <a:r>
            <a:rPr lang="fr-BE" sz="2200" i="0" kern="1200" dirty="0"/>
            <a:t>: attribution directe possible, sans formalités (</a:t>
          </a:r>
          <a:r>
            <a:rPr lang="fr-FR" sz="2200" i="0" kern="1200" dirty="0"/>
            <a:t>proposition initiale </a:t>
          </a:r>
          <a:r>
            <a:rPr lang="fr-BE" sz="2200" i="0" kern="1200" dirty="0"/>
            <a:t>15.000 € HTVA).</a:t>
          </a:r>
        </a:p>
      </dsp:txBody>
      <dsp:txXfrm>
        <a:off x="4050877" y="863067"/>
        <a:ext cx="8423266" cy="852660"/>
      </dsp:txXfrm>
    </dsp:sp>
    <dsp:sp modelId="{F4A1B33C-73BD-4890-A6A4-8D1A5DC8433C}">
      <dsp:nvSpPr>
        <dsp:cNvPr id="0" name=""/>
        <dsp:cNvSpPr/>
      </dsp:nvSpPr>
      <dsp:spPr>
        <a:xfrm>
          <a:off x="3667378" y="1706664"/>
          <a:ext cx="852660" cy="852660"/>
        </a:xfrm>
        <a:prstGeom prst="ellipse">
          <a:avLst/>
        </a:prstGeom>
        <a:solidFill>
          <a:schemeClr val="accent3">
            <a:alpha val="50000"/>
            <a:hueOff val="4784907"/>
            <a:satOff val="-6752"/>
            <a:lumOff val="-294"/>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E3115A68-D4FD-4F20-A222-52BEDD83057F}">
      <dsp:nvSpPr>
        <dsp:cNvPr id="0" name=""/>
        <dsp:cNvSpPr/>
      </dsp:nvSpPr>
      <dsp:spPr>
        <a:xfrm>
          <a:off x="4050877" y="1715728"/>
          <a:ext cx="8423266" cy="8526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7940" rIns="0" bIns="27940" numCol="1" spcCol="1270" anchor="ctr" anchorCtr="0">
          <a:noAutofit/>
        </a:bodyPr>
        <a:lstStyle/>
        <a:p>
          <a:pPr marL="0" lvl="0" indent="0" algn="just" defTabSz="977900">
            <a:lnSpc>
              <a:spcPct val="90000"/>
            </a:lnSpc>
            <a:spcBef>
              <a:spcPct val="0"/>
            </a:spcBef>
            <a:spcAft>
              <a:spcPct val="35000"/>
            </a:spcAft>
            <a:buNone/>
          </a:pPr>
          <a:r>
            <a:rPr lang="fr-BE" sz="2200" b="1" i="0" kern="1200" dirty="0"/>
            <a:t>Suppression de certains critères de sélection</a:t>
          </a:r>
          <a:r>
            <a:rPr lang="fr-BE" sz="2200" i="0" kern="1200" dirty="0"/>
            <a:t> pour les marchés en dessous du seuil européen.</a:t>
          </a:r>
        </a:p>
      </dsp:txBody>
      <dsp:txXfrm>
        <a:off x="4050877" y="1715728"/>
        <a:ext cx="8423266" cy="852660"/>
      </dsp:txXfrm>
    </dsp:sp>
    <dsp:sp modelId="{092C2848-AE2B-4ECD-9E46-A8908A694238}">
      <dsp:nvSpPr>
        <dsp:cNvPr id="0" name=""/>
        <dsp:cNvSpPr/>
      </dsp:nvSpPr>
      <dsp:spPr>
        <a:xfrm>
          <a:off x="3667378" y="2559325"/>
          <a:ext cx="852660" cy="852660"/>
        </a:xfrm>
        <a:prstGeom prst="ellipse">
          <a:avLst/>
        </a:prstGeom>
        <a:solidFill>
          <a:schemeClr val="accent3">
            <a:alpha val="50000"/>
            <a:hueOff val="7177360"/>
            <a:satOff val="-10129"/>
            <a:lumOff val="-441"/>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F24AC6D1-1643-496E-9E02-0B2A585B4E4A}">
      <dsp:nvSpPr>
        <dsp:cNvPr id="0" name=""/>
        <dsp:cNvSpPr/>
      </dsp:nvSpPr>
      <dsp:spPr>
        <a:xfrm>
          <a:off x="4050877" y="2568389"/>
          <a:ext cx="8423266" cy="8526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7940" rIns="0" bIns="27940" numCol="1" spcCol="1270" anchor="ctr" anchorCtr="0">
          <a:noAutofit/>
        </a:bodyPr>
        <a:lstStyle/>
        <a:p>
          <a:pPr marL="0" lvl="0" indent="0" algn="just" defTabSz="977900">
            <a:lnSpc>
              <a:spcPct val="90000"/>
            </a:lnSpc>
            <a:spcBef>
              <a:spcPct val="0"/>
            </a:spcBef>
            <a:spcAft>
              <a:spcPct val="35000"/>
            </a:spcAft>
            <a:buNone/>
          </a:pPr>
          <a:r>
            <a:rPr lang="fr-BE" sz="2200" b="1" i="0" kern="1200" dirty="0"/>
            <a:t>Facilitation des achats de seconde main</a:t>
          </a:r>
          <a:r>
            <a:rPr lang="fr-BE" sz="2200" i="0" kern="1200" dirty="0"/>
            <a:t> </a:t>
          </a:r>
          <a:r>
            <a:rPr lang="fr-BE" sz="2200" b="1" i="0" kern="1200" dirty="0"/>
            <a:t>ou d’opportunité</a:t>
          </a:r>
        </a:p>
      </dsp:txBody>
      <dsp:txXfrm>
        <a:off x="4050877" y="2568389"/>
        <a:ext cx="8423266" cy="852660"/>
      </dsp:txXfrm>
    </dsp:sp>
    <dsp:sp modelId="{FF0112CF-D658-4685-A38F-BD9B8F0AA3AA}">
      <dsp:nvSpPr>
        <dsp:cNvPr id="0" name=""/>
        <dsp:cNvSpPr/>
      </dsp:nvSpPr>
      <dsp:spPr>
        <a:xfrm>
          <a:off x="3667378" y="3411985"/>
          <a:ext cx="852660" cy="852660"/>
        </a:xfrm>
        <a:prstGeom prst="ellipse">
          <a:avLst/>
        </a:prstGeom>
        <a:solidFill>
          <a:schemeClr val="accent3">
            <a:alpha val="50000"/>
            <a:hueOff val="9569813"/>
            <a:satOff val="-13505"/>
            <a:lumOff val="-58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7C2050E7-1A94-4F5A-A130-4E9F57F83A34}">
      <dsp:nvSpPr>
        <dsp:cNvPr id="0" name=""/>
        <dsp:cNvSpPr/>
      </dsp:nvSpPr>
      <dsp:spPr>
        <a:xfrm>
          <a:off x="4050877" y="3413329"/>
          <a:ext cx="8423266" cy="8526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7940" rIns="0" bIns="27940" numCol="1" spcCol="1270" anchor="ctr" anchorCtr="0">
          <a:noAutofit/>
        </a:bodyPr>
        <a:lstStyle/>
        <a:p>
          <a:pPr marL="0" lvl="0" indent="0" algn="just" defTabSz="977900">
            <a:lnSpc>
              <a:spcPct val="90000"/>
            </a:lnSpc>
            <a:spcBef>
              <a:spcPct val="0"/>
            </a:spcBef>
            <a:spcAft>
              <a:spcPct val="35000"/>
            </a:spcAft>
            <a:buNone/>
          </a:pPr>
          <a:r>
            <a:rPr lang="fr-BE" sz="2200" b="1" i="0" kern="1200" dirty="0"/>
            <a:t>Allègement des exigences de signature électronique</a:t>
          </a:r>
          <a:r>
            <a:rPr lang="fr-BE" sz="2200" i="0" kern="1200" dirty="0"/>
            <a:t> : possibilité de régularisation en cas d’erreur.</a:t>
          </a:r>
          <a:endParaRPr lang="fr-BE" sz="2200" b="1" i="0" kern="1200" dirty="0"/>
        </a:p>
      </dsp:txBody>
      <dsp:txXfrm>
        <a:off x="4050877" y="3413329"/>
        <a:ext cx="8423266" cy="852660"/>
      </dsp:txXfrm>
    </dsp:sp>
  </dsp:spTree>
</dsp:drawing>
</file>

<file path=ppt/diagrams/layout1.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4336" cy="498316"/>
          </a:xfrm>
          <a:prstGeom prst="rect">
            <a:avLst/>
          </a:prstGeom>
        </p:spPr>
        <p:txBody>
          <a:bodyPr vert="horz" lIns="91394" tIns="45697" rIns="91394" bIns="45697" rtlCol="0"/>
          <a:lstStyle>
            <a:lvl1pPr algn="l">
              <a:defRPr sz="1200"/>
            </a:lvl1pPr>
          </a:lstStyle>
          <a:p>
            <a:endParaRPr lang="fr-BE"/>
          </a:p>
        </p:txBody>
      </p:sp>
      <p:sp>
        <p:nvSpPr>
          <p:cNvPr id="3" name="Espace réservé de la date 2"/>
          <p:cNvSpPr>
            <a:spLocks noGrp="1"/>
          </p:cNvSpPr>
          <p:nvPr>
            <p:ph type="dt" idx="1"/>
          </p:nvPr>
        </p:nvSpPr>
        <p:spPr>
          <a:xfrm>
            <a:off x="3846991" y="0"/>
            <a:ext cx="2944336" cy="498316"/>
          </a:xfrm>
          <a:prstGeom prst="rect">
            <a:avLst/>
          </a:prstGeom>
        </p:spPr>
        <p:txBody>
          <a:bodyPr vert="horz" lIns="91394" tIns="45697" rIns="91394" bIns="45697" rtlCol="0"/>
          <a:lstStyle>
            <a:lvl1pPr algn="r">
              <a:defRPr sz="1200"/>
            </a:lvl1pPr>
          </a:lstStyle>
          <a:p>
            <a:fld id="{73C6D8B8-2F51-49B9-B5F4-B3CC9843A48E}" type="datetimeFigureOut">
              <a:rPr lang="fr-BE" smtClean="0"/>
              <a:t>17-11-25</a:t>
            </a:fld>
            <a:endParaRPr lang="fr-BE"/>
          </a:p>
        </p:txBody>
      </p:sp>
      <p:sp>
        <p:nvSpPr>
          <p:cNvPr id="4" name="Espace réservé de l'image des diapositives 3"/>
          <p:cNvSpPr>
            <a:spLocks noGrp="1" noRot="1" noChangeAspect="1"/>
          </p:cNvSpPr>
          <p:nvPr>
            <p:ph type="sldImg" idx="2"/>
          </p:nvPr>
        </p:nvSpPr>
        <p:spPr>
          <a:xfrm>
            <a:off x="420688" y="1241425"/>
            <a:ext cx="5951537" cy="3348038"/>
          </a:xfrm>
          <a:prstGeom prst="rect">
            <a:avLst/>
          </a:prstGeom>
          <a:noFill/>
          <a:ln w="12700">
            <a:solidFill>
              <a:prstClr val="black"/>
            </a:solidFill>
          </a:ln>
        </p:spPr>
        <p:txBody>
          <a:bodyPr vert="horz" lIns="91394" tIns="45697" rIns="91394" bIns="45697" rtlCol="0" anchor="ctr"/>
          <a:lstStyle/>
          <a:p>
            <a:endParaRPr lang="fr-BE"/>
          </a:p>
        </p:txBody>
      </p:sp>
      <p:sp>
        <p:nvSpPr>
          <p:cNvPr id="5" name="Espace réservé des notes 4"/>
          <p:cNvSpPr>
            <a:spLocks noGrp="1"/>
          </p:cNvSpPr>
          <p:nvPr>
            <p:ph type="body" sz="quarter" idx="3"/>
          </p:nvPr>
        </p:nvSpPr>
        <p:spPr>
          <a:xfrm>
            <a:off x="678974" y="4776847"/>
            <a:ext cx="5434965" cy="3907175"/>
          </a:xfrm>
          <a:prstGeom prst="rect">
            <a:avLst/>
          </a:prstGeom>
        </p:spPr>
        <p:txBody>
          <a:bodyPr vert="horz" lIns="91394" tIns="45697" rIns="91394" bIns="45697"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9426735"/>
            <a:ext cx="2944336" cy="498316"/>
          </a:xfrm>
          <a:prstGeom prst="rect">
            <a:avLst/>
          </a:prstGeom>
        </p:spPr>
        <p:txBody>
          <a:bodyPr vert="horz" lIns="91394" tIns="45697" rIns="91394" bIns="45697"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46991" y="9426735"/>
            <a:ext cx="2944336" cy="498316"/>
          </a:xfrm>
          <a:prstGeom prst="rect">
            <a:avLst/>
          </a:prstGeom>
        </p:spPr>
        <p:txBody>
          <a:bodyPr vert="horz" lIns="91394" tIns="45697" rIns="91394" bIns="45697" rtlCol="0" anchor="b"/>
          <a:lstStyle>
            <a:lvl1pPr algn="r">
              <a:defRPr sz="1200"/>
            </a:lvl1pPr>
          </a:lstStyle>
          <a:p>
            <a:fld id="{17C2E5CD-CCFA-4443-99F4-7750B9AA80CD}" type="slidenum">
              <a:rPr lang="fr-BE" smtClean="0"/>
              <a:t>‹N°›</a:t>
            </a:fld>
            <a:endParaRPr lang="fr-BE"/>
          </a:p>
        </p:txBody>
      </p:sp>
    </p:spTree>
    <p:extLst>
      <p:ext uri="{BB962C8B-B14F-4D97-AF65-F5344CB8AC3E}">
        <p14:creationId xmlns:p14="http://schemas.microsoft.com/office/powerpoint/2010/main" val="17628738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a:p>
        </p:txBody>
      </p:sp>
      <p:sp>
        <p:nvSpPr>
          <p:cNvPr id="4" name="Espace réservé du numéro de diapositive 3"/>
          <p:cNvSpPr>
            <a:spLocks noGrp="1"/>
          </p:cNvSpPr>
          <p:nvPr>
            <p:ph type="sldNum" sz="quarter" idx="5"/>
          </p:nvPr>
        </p:nvSpPr>
        <p:spPr/>
        <p:txBody>
          <a:bodyPr/>
          <a:lstStyle/>
          <a:p>
            <a:fld id="{188602BB-711A-40CC-85ED-1C73AAD9E951}" type="slidenum">
              <a:rPr lang="fr-BE" smtClean="0"/>
              <a:t>1</a:t>
            </a:fld>
            <a:endParaRPr lang="fr-BE"/>
          </a:p>
        </p:txBody>
      </p:sp>
    </p:spTree>
    <p:extLst>
      <p:ext uri="{BB962C8B-B14F-4D97-AF65-F5344CB8AC3E}">
        <p14:creationId xmlns:p14="http://schemas.microsoft.com/office/powerpoint/2010/main" val="10645347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A91FF4-74ED-7F70-1D3A-D7A0A54D9E4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7BE64C3-B284-6913-26D6-71309403529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A84347B-2175-21B2-AA56-96B9D37E75B4}"/>
              </a:ext>
            </a:extLst>
          </p:cNvPr>
          <p:cNvSpPr>
            <a:spLocks noGrp="1"/>
          </p:cNvSpPr>
          <p:nvPr>
            <p:ph type="body" idx="1"/>
          </p:nvPr>
        </p:nvSpPr>
        <p:spPr/>
        <p:txBody>
          <a:bodyPr/>
          <a:lstStyle/>
          <a:p>
            <a:endParaRPr lang="fr-BE" dirty="0"/>
          </a:p>
        </p:txBody>
      </p:sp>
      <p:sp>
        <p:nvSpPr>
          <p:cNvPr id="4" name="Espace réservé du numéro de diapositive 3">
            <a:extLst>
              <a:ext uri="{FF2B5EF4-FFF2-40B4-BE49-F238E27FC236}">
                <a16:creationId xmlns:a16="http://schemas.microsoft.com/office/drawing/2014/main" id="{3E95E735-1F1F-A247-34B5-6207E13FFE15}"/>
              </a:ext>
            </a:extLst>
          </p:cNvPr>
          <p:cNvSpPr>
            <a:spLocks noGrp="1"/>
          </p:cNvSpPr>
          <p:nvPr>
            <p:ph type="sldNum" sz="quarter" idx="5"/>
          </p:nvPr>
        </p:nvSpPr>
        <p:spPr/>
        <p:txBody>
          <a:bodyPr/>
          <a:lstStyle/>
          <a:p>
            <a:fld id="{188602BB-711A-40CC-85ED-1C73AAD9E951}" type="slidenum">
              <a:rPr lang="fr-BE" smtClean="0"/>
              <a:t>14</a:t>
            </a:fld>
            <a:endParaRPr lang="fr-BE"/>
          </a:p>
        </p:txBody>
      </p:sp>
    </p:spTree>
    <p:extLst>
      <p:ext uri="{BB962C8B-B14F-4D97-AF65-F5344CB8AC3E}">
        <p14:creationId xmlns:p14="http://schemas.microsoft.com/office/powerpoint/2010/main" val="35669172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41C1B-4E56-3AA9-2802-5A0DEA3AF42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BD37ADB-45AC-27EC-39D2-DF776BC5B72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F255000-CBC8-E3FF-A3B2-9A3416EFB8D5}"/>
              </a:ext>
            </a:extLst>
          </p:cNvPr>
          <p:cNvSpPr>
            <a:spLocks noGrp="1"/>
          </p:cNvSpPr>
          <p:nvPr>
            <p:ph type="body" idx="1"/>
          </p:nvPr>
        </p:nvSpPr>
        <p:spPr/>
        <p:txBody>
          <a:bodyPr/>
          <a:lstStyle/>
          <a:p>
            <a:endParaRPr lang="fr-BE" dirty="0"/>
          </a:p>
        </p:txBody>
      </p:sp>
      <p:sp>
        <p:nvSpPr>
          <p:cNvPr id="4" name="Espace réservé du numéro de diapositive 3">
            <a:extLst>
              <a:ext uri="{FF2B5EF4-FFF2-40B4-BE49-F238E27FC236}">
                <a16:creationId xmlns:a16="http://schemas.microsoft.com/office/drawing/2014/main" id="{101A11BF-A137-97A5-89E6-27E677F3A86E}"/>
              </a:ext>
            </a:extLst>
          </p:cNvPr>
          <p:cNvSpPr>
            <a:spLocks noGrp="1"/>
          </p:cNvSpPr>
          <p:nvPr>
            <p:ph type="sldNum" sz="quarter" idx="5"/>
          </p:nvPr>
        </p:nvSpPr>
        <p:spPr/>
        <p:txBody>
          <a:bodyPr/>
          <a:lstStyle/>
          <a:p>
            <a:fld id="{188602BB-711A-40CC-85ED-1C73AAD9E951}" type="slidenum">
              <a:rPr lang="fr-BE" smtClean="0"/>
              <a:t>15</a:t>
            </a:fld>
            <a:endParaRPr lang="fr-BE"/>
          </a:p>
        </p:txBody>
      </p:sp>
    </p:spTree>
    <p:extLst>
      <p:ext uri="{BB962C8B-B14F-4D97-AF65-F5344CB8AC3E}">
        <p14:creationId xmlns:p14="http://schemas.microsoft.com/office/powerpoint/2010/main" val="3197349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685F63-D75E-725B-3A41-ED6B9BBBCD7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8D44B97-78BF-6FB7-3171-2F0977A4000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872DC67-6373-0EF7-0079-B43C67AE6EE3}"/>
              </a:ext>
            </a:extLst>
          </p:cNvPr>
          <p:cNvSpPr>
            <a:spLocks noGrp="1"/>
          </p:cNvSpPr>
          <p:nvPr>
            <p:ph type="body" idx="1"/>
          </p:nvPr>
        </p:nvSpPr>
        <p:spPr/>
        <p:txBody>
          <a:bodyPr/>
          <a:lstStyle/>
          <a:p>
            <a:r>
              <a:rPr lang="fr-FR" dirty="0"/>
              <a:t>Les marchés dont le paiement est effectué sur la base d'une consommation périodique peuvent être définis comme des </a:t>
            </a:r>
            <a:r>
              <a:rPr lang="fr-FR" b="1" dirty="0">
                <a:solidFill>
                  <a:srgbClr val="FF9900"/>
                </a:solidFill>
              </a:rPr>
              <a:t>marchés publics dont les prestations sont fournies de manière régulière et récurrente selon une périodicité fixée à l’avance et dont le paiement est basé sur la consommation effective ou la prestation effectivement exécutée au cours d'une période de référence donnée.</a:t>
            </a:r>
          </a:p>
          <a:p>
            <a:endParaRPr lang="fr-FR" b="1" dirty="0">
              <a:solidFill>
                <a:srgbClr val="FF9900"/>
              </a:solidFill>
            </a:endParaRPr>
          </a:p>
          <a:p>
            <a:r>
              <a:rPr lang="fr-FR" sz="1200" b="0" i="0" u="none" strike="noStrike" kern="1200" baseline="0" dirty="0">
                <a:solidFill>
                  <a:schemeClr val="tx1"/>
                </a:solidFill>
                <a:latin typeface="+mn-lt"/>
                <a:ea typeface="+mn-ea"/>
                <a:cs typeface="+mn-cs"/>
              </a:rPr>
              <a:t>La ratio </a:t>
            </a:r>
            <a:r>
              <a:rPr lang="fr-FR" sz="1200" b="0" i="0" u="none" strike="noStrike" kern="1200" baseline="0" dirty="0" err="1">
                <a:solidFill>
                  <a:schemeClr val="tx1"/>
                </a:solidFill>
                <a:latin typeface="+mn-lt"/>
                <a:ea typeface="+mn-ea"/>
                <a:cs typeface="+mn-cs"/>
              </a:rPr>
              <a:t>legis</a:t>
            </a:r>
            <a:r>
              <a:rPr lang="fr-FR" sz="1200" b="0" i="0" u="none" strike="noStrike" kern="1200" baseline="0" dirty="0">
                <a:solidFill>
                  <a:schemeClr val="tx1"/>
                </a:solidFill>
                <a:latin typeface="+mn-lt"/>
                <a:ea typeface="+mn-ea"/>
                <a:cs typeface="+mn-cs"/>
              </a:rPr>
              <a:t> de cette disposition est que «».</a:t>
            </a:r>
            <a:r>
              <a:rPr lang="fr-FR" sz="1200" b="1" i="0" u="none" strike="noStrike" kern="1200" baseline="0" dirty="0">
                <a:solidFill>
                  <a:schemeClr val="tx1"/>
                </a:solidFill>
                <a:latin typeface="+mn-lt"/>
                <a:ea typeface="+mn-ea"/>
                <a:cs typeface="+mn-cs"/>
              </a:rPr>
              <a:t> l’avance n'est pas nécessaire dans les marchés dont l’adjudicateur souhaite parfois justement reporter le moment du financement sur une période relativement courte et convenue avec l’adjudicataire </a:t>
            </a:r>
            <a:r>
              <a:rPr lang="fr-FR" sz="1200" b="0" i="0" u="none" strike="noStrike" kern="1200" baseline="0" dirty="0">
                <a:solidFill>
                  <a:schemeClr val="tx1"/>
                </a:solidFill>
                <a:latin typeface="+mn-lt"/>
                <a:ea typeface="+mn-ea"/>
                <a:cs typeface="+mn-cs"/>
              </a:rPr>
              <a:t> </a:t>
            </a:r>
          </a:p>
          <a:p>
            <a:endParaRPr lang="fr-FR" sz="1200" b="0" i="0" u="none" strike="noStrike" kern="1200" baseline="0" dirty="0">
              <a:solidFill>
                <a:schemeClr val="tx1"/>
              </a:solidFill>
              <a:latin typeface="+mn-lt"/>
              <a:ea typeface="+mn-ea"/>
              <a:cs typeface="+mn-cs"/>
            </a:endParaRPr>
          </a:p>
          <a:p>
            <a:r>
              <a:rPr lang="fr-FR" sz="1200" b="1" i="0" u="none" strike="noStrike" kern="1200" baseline="0" dirty="0">
                <a:solidFill>
                  <a:schemeClr val="tx1"/>
                </a:solidFill>
                <a:latin typeface="+mn-lt"/>
                <a:ea typeface="+mn-ea"/>
                <a:cs typeface="+mn-cs"/>
              </a:rPr>
              <a:t>S'il s'agit d'un accord-cadre, l'article 12/6, alinéa 2, de la loi s'applique.</a:t>
            </a:r>
            <a:r>
              <a:rPr lang="fr-FR" sz="1200" b="0" i="0" u="none" strike="noStrike" kern="1200" baseline="0" dirty="0">
                <a:solidFill>
                  <a:schemeClr val="tx1"/>
                </a:solidFill>
                <a:latin typeface="+mn-lt"/>
                <a:ea typeface="+mn-ea"/>
                <a:cs typeface="+mn-cs"/>
              </a:rPr>
              <a:t> Il est recommandé que l’adjudicateur indique clairement dans les documents du marché si le marché aboutit à un accord-cadre ou à un marché avec paiement sur la base d'une consommation périodique. Cette distinction est expliquée plus en détail dans l’exemple ci-dessous. </a:t>
            </a:r>
          </a:p>
          <a:p>
            <a:endParaRPr lang="fr-FR" sz="1200" b="0" i="0" u="none" strike="noStrike" kern="1200" baseline="0" dirty="0">
              <a:solidFill>
                <a:schemeClr val="tx1"/>
              </a:solidFill>
              <a:latin typeface="+mn-lt"/>
              <a:ea typeface="+mn-ea"/>
              <a:cs typeface="+mn-cs"/>
            </a:endParaRPr>
          </a:p>
          <a:p>
            <a:r>
              <a:rPr lang="fr-FR" sz="1200" b="0" i="0" u="none" strike="noStrike" kern="1200" baseline="0" dirty="0">
                <a:solidFill>
                  <a:schemeClr val="tx1"/>
                </a:solidFill>
                <a:latin typeface="+mn-lt"/>
                <a:ea typeface="+mn-ea"/>
                <a:cs typeface="+mn-cs"/>
              </a:rPr>
              <a:t>Exemple : nettoyage de vitres : si la fréquence des passages du prestataire et des paiements correspondants est prévue d'emblée dans les documents du marché, il s'agira d'un marché impliquant une "consommation périodique", non d'un accord-cadre. Si, au contraire, cette fréquence n'est pas prévue initialement dans les conditions du marché, le pouvoir adjudicateur se réservant la possibilité de faire ponctuellement appel au prestataire en fonction de ses besoins, il s'agira d'un accord-cadre. </a:t>
            </a:r>
          </a:p>
          <a:p>
            <a:r>
              <a:rPr lang="fr-FR" sz="1200" b="0" i="0" u="none" strike="noStrike" kern="1200" baseline="0" dirty="0">
                <a:solidFill>
                  <a:schemeClr val="tx1"/>
                </a:solidFill>
                <a:latin typeface="+mn-lt"/>
                <a:ea typeface="+mn-ea"/>
                <a:cs typeface="+mn-cs"/>
              </a:rPr>
              <a:t>Il convient néanmoins de préciser que les accords-cadres peuvent aussi mener à des marchés spécifiques qui sont des marchés de consommation périodique. </a:t>
            </a:r>
            <a:endParaRPr lang="fr-BE" dirty="0"/>
          </a:p>
        </p:txBody>
      </p:sp>
      <p:sp>
        <p:nvSpPr>
          <p:cNvPr id="4" name="Espace réservé du numéro de diapositive 3">
            <a:extLst>
              <a:ext uri="{FF2B5EF4-FFF2-40B4-BE49-F238E27FC236}">
                <a16:creationId xmlns:a16="http://schemas.microsoft.com/office/drawing/2014/main" id="{AA1B3500-BA90-802D-923C-02438D1662E0}"/>
              </a:ext>
            </a:extLst>
          </p:cNvPr>
          <p:cNvSpPr>
            <a:spLocks noGrp="1"/>
          </p:cNvSpPr>
          <p:nvPr>
            <p:ph type="sldNum" sz="quarter" idx="5"/>
          </p:nvPr>
        </p:nvSpPr>
        <p:spPr/>
        <p:txBody>
          <a:bodyPr/>
          <a:lstStyle/>
          <a:p>
            <a:fld id="{188602BB-711A-40CC-85ED-1C73AAD9E951}" type="slidenum">
              <a:rPr lang="fr-BE" smtClean="0"/>
              <a:t>16</a:t>
            </a:fld>
            <a:endParaRPr lang="fr-BE"/>
          </a:p>
        </p:txBody>
      </p:sp>
    </p:spTree>
    <p:extLst>
      <p:ext uri="{BB962C8B-B14F-4D97-AF65-F5344CB8AC3E}">
        <p14:creationId xmlns:p14="http://schemas.microsoft.com/office/powerpoint/2010/main" val="34445244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55FC9-0989-B62A-48C9-D9EBFD8EEF9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DEBC4F2-9137-326A-0A2C-E5AD4916AFC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364CDFB-D9AB-69B1-9B84-30ABD392F83B}"/>
              </a:ext>
            </a:extLst>
          </p:cNvPr>
          <p:cNvSpPr>
            <a:spLocks noGrp="1"/>
          </p:cNvSpPr>
          <p:nvPr>
            <p:ph type="body" idx="1"/>
          </p:nvPr>
        </p:nvSpPr>
        <p:spPr/>
        <p:txBody>
          <a:bodyPr/>
          <a:lstStyle/>
          <a:p>
            <a:r>
              <a:rPr lang="fr-BE" sz="1200" kern="1200" dirty="0">
                <a:solidFill>
                  <a:schemeClr val="tx1"/>
                </a:solidFill>
                <a:effectLst/>
                <a:latin typeface="+mn-lt"/>
                <a:ea typeface="+mn-ea"/>
                <a:cs typeface="+mn-cs"/>
              </a:rPr>
              <a:t>Sont qualifiés de pouvoir adjudicateur : </a:t>
            </a:r>
            <a:endParaRPr lang="fr-FR" sz="1400" kern="1200" dirty="0">
              <a:solidFill>
                <a:schemeClr val="tx1"/>
              </a:solidFill>
              <a:effectLst/>
              <a:latin typeface="+mn-lt"/>
              <a:ea typeface="+mn-ea"/>
              <a:cs typeface="+mn-cs"/>
            </a:endParaRPr>
          </a:p>
          <a:p>
            <a:pPr lvl="0"/>
            <a:r>
              <a:rPr lang="fr-BE" sz="1200" kern="1200" dirty="0">
                <a:solidFill>
                  <a:schemeClr val="tx1"/>
                </a:solidFill>
                <a:effectLst/>
                <a:latin typeface="+mn-lt"/>
                <a:ea typeface="+mn-ea"/>
                <a:cs typeface="+mn-cs"/>
              </a:rPr>
              <a:t>a)l’Etat ;</a:t>
            </a:r>
            <a:endParaRPr lang="fr-FR" sz="1400" kern="1200" dirty="0">
              <a:solidFill>
                <a:schemeClr val="tx1"/>
              </a:solidFill>
              <a:effectLst/>
              <a:latin typeface="+mn-lt"/>
              <a:ea typeface="+mn-ea"/>
              <a:cs typeface="+mn-cs"/>
            </a:endParaRPr>
          </a:p>
          <a:p>
            <a:pPr lvl="0"/>
            <a:r>
              <a:rPr lang="fr-BE" sz="1200" kern="1200" dirty="0">
                <a:solidFill>
                  <a:schemeClr val="tx1"/>
                </a:solidFill>
                <a:effectLst/>
                <a:latin typeface="+mn-lt"/>
                <a:ea typeface="+mn-ea"/>
                <a:cs typeface="+mn-cs"/>
              </a:rPr>
              <a:t>b)les Régions, les Communautés et les autorités locales ;</a:t>
            </a:r>
            <a:endParaRPr lang="fr-FR" sz="1400" kern="1200" dirty="0">
              <a:solidFill>
                <a:schemeClr val="tx1"/>
              </a:solidFill>
              <a:effectLst/>
              <a:latin typeface="+mn-lt"/>
              <a:ea typeface="+mn-ea"/>
              <a:cs typeface="+mn-cs"/>
            </a:endParaRPr>
          </a:p>
          <a:p>
            <a:pPr lvl="0"/>
            <a:r>
              <a:rPr lang="fr-BE" sz="1200" kern="1200" dirty="0">
                <a:solidFill>
                  <a:schemeClr val="tx1"/>
                </a:solidFill>
                <a:effectLst/>
                <a:latin typeface="+mn-lt"/>
                <a:ea typeface="+mn-ea"/>
                <a:cs typeface="+mn-cs"/>
              </a:rPr>
              <a:t>c) les organismes de droit public et personnes, quelles que soient leur forme et leur nature qui, à la date de la décision de lancer un marché :</a:t>
            </a:r>
            <a:endParaRPr lang="fr-FR" sz="1400" kern="1200" dirty="0">
              <a:solidFill>
                <a:schemeClr val="tx1"/>
              </a:solidFill>
              <a:effectLst/>
              <a:latin typeface="+mn-lt"/>
              <a:ea typeface="+mn-ea"/>
              <a:cs typeface="+mn-cs"/>
            </a:endParaRPr>
          </a:p>
          <a:p>
            <a:pPr lvl="1"/>
            <a:r>
              <a:rPr lang="fr-BE" sz="1200" kern="1200" dirty="0">
                <a:solidFill>
                  <a:schemeClr val="tx1"/>
                </a:solidFill>
                <a:effectLst/>
                <a:latin typeface="+mn-lt"/>
                <a:ea typeface="+mn-ea"/>
                <a:cs typeface="+mn-cs"/>
              </a:rPr>
              <a:t>i) ont été créés pour satisfaire spécifiquement des besoins d’intérêt général ayant un caractère autre qu’industriel ou commercial, et;</a:t>
            </a:r>
            <a:endParaRPr lang="fr-FR" sz="1400" kern="1200" dirty="0">
              <a:solidFill>
                <a:schemeClr val="tx1"/>
              </a:solidFill>
              <a:effectLst/>
              <a:latin typeface="+mn-lt"/>
              <a:ea typeface="+mn-ea"/>
              <a:cs typeface="+mn-cs"/>
            </a:endParaRPr>
          </a:p>
          <a:p>
            <a:pPr lvl="1"/>
            <a:r>
              <a:rPr lang="fr-BE" sz="1200" kern="1200" dirty="0">
                <a:solidFill>
                  <a:schemeClr val="tx1"/>
                </a:solidFill>
                <a:effectLst/>
                <a:latin typeface="+mn-lt"/>
                <a:ea typeface="+mn-ea"/>
                <a:cs typeface="+mn-cs"/>
              </a:rPr>
              <a:t>ii)sont dotés d’une personnalité juridique, et;</a:t>
            </a:r>
            <a:endParaRPr lang="fr-FR" sz="1400" kern="1200" dirty="0">
              <a:solidFill>
                <a:schemeClr val="tx1"/>
              </a:solidFill>
              <a:effectLst/>
              <a:latin typeface="+mn-lt"/>
              <a:ea typeface="+mn-ea"/>
              <a:cs typeface="+mn-cs"/>
            </a:endParaRPr>
          </a:p>
          <a:p>
            <a:pPr lvl="1"/>
            <a:r>
              <a:rPr lang="fr-BE" sz="1200" kern="1200" dirty="0">
                <a:solidFill>
                  <a:schemeClr val="tx1"/>
                </a:solidFill>
                <a:effectLst/>
                <a:latin typeface="+mn-lt"/>
                <a:ea typeface="+mn-ea"/>
                <a:cs typeface="+mn-cs"/>
              </a:rPr>
              <a:t>iii)dépendent de l’État, des Régions, des Communautés, des autorités locales ou d’autres organismes ou personnes relevant du présent point c), de l’une des manières suivantes:</a:t>
            </a:r>
            <a:endParaRPr lang="fr-FR" sz="1400" kern="1200" dirty="0">
              <a:solidFill>
                <a:schemeClr val="tx1"/>
              </a:solidFill>
              <a:effectLst/>
              <a:latin typeface="+mn-lt"/>
              <a:ea typeface="+mn-ea"/>
              <a:cs typeface="+mn-cs"/>
            </a:endParaRPr>
          </a:p>
          <a:p>
            <a:pPr lvl="2"/>
            <a:r>
              <a:rPr lang="fr-BE" sz="1200" kern="1200" dirty="0">
                <a:solidFill>
                  <a:schemeClr val="tx1"/>
                </a:solidFill>
                <a:effectLst/>
                <a:latin typeface="+mn-lt"/>
                <a:ea typeface="+mn-ea"/>
                <a:cs typeface="+mn-cs"/>
              </a:rPr>
              <a:t>soit leurs activités sont financées majoritairement par l’État, les Régions, les Communautés, les autorités locales ou d’autres organismes ou personnes relevant du présent point c) ;</a:t>
            </a:r>
            <a:endParaRPr lang="fr-FR" sz="1400" kern="1200" dirty="0">
              <a:solidFill>
                <a:schemeClr val="tx1"/>
              </a:solidFill>
              <a:effectLst/>
              <a:latin typeface="+mn-lt"/>
              <a:ea typeface="+mn-ea"/>
              <a:cs typeface="+mn-cs"/>
            </a:endParaRPr>
          </a:p>
          <a:p>
            <a:pPr lvl="2"/>
            <a:r>
              <a:rPr lang="fr-BE" sz="1200" kern="1200" dirty="0">
                <a:solidFill>
                  <a:schemeClr val="tx1"/>
                </a:solidFill>
                <a:effectLst/>
                <a:latin typeface="+mn-lt"/>
                <a:ea typeface="+mn-ea"/>
                <a:cs typeface="+mn-cs"/>
              </a:rPr>
              <a:t>soit leur gestion est soumise à un contrôle de l’État, des Régions, des Communautés, des autorités locales ou d’autres organismes ou personnes relevant du présent point c) ;</a:t>
            </a:r>
            <a:endParaRPr lang="fr-FR" sz="1400" kern="1200" dirty="0">
              <a:solidFill>
                <a:schemeClr val="tx1"/>
              </a:solidFill>
              <a:effectLst/>
              <a:latin typeface="+mn-lt"/>
              <a:ea typeface="+mn-ea"/>
              <a:cs typeface="+mn-cs"/>
            </a:endParaRPr>
          </a:p>
          <a:p>
            <a:pPr lvl="2"/>
            <a:r>
              <a:rPr lang="fr-BE" sz="1200" kern="1200" dirty="0">
                <a:solidFill>
                  <a:schemeClr val="tx1"/>
                </a:solidFill>
                <a:effectLst/>
                <a:latin typeface="+mn-lt"/>
                <a:ea typeface="+mn-ea"/>
                <a:cs typeface="+mn-cs"/>
              </a:rPr>
              <a:t>soit plus de la moitié des membres de l’organe d’administration, de direction ou de surveillance sont désignés par l’État, les Régions, les Communautés, les autorités locales ou d’autres organismes ou personnes relevant du présent point c) ;</a:t>
            </a:r>
            <a:endParaRPr lang="fr-FR" sz="1400" kern="1200" dirty="0">
              <a:solidFill>
                <a:schemeClr val="tx1"/>
              </a:solidFill>
              <a:effectLst/>
              <a:latin typeface="+mn-lt"/>
              <a:ea typeface="+mn-ea"/>
              <a:cs typeface="+mn-cs"/>
            </a:endParaRPr>
          </a:p>
          <a:p>
            <a:pPr lvl="0"/>
            <a:r>
              <a:rPr lang="fr-BE" sz="1200" kern="1200" dirty="0">
                <a:solidFill>
                  <a:schemeClr val="tx1"/>
                </a:solidFill>
                <a:effectLst/>
                <a:latin typeface="+mn-lt"/>
                <a:ea typeface="+mn-ea"/>
                <a:cs typeface="+mn-cs"/>
              </a:rPr>
              <a:t>les associations formées par un ou plusieurs pouvoirs adjudicateurs visés au 1°, a, b, ou c.</a:t>
            </a:r>
            <a:endParaRPr lang="fr-FR" sz="1400" kern="1200" dirty="0">
              <a:solidFill>
                <a:schemeClr val="tx1"/>
              </a:solidFill>
              <a:effectLst/>
              <a:latin typeface="+mn-lt"/>
              <a:ea typeface="+mn-ea"/>
              <a:cs typeface="+mn-cs"/>
            </a:endParaRPr>
          </a:p>
          <a:p>
            <a:endParaRPr lang="fr-BE" dirty="0"/>
          </a:p>
        </p:txBody>
      </p:sp>
      <p:sp>
        <p:nvSpPr>
          <p:cNvPr id="4" name="Espace réservé du numéro de diapositive 3">
            <a:extLst>
              <a:ext uri="{FF2B5EF4-FFF2-40B4-BE49-F238E27FC236}">
                <a16:creationId xmlns:a16="http://schemas.microsoft.com/office/drawing/2014/main" id="{E0110515-212E-DDBC-0137-CF52AF42F47E}"/>
              </a:ext>
            </a:extLst>
          </p:cNvPr>
          <p:cNvSpPr>
            <a:spLocks noGrp="1"/>
          </p:cNvSpPr>
          <p:nvPr>
            <p:ph type="sldNum" sz="quarter" idx="5"/>
          </p:nvPr>
        </p:nvSpPr>
        <p:spPr/>
        <p:txBody>
          <a:bodyPr/>
          <a:lstStyle/>
          <a:p>
            <a:fld id="{188602BB-711A-40CC-85ED-1C73AAD9E951}" type="slidenum">
              <a:rPr lang="fr-BE" smtClean="0"/>
              <a:t>17</a:t>
            </a:fld>
            <a:endParaRPr lang="fr-BE"/>
          </a:p>
        </p:txBody>
      </p:sp>
    </p:spTree>
    <p:extLst>
      <p:ext uri="{BB962C8B-B14F-4D97-AF65-F5344CB8AC3E}">
        <p14:creationId xmlns:p14="http://schemas.microsoft.com/office/powerpoint/2010/main" val="36556827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DD53D5-36BE-A47C-0914-E0F7B73CF46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D57BEF7-1FAA-20C4-7AB3-ED18B3E130B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96A71AA-5D3E-73E2-225E-8090E1D70578}"/>
              </a:ext>
            </a:extLst>
          </p:cNvPr>
          <p:cNvSpPr>
            <a:spLocks noGrp="1"/>
          </p:cNvSpPr>
          <p:nvPr>
            <p:ph type="body" idx="1"/>
          </p:nvPr>
        </p:nvSpPr>
        <p:spPr/>
        <p:txBody>
          <a:bodyPr/>
          <a:lstStyle/>
          <a:p>
            <a:endParaRPr lang="fr-BE" dirty="0"/>
          </a:p>
        </p:txBody>
      </p:sp>
      <p:sp>
        <p:nvSpPr>
          <p:cNvPr id="4" name="Espace réservé du numéro de diapositive 3">
            <a:extLst>
              <a:ext uri="{FF2B5EF4-FFF2-40B4-BE49-F238E27FC236}">
                <a16:creationId xmlns:a16="http://schemas.microsoft.com/office/drawing/2014/main" id="{EFFBC593-3DEE-11D7-CB57-5300B7456E10}"/>
              </a:ext>
            </a:extLst>
          </p:cNvPr>
          <p:cNvSpPr>
            <a:spLocks noGrp="1"/>
          </p:cNvSpPr>
          <p:nvPr>
            <p:ph type="sldNum" sz="quarter" idx="5"/>
          </p:nvPr>
        </p:nvSpPr>
        <p:spPr/>
        <p:txBody>
          <a:bodyPr/>
          <a:lstStyle/>
          <a:p>
            <a:fld id="{188602BB-711A-40CC-85ED-1C73AAD9E951}" type="slidenum">
              <a:rPr lang="fr-BE" smtClean="0"/>
              <a:t>18</a:t>
            </a:fld>
            <a:endParaRPr lang="fr-BE"/>
          </a:p>
        </p:txBody>
      </p:sp>
    </p:spTree>
    <p:extLst>
      <p:ext uri="{BB962C8B-B14F-4D97-AF65-F5344CB8AC3E}">
        <p14:creationId xmlns:p14="http://schemas.microsoft.com/office/powerpoint/2010/main" val="29465091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a:p>
        </p:txBody>
      </p:sp>
      <p:sp>
        <p:nvSpPr>
          <p:cNvPr id="4" name="Espace réservé du numéro de diapositive 3"/>
          <p:cNvSpPr>
            <a:spLocks noGrp="1"/>
          </p:cNvSpPr>
          <p:nvPr>
            <p:ph type="sldNum" sz="quarter" idx="5"/>
          </p:nvPr>
        </p:nvSpPr>
        <p:spPr/>
        <p:txBody>
          <a:bodyPr/>
          <a:lstStyle/>
          <a:p>
            <a:fld id="{17C2E5CD-CCFA-4443-99F4-7750B9AA80CD}" type="slidenum">
              <a:rPr lang="fr-BE" smtClean="0"/>
              <a:t>19</a:t>
            </a:fld>
            <a:endParaRPr lang="fr-BE"/>
          </a:p>
        </p:txBody>
      </p:sp>
    </p:spTree>
    <p:extLst>
      <p:ext uri="{BB962C8B-B14F-4D97-AF65-F5344CB8AC3E}">
        <p14:creationId xmlns:p14="http://schemas.microsoft.com/office/powerpoint/2010/main" val="14780970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188602BB-711A-40CC-85ED-1C73AAD9E951}" type="slidenum">
              <a:rPr lang="fr-BE" smtClean="0"/>
              <a:t>6</a:t>
            </a:fld>
            <a:endParaRPr lang="fr-BE"/>
          </a:p>
        </p:txBody>
      </p:sp>
    </p:spTree>
    <p:extLst>
      <p:ext uri="{BB962C8B-B14F-4D97-AF65-F5344CB8AC3E}">
        <p14:creationId xmlns:p14="http://schemas.microsoft.com/office/powerpoint/2010/main" val="3014801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D380FB-8CF5-237E-C4B8-A1FE9564129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A82CF14-4DBF-5005-068C-02AE06A71FF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19F70DA-E139-27AC-F2AF-F8B9AC44F0FF}"/>
              </a:ext>
            </a:extLst>
          </p:cNvPr>
          <p:cNvSpPr>
            <a:spLocks noGrp="1"/>
          </p:cNvSpPr>
          <p:nvPr>
            <p:ph type="body" idx="1"/>
          </p:nvPr>
        </p:nvSpPr>
        <p:spPr/>
        <p:txBody>
          <a:bodyPr/>
          <a:lstStyle/>
          <a:p>
            <a:r>
              <a:rPr lang="fr-BE" sz="1200" dirty="0"/>
              <a:t>Gravillons luminescents, validation des recettes de béton, Nouveau principe de pose des enrobés</a:t>
            </a:r>
          </a:p>
          <a:p>
            <a:endParaRPr lang="fr-BE" sz="1200" dirty="0"/>
          </a:p>
          <a:p>
            <a:r>
              <a:rPr lang="fr-BE" sz="1200" dirty="0"/>
              <a:t>Adaptations du chapitre relatif à la planéité longitudinale à l'APL (G. 1.3.2.1. + G. 2.3.3.): Essai de coefficient de frottement transversal (G. 1.3.2.3.) et rugosité au pendule SRT (G. 1.3.2.4.)</a:t>
            </a:r>
          </a:p>
          <a:p>
            <a:endParaRPr lang="fr-BE" dirty="0"/>
          </a:p>
        </p:txBody>
      </p:sp>
      <p:sp>
        <p:nvSpPr>
          <p:cNvPr id="4" name="Espace réservé du numéro de diapositive 3">
            <a:extLst>
              <a:ext uri="{FF2B5EF4-FFF2-40B4-BE49-F238E27FC236}">
                <a16:creationId xmlns:a16="http://schemas.microsoft.com/office/drawing/2014/main" id="{D2FA0990-48AC-EA76-C2C4-6F07D9121C70}"/>
              </a:ext>
            </a:extLst>
          </p:cNvPr>
          <p:cNvSpPr>
            <a:spLocks noGrp="1"/>
          </p:cNvSpPr>
          <p:nvPr>
            <p:ph type="sldNum" sz="quarter" idx="5"/>
          </p:nvPr>
        </p:nvSpPr>
        <p:spPr/>
        <p:txBody>
          <a:bodyPr/>
          <a:lstStyle/>
          <a:p>
            <a:fld id="{188602BB-711A-40CC-85ED-1C73AAD9E951}" type="slidenum">
              <a:rPr lang="fr-BE" smtClean="0"/>
              <a:t>7</a:t>
            </a:fld>
            <a:endParaRPr lang="fr-BE"/>
          </a:p>
        </p:txBody>
      </p:sp>
    </p:spTree>
    <p:extLst>
      <p:ext uri="{BB962C8B-B14F-4D97-AF65-F5344CB8AC3E}">
        <p14:creationId xmlns:p14="http://schemas.microsoft.com/office/powerpoint/2010/main" val="25607887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E5E2EB-D5AA-7C54-27A8-DB710BC3664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F90224C-0C52-5D49-F40F-46871834F9D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14A25B7-CD91-FB0B-E144-19615555A8B6}"/>
              </a:ext>
            </a:extLst>
          </p:cNvPr>
          <p:cNvSpPr>
            <a:spLocks noGrp="1"/>
          </p:cNvSpPr>
          <p:nvPr>
            <p:ph type="body" idx="1"/>
          </p:nvPr>
        </p:nvSpPr>
        <p:spPr/>
        <p:txBody>
          <a:bodyPr/>
          <a:lstStyle/>
          <a:p>
            <a:endParaRPr lang="fr-BE" dirty="0"/>
          </a:p>
        </p:txBody>
      </p:sp>
      <p:sp>
        <p:nvSpPr>
          <p:cNvPr id="4" name="Espace réservé du numéro de diapositive 3">
            <a:extLst>
              <a:ext uri="{FF2B5EF4-FFF2-40B4-BE49-F238E27FC236}">
                <a16:creationId xmlns:a16="http://schemas.microsoft.com/office/drawing/2014/main" id="{01F2267C-B2DB-15DD-67AB-7B4929525262}"/>
              </a:ext>
            </a:extLst>
          </p:cNvPr>
          <p:cNvSpPr>
            <a:spLocks noGrp="1"/>
          </p:cNvSpPr>
          <p:nvPr>
            <p:ph type="sldNum" sz="quarter" idx="5"/>
          </p:nvPr>
        </p:nvSpPr>
        <p:spPr/>
        <p:txBody>
          <a:bodyPr/>
          <a:lstStyle/>
          <a:p>
            <a:fld id="{188602BB-711A-40CC-85ED-1C73AAD9E951}" type="slidenum">
              <a:rPr lang="fr-BE" smtClean="0"/>
              <a:t>8</a:t>
            </a:fld>
            <a:endParaRPr lang="fr-BE"/>
          </a:p>
        </p:txBody>
      </p:sp>
    </p:spTree>
    <p:extLst>
      <p:ext uri="{BB962C8B-B14F-4D97-AF65-F5344CB8AC3E}">
        <p14:creationId xmlns:p14="http://schemas.microsoft.com/office/powerpoint/2010/main" val="20690012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B4B767-FD79-210F-6234-669C1C25F81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E935DFF-7334-5F46-21CE-81645107C8F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0F8D000-4481-A622-43F9-FC2E9F374285}"/>
              </a:ext>
            </a:extLst>
          </p:cNvPr>
          <p:cNvSpPr>
            <a:spLocks noGrp="1"/>
          </p:cNvSpPr>
          <p:nvPr>
            <p:ph type="body" idx="1"/>
          </p:nvPr>
        </p:nvSpPr>
        <p:spPr/>
        <p:txBody>
          <a:bodyPr/>
          <a:lstStyle/>
          <a:p>
            <a:r>
              <a:rPr lang="fr-BE" sz="1600" dirty="0"/>
              <a:t>Dans l’ancien code civil, l</a:t>
            </a:r>
            <a:r>
              <a:rPr lang="nl-BE" sz="1600" dirty="0"/>
              <a:t>es </a:t>
            </a:r>
            <a:r>
              <a:rPr lang="nl-BE" sz="1600" dirty="0" err="1"/>
              <a:t>auxiliaires</a:t>
            </a:r>
            <a:r>
              <a:rPr lang="nl-BE" sz="1600" dirty="0"/>
              <a:t> ne </a:t>
            </a:r>
            <a:r>
              <a:rPr lang="nl-BE" sz="1600" dirty="0" err="1"/>
              <a:t>pouvaient</a:t>
            </a:r>
            <a:r>
              <a:rPr lang="nl-BE" sz="1600" dirty="0"/>
              <a:t> </a:t>
            </a:r>
            <a:r>
              <a:rPr lang="nl-BE" sz="1600" dirty="0" err="1"/>
              <a:t>être</a:t>
            </a:r>
            <a:r>
              <a:rPr lang="nl-BE" sz="1600" dirty="0"/>
              <a:t> </a:t>
            </a:r>
            <a:r>
              <a:rPr lang="nl-BE" sz="1600" dirty="0" err="1"/>
              <a:t>tenus</a:t>
            </a:r>
            <a:r>
              <a:rPr lang="nl-BE" sz="1600" dirty="0"/>
              <a:t> </a:t>
            </a:r>
            <a:r>
              <a:rPr lang="nl-BE" sz="1600" dirty="0" err="1"/>
              <a:t>responsables</a:t>
            </a:r>
            <a:r>
              <a:rPr lang="nl-BE" sz="1600" dirty="0"/>
              <a:t> </a:t>
            </a:r>
            <a:r>
              <a:rPr lang="nl-BE" sz="1600" dirty="0" err="1"/>
              <a:t>extracontractuellement</a:t>
            </a:r>
            <a:r>
              <a:rPr lang="nl-BE" sz="1600" dirty="0"/>
              <a:t> que dans les </a:t>
            </a:r>
            <a:r>
              <a:rPr lang="nl-BE" sz="1600" dirty="0" err="1"/>
              <a:t>cas</a:t>
            </a:r>
            <a:r>
              <a:rPr lang="nl-BE" sz="1600" dirty="0"/>
              <a:t> </a:t>
            </a:r>
            <a:r>
              <a:rPr lang="nl-BE" sz="1600" dirty="0" err="1"/>
              <a:t>exceptionnels</a:t>
            </a:r>
            <a:r>
              <a:rPr lang="nl-BE" sz="1600" dirty="0"/>
              <a:t> </a:t>
            </a:r>
            <a:r>
              <a:rPr lang="nl-BE" sz="1600" dirty="0" err="1"/>
              <a:t>susmentionnés</a:t>
            </a:r>
            <a:r>
              <a:rPr lang="nl-BE" sz="1600" dirty="0"/>
              <a:t>.</a:t>
            </a:r>
            <a:br>
              <a:rPr lang="nl-BE" sz="1600" dirty="0"/>
            </a:br>
            <a:r>
              <a:rPr lang="nl-BE" sz="1600" dirty="0"/>
              <a:t>En </a:t>
            </a:r>
            <a:r>
              <a:rPr lang="nl-BE" sz="1600" dirty="0" err="1"/>
              <a:t>dehors</a:t>
            </a:r>
            <a:r>
              <a:rPr lang="nl-BE" sz="1600" dirty="0"/>
              <a:t> de ces </a:t>
            </a:r>
            <a:r>
              <a:rPr lang="nl-BE" sz="1600" dirty="0" err="1"/>
              <a:t>cas</a:t>
            </a:r>
            <a:r>
              <a:rPr lang="nl-BE" sz="1600" dirty="0"/>
              <a:t>, les </a:t>
            </a:r>
            <a:r>
              <a:rPr lang="nl-BE" sz="1600" dirty="0" err="1"/>
              <a:t>auxiliaires</a:t>
            </a:r>
            <a:r>
              <a:rPr lang="nl-BE" sz="1600" dirty="0"/>
              <a:t> </a:t>
            </a:r>
            <a:r>
              <a:rPr lang="nl-BE" sz="1600" dirty="0" err="1"/>
              <a:t>bénéficiaient</a:t>
            </a:r>
            <a:r>
              <a:rPr lang="nl-BE" sz="1600" dirty="0"/>
              <a:t> </a:t>
            </a:r>
            <a:r>
              <a:rPr lang="nl-BE" sz="1600" dirty="0" err="1"/>
              <a:t>d'une</a:t>
            </a:r>
            <a:r>
              <a:rPr lang="nl-BE" sz="1600" dirty="0"/>
              <a:t> « </a:t>
            </a:r>
            <a:r>
              <a:rPr lang="nl-BE" sz="1600" u="sng" dirty="0"/>
              <a:t>quasi-</a:t>
            </a:r>
            <a:r>
              <a:rPr lang="nl-BE" sz="1600" u="sng" dirty="0" err="1"/>
              <a:t>immunité</a:t>
            </a:r>
            <a:r>
              <a:rPr lang="nl-BE" sz="1600" u="sng" dirty="0"/>
              <a:t> de </a:t>
            </a:r>
            <a:r>
              <a:rPr lang="nl-BE" sz="1600" u="sng" dirty="0" err="1"/>
              <a:t>l'auxiliaire</a:t>
            </a:r>
            <a:r>
              <a:rPr lang="nl-BE" sz="1600" u="sng" dirty="0"/>
              <a:t> </a:t>
            </a:r>
            <a:r>
              <a:rPr lang="nl-BE" sz="1600" dirty="0"/>
              <a:t>». </a:t>
            </a:r>
            <a:endParaRPr lang="fr-BE" sz="1600" dirty="0"/>
          </a:p>
          <a:p>
            <a:r>
              <a:rPr lang="nl-BE" sz="1600" dirty="0" err="1"/>
              <a:t>Une</a:t>
            </a:r>
            <a:r>
              <a:rPr lang="nl-BE" sz="1600" dirty="0"/>
              <a:t> action </a:t>
            </a:r>
            <a:r>
              <a:rPr lang="nl-BE" sz="1600" dirty="0" err="1"/>
              <a:t>fondée</a:t>
            </a:r>
            <a:r>
              <a:rPr lang="nl-BE" sz="1600" dirty="0"/>
              <a:t> </a:t>
            </a:r>
            <a:r>
              <a:rPr lang="nl-BE" sz="1600" dirty="0" err="1"/>
              <a:t>sur</a:t>
            </a:r>
            <a:r>
              <a:rPr lang="nl-BE" sz="1600" dirty="0"/>
              <a:t> le </a:t>
            </a:r>
            <a:r>
              <a:rPr lang="nl-BE" sz="1600" dirty="0" err="1"/>
              <a:t>droit</a:t>
            </a:r>
            <a:r>
              <a:rPr lang="nl-BE" sz="1600" dirty="0"/>
              <a:t> de la </a:t>
            </a:r>
            <a:r>
              <a:rPr lang="nl-BE" sz="1600" dirty="0" err="1"/>
              <a:t>responsabilité</a:t>
            </a:r>
            <a:r>
              <a:rPr lang="nl-BE" sz="1600" dirty="0"/>
              <a:t> </a:t>
            </a:r>
            <a:r>
              <a:rPr lang="nl-BE" sz="1600" dirty="0" err="1"/>
              <a:t>extracontractuelle</a:t>
            </a:r>
            <a:r>
              <a:rPr lang="nl-BE" sz="1600" dirty="0"/>
              <a:t> </a:t>
            </a:r>
            <a:r>
              <a:rPr lang="nl-BE" sz="1600" dirty="0" err="1"/>
              <a:t>était</a:t>
            </a:r>
            <a:r>
              <a:rPr lang="nl-BE" sz="1600" dirty="0"/>
              <a:t> </a:t>
            </a:r>
            <a:r>
              <a:rPr lang="nl-BE" sz="1600" dirty="0" err="1"/>
              <a:t>exclue</a:t>
            </a:r>
            <a:r>
              <a:rPr lang="nl-BE" sz="1600" dirty="0"/>
              <a:t>, </a:t>
            </a:r>
            <a:r>
              <a:rPr lang="nl-BE" sz="1600" dirty="0" err="1"/>
              <a:t>sauf</a:t>
            </a:r>
            <a:r>
              <a:rPr lang="nl-BE" sz="1600" dirty="0"/>
              <a:t> dans les </a:t>
            </a:r>
            <a:r>
              <a:rPr lang="nl-BE" sz="1600" dirty="0" err="1"/>
              <a:t>exceptions</a:t>
            </a:r>
            <a:r>
              <a:rPr lang="nl-BE" sz="1600" dirty="0"/>
              <a:t> </a:t>
            </a:r>
            <a:r>
              <a:rPr lang="nl-BE" sz="1600" dirty="0" err="1"/>
              <a:t>mentionnées</a:t>
            </a:r>
            <a:r>
              <a:rPr lang="nl-BE" sz="1600" dirty="0"/>
              <a:t>, </a:t>
            </a:r>
            <a:r>
              <a:rPr lang="nl-BE" sz="1600" dirty="0" err="1"/>
              <a:t>même</a:t>
            </a:r>
            <a:r>
              <a:rPr lang="nl-BE" sz="1600" dirty="0"/>
              <a:t> si le fait </a:t>
            </a:r>
            <a:r>
              <a:rPr lang="nl-BE" sz="1600" dirty="0" err="1"/>
              <a:t>ayant</a:t>
            </a:r>
            <a:r>
              <a:rPr lang="nl-BE" sz="1600" dirty="0"/>
              <a:t> </a:t>
            </a:r>
            <a:r>
              <a:rPr lang="nl-BE" sz="1600" dirty="0" err="1"/>
              <a:t>causé</a:t>
            </a:r>
            <a:r>
              <a:rPr lang="nl-BE" sz="1600" dirty="0"/>
              <a:t> le </a:t>
            </a:r>
            <a:r>
              <a:rPr lang="nl-BE" sz="1600" dirty="0" err="1"/>
              <a:t>dommage</a:t>
            </a:r>
            <a:r>
              <a:rPr lang="nl-BE" sz="1600" dirty="0"/>
              <a:t> </a:t>
            </a:r>
            <a:r>
              <a:rPr lang="nl-BE" sz="1600" dirty="0" err="1"/>
              <a:t>constituait</a:t>
            </a:r>
            <a:r>
              <a:rPr lang="nl-BE" sz="1600" dirty="0"/>
              <a:t> </a:t>
            </a:r>
            <a:r>
              <a:rPr lang="nl-BE" sz="1600" dirty="0" err="1"/>
              <a:t>également</a:t>
            </a:r>
            <a:r>
              <a:rPr lang="nl-BE" sz="1600" dirty="0"/>
              <a:t> </a:t>
            </a:r>
            <a:r>
              <a:rPr lang="nl-BE" sz="1600" dirty="0" err="1"/>
              <a:t>un</a:t>
            </a:r>
            <a:r>
              <a:rPr lang="nl-BE" sz="1600" dirty="0"/>
              <a:t> acte </a:t>
            </a:r>
            <a:r>
              <a:rPr lang="nl-BE" sz="1600" dirty="0" err="1"/>
              <a:t>illicite</a:t>
            </a:r>
            <a:r>
              <a:rPr lang="nl-BE" sz="1600" dirty="0"/>
              <a:t>. </a:t>
            </a:r>
            <a:r>
              <a:rPr lang="nl-BE" sz="1600" dirty="0" err="1"/>
              <a:t>Cette</a:t>
            </a:r>
            <a:r>
              <a:rPr lang="nl-BE" sz="1600" dirty="0"/>
              <a:t> « </a:t>
            </a:r>
            <a:r>
              <a:rPr lang="nl-BE" sz="1600" dirty="0" err="1"/>
              <a:t>interdiction</a:t>
            </a:r>
            <a:r>
              <a:rPr lang="nl-BE" sz="1600" dirty="0"/>
              <a:t> de cumul » </a:t>
            </a:r>
            <a:r>
              <a:rPr lang="nl-BE" sz="1600" dirty="0" err="1"/>
              <a:t>s'appliquait</a:t>
            </a:r>
            <a:r>
              <a:rPr lang="nl-BE" sz="1600" dirty="0"/>
              <a:t> non </a:t>
            </a:r>
            <a:r>
              <a:rPr lang="nl-BE" sz="1600" dirty="0" err="1"/>
              <a:t>seulement</a:t>
            </a:r>
            <a:r>
              <a:rPr lang="nl-BE" sz="1600" dirty="0"/>
              <a:t> à la </a:t>
            </a:r>
            <a:r>
              <a:rPr lang="nl-BE" sz="1600" dirty="0" err="1"/>
              <a:t>responsabilité</a:t>
            </a:r>
            <a:r>
              <a:rPr lang="nl-BE" sz="1600" dirty="0"/>
              <a:t> pour </a:t>
            </a:r>
            <a:r>
              <a:rPr lang="nl-BE" sz="1600" dirty="0" err="1"/>
              <a:t>faute</a:t>
            </a:r>
            <a:r>
              <a:rPr lang="nl-BE" sz="1600" dirty="0"/>
              <a:t>, mais </a:t>
            </a:r>
            <a:r>
              <a:rPr lang="nl-BE" sz="1600" dirty="0" err="1"/>
              <a:t>aussi</a:t>
            </a:r>
            <a:r>
              <a:rPr lang="nl-BE" sz="1600" dirty="0"/>
              <a:t> à la </a:t>
            </a:r>
            <a:r>
              <a:rPr lang="nl-BE" sz="1600" dirty="0" err="1"/>
              <a:t>responsabilité</a:t>
            </a:r>
            <a:r>
              <a:rPr lang="nl-BE" sz="1600" dirty="0"/>
              <a:t> sans </a:t>
            </a:r>
            <a:r>
              <a:rPr lang="nl-BE" sz="1600" dirty="0" err="1"/>
              <a:t>faute</a:t>
            </a:r>
            <a:r>
              <a:rPr lang="nl-BE" dirty="0"/>
              <a:t>.</a:t>
            </a:r>
            <a:endParaRPr lang="fr-BE" dirty="0"/>
          </a:p>
          <a:p>
            <a:endParaRPr lang="fr-BE" dirty="0"/>
          </a:p>
        </p:txBody>
      </p:sp>
      <p:sp>
        <p:nvSpPr>
          <p:cNvPr id="4" name="Espace réservé du numéro de diapositive 3">
            <a:extLst>
              <a:ext uri="{FF2B5EF4-FFF2-40B4-BE49-F238E27FC236}">
                <a16:creationId xmlns:a16="http://schemas.microsoft.com/office/drawing/2014/main" id="{ACACBC8F-1505-9B7E-5096-2063FB3AEF81}"/>
              </a:ext>
            </a:extLst>
          </p:cNvPr>
          <p:cNvSpPr>
            <a:spLocks noGrp="1"/>
          </p:cNvSpPr>
          <p:nvPr>
            <p:ph type="sldNum" sz="quarter" idx="5"/>
          </p:nvPr>
        </p:nvSpPr>
        <p:spPr/>
        <p:txBody>
          <a:bodyPr/>
          <a:lstStyle/>
          <a:p>
            <a:fld id="{188602BB-711A-40CC-85ED-1C73AAD9E951}" type="slidenum">
              <a:rPr lang="fr-BE" smtClean="0"/>
              <a:t>9</a:t>
            </a:fld>
            <a:endParaRPr lang="fr-BE"/>
          </a:p>
        </p:txBody>
      </p:sp>
    </p:spTree>
    <p:extLst>
      <p:ext uri="{BB962C8B-B14F-4D97-AF65-F5344CB8AC3E}">
        <p14:creationId xmlns:p14="http://schemas.microsoft.com/office/powerpoint/2010/main" val="5130921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E769D-9B27-A5DE-4FB1-6D7A1A29DED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782D068-2F18-5C17-51AE-04C149503EE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807A58D-FB59-F977-3D4B-B8FA1CA6493B}"/>
              </a:ext>
            </a:extLst>
          </p:cNvPr>
          <p:cNvSpPr>
            <a:spLocks noGrp="1"/>
          </p:cNvSpPr>
          <p:nvPr>
            <p:ph type="body" idx="1"/>
          </p:nvPr>
        </p:nvSpPr>
        <p:spPr/>
        <p:txBody>
          <a:bodyPr/>
          <a:lstStyle/>
          <a:p>
            <a:r>
              <a:rPr lang="fr-BE" sz="1600" dirty="0"/>
              <a:t>Dans l’ancien code civil, l</a:t>
            </a:r>
            <a:r>
              <a:rPr lang="nl-BE" sz="1600" dirty="0"/>
              <a:t>es </a:t>
            </a:r>
            <a:r>
              <a:rPr lang="nl-BE" sz="1600" dirty="0" err="1"/>
              <a:t>auxiliaires</a:t>
            </a:r>
            <a:r>
              <a:rPr lang="nl-BE" sz="1600" dirty="0"/>
              <a:t> ne </a:t>
            </a:r>
            <a:r>
              <a:rPr lang="nl-BE" sz="1600" dirty="0" err="1"/>
              <a:t>pouvaient</a:t>
            </a:r>
            <a:r>
              <a:rPr lang="nl-BE" sz="1600" dirty="0"/>
              <a:t> </a:t>
            </a:r>
            <a:r>
              <a:rPr lang="nl-BE" sz="1600" dirty="0" err="1"/>
              <a:t>être</a:t>
            </a:r>
            <a:r>
              <a:rPr lang="nl-BE" sz="1600" dirty="0"/>
              <a:t> </a:t>
            </a:r>
            <a:r>
              <a:rPr lang="nl-BE" sz="1600" dirty="0" err="1"/>
              <a:t>tenus</a:t>
            </a:r>
            <a:r>
              <a:rPr lang="nl-BE" sz="1600" dirty="0"/>
              <a:t> </a:t>
            </a:r>
            <a:r>
              <a:rPr lang="nl-BE" sz="1600" dirty="0" err="1"/>
              <a:t>responsables</a:t>
            </a:r>
            <a:r>
              <a:rPr lang="nl-BE" sz="1600" dirty="0"/>
              <a:t> </a:t>
            </a:r>
            <a:r>
              <a:rPr lang="nl-BE" sz="1600" dirty="0" err="1"/>
              <a:t>extracontractuellement</a:t>
            </a:r>
            <a:r>
              <a:rPr lang="nl-BE" sz="1600" dirty="0"/>
              <a:t> que dans les </a:t>
            </a:r>
            <a:r>
              <a:rPr lang="nl-BE" sz="1600" dirty="0" err="1"/>
              <a:t>cas</a:t>
            </a:r>
            <a:r>
              <a:rPr lang="nl-BE" sz="1600" dirty="0"/>
              <a:t> </a:t>
            </a:r>
            <a:r>
              <a:rPr lang="nl-BE" sz="1600" dirty="0" err="1"/>
              <a:t>exceptionnels</a:t>
            </a:r>
            <a:r>
              <a:rPr lang="nl-BE" sz="1600" dirty="0"/>
              <a:t> </a:t>
            </a:r>
            <a:r>
              <a:rPr lang="nl-BE" sz="1600" dirty="0" err="1"/>
              <a:t>susmentionnés</a:t>
            </a:r>
            <a:r>
              <a:rPr lang="nl-BE" sz="1600" dirty="0"/>
              <a:t>.</a:t>
            </a:r>
            <a:br>
              <a:rPr lang="nl-BE" sz="1600" dirty="0"/>
            </a:br>
            <a:r>
              <a:rPr lang="nl-BE" sz="1600" dirty="0"/>
              <a:t>En </a:t>
            </a:r>
            <a:r>
              <a:rPr lang="nl-BE" sz="1600" dirty="0" err="1"/>
              <a:t>dehors</a:t>
            </a:r>
            <a:r>
              <a:rPr lang="nl-BE" sz="1600" dirty="0"/>
              <a:t> de ces </a:t>
            </a:r>
            <a:r>
              <a:rPr lang="nl-BE" sz="1600" dirty="0" err="1"/>
              <a:t>cas</a:t>
            </a:r>
            <a:r>
              <a:rPr lang="nl-BE" sz="1600" dirty="0"/>
              <a:t>, les </a:t>
            </a:r>
            <a:r>
              <a:rPr lang="nl-BE" sz="1600" dirty="0" err="1"/>
              <a:t>auxiliaires</a:t>
            </a:r>
            <a:r>
              <a:rPr lang="nl-BE" sz="1600" dirty="0"/>
              <a:t> </a:t>
            </a:r>
            <a:r>
              <a:rPr lang="nl-BE" sz="1600" dirty="0" err="1"/>
              <a:t>bénéficiaient</a:t>
            </a:r>
            <a:r>
              <a:rPr lang="nl-BE" sz="1600" dirty="0"/>
              <a:t> </a:t>
            </a:r>
            <a:r>
              <a:rPr lang="nl-BE" sz="1600" dirty="0" err="1"/>
              <a:t>d'une</a:t>
            </a:r>
            <a:r>
              <a:rPr lang="nl-BE" sz="1600" dirty="0"/>
              <a:t> « </a:t>
            </a:r>
            <a:r>
              <a:rPr lang="nl-BE" sz="1600" u="sng" dirty="0"/>
              <a:t>quasi-</a:t>
            </a:r>
            <a:r>
              <a:rPr lang="nl-BE" sz="1600" u="sng" dirty="0" err="1"/>
              <a:t>immunité</a:t>
            </a:r>
            <a:r>
              <a:rPr lang="nl-BE" sz="1600" u="sng" dirty="0"/>
              <a:t> de </a:t>
            </a:r>
            <a:r>
              <a:rPr lang="nl-BE" sz="1600" u="sng" dirty="0" err="1"/>
              <a:t>l'auxiliaire</a:t>
            </a:r>
            <a:r>
              <a:rPr lang="nl-BE" sz="1600" u="sng" dirty="0"/>
              <a:t> </a:t>
            </a:r>
            <a:r>
              <a:rPr lang="nl-BE" sz="1600" dirty="0"/>
              <a:t>». </a:t>
            </a:r>
            <a:endParaRPr lang="fr-BE" sz="1600" dirty="0"/>
          </a:p>
          <a:p>
            <a:r>
              <a:rPr lang="nl-BE" sz="1600" dirty="0" err="1"/>
              <a:t>Une</a:t>
            </a:r>
            <a:r>
              <a:rPr lang="nl-BE" sz="1600" dirty="0"/>
              <a:t> action </a:t>
            </a:r>
            <a:r>
              <a:rPr lang="nl-BE" sz="1600" dirty="0" err="1"/>
              <a:t>fondée</a:t>
            </a:r>
            <a:r>
              <a:rPr lang="nl-BE" sz="1600" dirty="0"/>
              <a:t> </a:t>
            </a:r>
            <a:r>
              <a:rPr lang="nl-BE" sz="1600" dirty="0" err="1"/>
              <a:t>sur</a:t>
            </a:r>
            <a:r>
              <a:rPr lang="nl-BE" sz="1600" dirty="0"/>
              <a:t> le </a:t>
            </a:r>
            <a:r>
              <a:rPr lang="nl-BE" sz="1600" dirty="0" err="1"/>
              <a:t>droit</a:t>
            </a:r>
            <a:r>
              <a:rPr lang="nl-BE" sz="1600" dirty="0"/>
              <a:t> de la </a:t>
            </a:r>
            <a:r>
              <a:rPr lang="nl-BE" sz="1600" dirty="0" err="1"/>
              <a:t>responsabilité</a:t>
            </a:r>
            <a:r>
              <a:rPr lang="nl-BE" sz="1600" dirty="0"/>
              <a:t> </a:t>
            </a:r>
            <a:r>
              <a:rPr lang="nl-BE" sz="1600" dirty="0" err="1"/>
              <a:t>extracontractuelle</a:t>
            </a:r>
            <a:r>
              <a:rPr lang="nl-BE" sz="1600" dirty="0"/>
              <a:t> </a:t>
            </a:r>
            <a:r>
              <a:rPr lang="nl-BE" sz="1600" dirty="0" err="1"/>
              <a:t>était</a:t>
            </a:r>
            <a:r>
              <a:rPr lang="nl-BE" sz="1600" dirty="0"/>
              <a:t> </a:t>
            </a:r>
            <a:r>
              <a:rPr lang="nl-BE" sz="1600" dirty="0" err="1"/>
              <a:t>exclue</a:t>
            </a:r>
            <a:r>
              <a:rPr lang="nl-BE" sz="1600" dirty="0"/>
              <a:t>, </a:t>
            </a:r>
            <a:r>
              <a:rPr lang="nl-BE" sz="1600" dirty="0" err="1"/>
              <a:t>sauf</a:t>
            </a:r>
            <a:r>
              <a:rPr lang="nl-BE" sz="1600" dirty="0"/>
              <a:t> dans les </a:t>
            </a:r>
            <a:r>
              <a:rPr lang="nl-BE" sz="1600" dirty="0" err="1"/>
              <a:t>exceptions</a:t>
            </a:r>
            <a:r>
              <a:rPr lang="nl-BE" sz="1600" dirty="0"/>
              <a:t> </a:t>
            </a:r>
            <a:r>
              <a:rPr lang="nl-BE" sz="1600" dirty="0" err="1"/>
              <a:t>mentionnées</a:t>
            </a:r>
            <a:r>
              <a:rPr lang="nl-BE" sz="1600" dirty="0"/>
              <a:t>, </a:t>
            </a:r>
            <a:r>
              <a:rPr lang="nl-BE" sz="1600" dirty="0" err="1"/>
              <a:t>même</a:t>
            </a:r>
            <a:r>
              <a:rPr lang="nl-BE" sz="1600" dirty="0"/>
              <a:t> si le fait </a:t>
            </a:r>
            <a:r>
              <a:rPr lang="nl-BE" sz="1600" dirty="0" err="1"/>
              <a:t>ayant</a:t>
            </a:r>
            <a:r>
              <a:rPr lang="nl-BE" sz="1600" dirty="0"/>
              <a:t> </a:t>
            </a:r>
            <a:r>
              <a:rPr lang="nl-BE" sz="1600" dirty="0" err="1"/>
              <a:t>causé</a:t>
            </a:r>
            <a:r>
              <a:rPr lang="nl-BE" sz="1600" dirty="0"/>
              <a:t> le </a:t>
            </a:r>
            <a:r>
              <a:rPr lang="nl-BE" sz="1600" dirty="0" err="1"/>
              <a:t>dommage</a:t>
            </a:r>
            <a:r>
              <a:rPr lang="nl-BE" sz="1600" dirty="0"/>
              <a:t> </a:t>
            </a:r>
            <a:r>
              <a:rPr lang="nl-BE" sz="1600" dirty="0" err="1"/>
              <a:t>constituait</a:t>
            </a:r>
            <a:r>
              <a:rPr lang="nl-BE" sz="1600" dirty="0"/>
              <a:t> </a:t>
            </a:r>
            <a:r>
              <a:rPr lang="nl-BE" sz="1600" dirty="0" err="1"/>
              <a:t>également</a:t>
            </a:r>
            <a:r>
              <a:rPr lang="nl-BE" sz="1600" dirty="0"/>
              <a:t> </a:t>
            </a:r>
            <a:r>
              <a:rPr lang="nl-BE" sz="1600" dirty="0" err="1"/>
              <a:t>un</a:t>
            </a:r>
            <a:r>
              <a:rPr lang="nl-BE" sz="1600" dirty="0"/>
              <a:t> acte </a:t>
            </a:r>
            <a:r>
              <a:rPr lang="nl-BE" sz="1600" dirty="0" err="1"/>
              <a:t>illicite</a:t>
            </a:r>
            <a:r>
              <a:rPr lang="nl-BE" sz="1600" dirty="0"/>
              <a:t>. </a:t>
            </a:r>
            <a:r>
              <a:rPr lang="nl-BE" sz="1600" dirty="0" err="1"/>
              <a:t>Cette</a:t>
            </a:r>
            <a:r>
              <a:rPr lang="nl-BE" sz="1600" dirty="0"/>
              <a:t> « </a:t>
            </a:r>
            <a:r>
              <a:rPr lang="nl-BE" sz="1600" dirty="0" err="1"/>
              <a:t>interdiction</a:t>
            </a:r>
            <a:r>
              <a:rPr lang="nl-BE" sz="1600" dirty="0"/>
              <a:t> de cumul » </a:t>
            </a:r>
            <a:r>
              <a:rPr lang="nl-BE" sz="1600" dirty="0" err="1"/>
              <a:t>s'appliquait</a:t>
            </a:r>
            <a:r>
              <a:rPr lang="nl-BE" sz="1600" dirty="0"/>
              <a:t> non </a:t>
            </a:r>
            <a:r>
              <a:rPr lang="nl-BE" sz="1600" dirty="0" err="1"/>
              <a:t>seulement</a:t>
            </a:r>
            <a:r>
              <a:rPr lang="nl-BE" sz="1600" dirty="0"/>
              <a:t> à la </a:t>
            </a:r>
            <a:r>
              <a:rPr lang="nl-BE" sz="1600" dirty="0" err="1"/>
              <a:t>responsabilité</a:t>
            </a:r>
            <a:r>
              <a:rPr lang="nl-BE" sz="1600" dirty="0"/>
              <a:t> pour </a:t>
            </a:r>
            <a:r>
              <a:rPr lang="nl-BE" sz="1600" dirty="0" err="1"/>
              <a:t>faute</a:t>
            </a:r>
            <a:r>
              <a:rPr lang="nl-BE" sz="1600" dirty="0"/>
              <a:t>, mais </a:t>
            </a:r>
            <a:r>
              <a:rPr lang="nl-BE" sz="1600" dirty="0" err="1"/>
              <a:t>aussi</a:t>
            </a:r>
            <a:r>
              <a:rPr lang="nl-BE" sz="1600" dirty="0"/>
              <a:t> à la </a:t>
            </a:r>
            <a:r>
              <a:rPr lang="nl-BE" sz="1600" dirty="0" err="1"/>
              <a:t>responsabilité</a:t>
            </a:r>
            <a:r>
              <a:rPr lang="nl-BE" sz="1600" dirty="0"/>
              <a:t> sans </a:t>
            </a:r>
            <a:r>
              <a:rPr lang="nl-BE" sz="1600" dirty="0" err="1"/>
              <a:t>faute</a:t>
            </a:r>
            <a:r>
              <a:rPr lang="nl-BE" dirty="0"/>
              <a:t>.</a:t>
            </a:r>
          </a:p>
          <a:p>
            <a:endParaRPr lang="nl-BE" dirty="0"/>
          </a:p>
          <a:p>
            <a:r>
              <a:rPr lang="fr-FR" sz="1200" b="0" i="0" kern="1200" dirty="0">
                <a:solidFill>
                  <a:schemeClr val="tx1"/>
                </a:solidFill>
                <a:effectLst/>
                <a:latin typeface="+mn-lt"/>
                <a:ea typeface="+mn-ea"/>
                <a:cs typeface="+mn-cs"/>
              </a:rPr>
              <a:t>Pour rappel, il n’est cependant jamais possible de s’exonérer de sa responsabilité extracontractuelle en cas d’atteinte à l'intégrité physique ou psychique ni en cas de faute intentionnelle. </a:t>
            </a:r>
            <a:endParaRPr lang="fr-BE" dirty="0"/>
          </a:p>
        </p:txBody>
      </p:sp>
      <p:sp>
        <p:nvSpPr>
          <p:cNvPr id="4" name="Espace réservé du numéro de diapositive 3">
            <a:extLst>
              <a:ext uri="{FF2B5EF4-FFF2-40B4-BE49-F238E27FC236}">
                <a16:creationId xmlns:a16="http://schemas.microsoft.com/office/drawing/2014/main" id="{6C83E948-AE81-325E-4FB4-D7C55BB30F8C}"/>
              </a:ext>
            </a:extLst>
          </p:cNvPr>
          <p:cNvSpPr>
            <a:spLocks noGrp="1"/>
          </p:cNvSpPr>
          <p:nvPr>
            <p:ph type="sldNum" sz="quarter" idx="5"/>
          </p:nvPr>
        </p:nvSpPr>
        <p:spPr/>
        <p:txBody>
          <a:bodyPr/>
          <a:lstStyle/>
          <a:p>
            <a:fld id="{188602BB-711A-40CC-85ED-1C73AAD9E951}" type="slidenum">
              <a:rPr lang="fr-BE" smtClean="0"/>
              <a:t>10</a:t>
            </a:fld>
            <a:endParaRPr lang="fr-BE"/>
          </a:p>
        </p:txBody>
      </p:sp>
    </p:spTree>
    <p:extLst>
      <p:ext uri="{BB962C8B-B14F-4D97-AF65-F5344CB8AC3E}">
        <p14:creationId xmlns:p14="http://schemas.microsoft.com/office/powerpoint/2010/main" val="14915366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472C71-2469-EA31-C010-6B1347D52EE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E2BBE89-BEF8-B5E7-AE2D-0D62DC95118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FA59D56-8129-3E8E-6FC7-9529CC786314}"/>
              </a:ext>
            </a:extLst>
          </p:cNvPr>
          <p:cNvSpPr>
            <a:spLocks noGrp="1"/>
          </p:cNvSpPr>
          <p:nvPr>
            <p:ph type="body" idx="1"/>
          </p:nvPr>
        </p:nvSpPr>
        <p:spPr/>
        <p:txBody>
          <a:bodyPr/>
          <a:lstStyle/>
          <a:p>
            <a:r>
              <a:rPr lang="fr-FR" dirty="0"/>
              <a:t>https://www.uvcw.be/marches-publics/actus/art-9083</a:t>
            </a:r>
          </a:p>
          <a:p>
            <a:r>
              <a:rPr lang="fr-FR" dirty="0"/>
              <a:t>https://www.uvcw.be/marches-publics/actus/art-8225</a:t>
            </a:r>
          </a:p>
        </p:txBody>
      </p:sp>
      <p:sp>
        <p:nvSpPr>
          <p:cNvPr id="4" name="Espace réservé du numéro de diapositive 3">
            <a:extLst>
              <a:ext uri="{FF2B5EF4-FFF2-40B4-BE49-F238E27FC236}">
                <a16:creationId xmlns:a16="http://schemas.microsoft.com/office/drawing/2014/main" id="{C1A31B81-7B9F-8B56-03BB-063C27571AD1}"/>
              </a:ext>
            </a:extLst>
          </p:cNvPr>
          <p:cNvSpPr>
            <a:spLocks noGrp="1"/>
          </p:cNvSpPr>
          <p:nvPr>
            <p:ph type="sldNum" sz="quarter" idx="5"/>
          </p:nvPr>
        </p:nvSpPr>
        <p:spPr/>
        <p:txBody>
          <a:bodyPr/>
          <a:lstStyle/>
          <a:p>
            <a:fld id="{188602BB-711A-40CC-85ED-1C73AAD9E951}" type="slidenum">
              <a:rPr lang="fr-BE" smtClean="0"/>
              <a:t>11</a:t>
            </a:fld>
            <a:endParaRPr lang="fr-BE"/>
          </a:p>
        </p:txBody>
      </p:sp>
    </p:spTree>
    <p:extLst>
      <p:ext uri="{BB962C8B-B14F-4D97-AF65-F5344CB8AC3E}">
        <p14:creationId xmlns:p14="http://schemas.microsoft.com/office/powerpoint/2010/main" val="26868144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br>
              <a:rPr lang="fr-FR" sz="1800" dirty="0">
                <a:latin typeface="Calibri" panose="020F0502020204030204" pitchFamily="34" charset="0"/>
                <a:ea typeface="Calibri" panose="020F0502020204030204" pitchFamily="34" charset="0"/>
                <a:cs typeface="Times New Roman" panose="02020603050405020304" pitchFamily="18" charset="0"/>
              </a:rPr>
            </a:br>
            <a:endParaRPr lang="fr-FR" dirty="0"/>
          </a:p>
        </p:txBody>
      </p:sp>
      <p:sp>
        <p:nvSpPr>
          <p:cNvPr id="4" name="Espace réservé du numéro de diapositive 3"/>
          <p:cNvSpPr>
            <a:spLocks noGrp="1"/>
          </p:cNvSpPr>
          <p:nvPr>
            <p:ph type="sldNum" sz="quarter" idx="5"/>
          </p:nvPr>
        </p:nvSpPr>
        <p:spPr/>
        <p:txBody>
          <a:bodyPr/>
          <a:lstStyle/>
          <a:p>
            <a:fld id="{188602BB-711A-40CC-85ED-1C73AAD9E951}" type="slidenum">
              <a:rPr lang="fr-BE" smtClean="0"/>
              <a:t>12</a:t>
            </a:fld>
            <a:endParaRPr lang="fr-BE"/>
          </a:p>
        </p:txBody>
      </p:sp>
    </p:spTree>
    <p:extLst>
      <p:ext uri="{BB962C8B-B14F-4D97-AF65-F5344CB8AC3E}">
        <p14:creationId xmlns:p14="http://schemas.microsoft.com/office/powerpoint/2010/main" val="4018944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72B216-1195-B2E3-A4CA-9403312FA93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5FD23A5-FAB3-2D6A-AD4C-5620B01519E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E091323-5ABE-B206-0005-FAA2E79333BF}"/>
              </a:ext>
            </a:extLst>
          </p:cNvPr>
          <p:cNvSpPr>
            <a:spLocks noGrp="1"/>
          </p:cNvSpPr>
          <p:nvPr>
            <p:ph type="body" idx="1"/>
          </p:nvPr>
        </p:nvSpPr>
        <p:spPr/>
        <p:txBody>
          <a:bodyPr/>
          <a:lstStyle/>
          <a:p>
            <a:r>
              <a:rPr lang="fr-BE" sz="1600" dirty="0"/>
              <a:t>1000 PA sont apparus</a:t>
            </a:r>
          </a:p>
          <a:p>
            <a:r>
              <a:rPr lang="fr-BE" sz="1600" dirty="0"/>
              <a:t>Mais sur 6642 PA, seuls 2790 ont introduit des données</a:t>
            </a:r>
          </a:p>
          <a:p>
            <a:endParaRPr lang="fr-BE" sz="1600" b="1" dirty="0"/>
          </a:p>
          <a:p>
            <a:endParaRPr lang="fr-BE" sz="1600" b="1" dirty="0"/>
          </a:p>
          <a:p>
            <a:r>
              <a:rPr lang="fr-BE" sz="1600" b="1" dirty="0"/>
              <a:t>Subséquents d’accords-cadres</a:t>
            </a:r>
            <a:r>
              <a:rPr lang="fr-BE" sz="1600" dirty="0"/>
              <a:t>: </a:t>
            </a:r>
          </a:p>
          <a:p>
            <a:r>
              <a:rPr lang="fr-BE" sz="1600" dirty="0"/>
              <a:t>Services: 5,1 milliards</a:t>
            </a:r>
          </a:p>
          <a:p>
            <a:r>
              <a:rPr lang="fr-BE" sz="1600" dirty="0"/>
              <a:t>Fournitures: 5,4 milliards</a:t>
            </a:r>
          </a:p>
          <a:p>
            <a:r>
              <a:rPr lang="fr-BE" sz="1600" dirty="0"/>
              <a:t>Travaux: 2,2 milliards</a:t>
            </a:r>
          </a:p>
          <a:p>
            <a:endParaRPr lang="fr-BE" sz="1600" dirty="0"/>
          </a:p>
          <a:p>
            <a:r>
              <a:rPr lang="fr-BE" sz="1600" b="1" dirty="0"/>
              <a:t>Faibles montants:</a:t>
            </a:r>
          </a:p>
          <a:p>
            <a:r>
              <a:rPr lang="fr-BE" sz="1600" dirty="0"/>
              <a:t>Services: 1,3 milliards</a:t>
            </a:r>
          </a:p>
          <a:p>
            <a:r>
              <a:rPr lang="fr-BE" sz="1600" dirty="0"/>
              <a:t>Fournitures: 1,5 milliards</a:t>
            </a:r>
          </a:p>
          <a:p>
            <a:r>
              <a:rPr lang="fr-BE" sz="1600" dirty="0"/>
              <a:t>Travaux: 350 millions</a:t>
            </a:r>
          </a:p>
          <a:p>
            <a:endParaRPr lang="fr-BE" dirty="0"/>
          </a:p>
          <a:p>
            <a:endParaRPr lang="fr-BE" dirty="0"/>
          </a:p>
        </p:txBody>
      </p:sp>
      <p:sp>
        <p:nvSpPr>
          <p:cNvPr id="4" name="Espace réservé du numéro de diapositive 3">
            <a:extLst>
              <a:ext uri="{FF2B5EF4-FFF2-40B4-BE49-F238E27FC236}">
                <a16:creationId xmlns:a16="http://schemas.microsoft.com/office/drawing/2014/main" id="{3A9F6B49-FE55-4EDC-94B5-6CA932174673}"/>
              </a:ext>
            </a:extLst>
          </p:cNvPr>
          <p:cNvSpPr>
            <a:spLocks noGrp="1"/>
          </p:cNvSpPr>
          <p:nvPr>
            <p:ph type="sldNum" sz="quarter" idx="5"/>
          </p:nvPr>
        </p:nvSpPr>
        <p:spPr/>
        <p:txBody>
          <a:bodyPr/>
          <a:lstStyle/>
          <a:p>
            <a:fld id="{188602BB-711A-40CC-85ED-1C73AAD9E951}" type="slidenum">
              <a:rPr lang="fr-BE" smtClean="0"/>
              <a:t>13</a:t>
            </a:fld>
            <a:endParaRPr lang="fr-BE"/>
          </a:p>
        </p:txBody>
      </p:sp>
    </p:spTree>
    <p:extLst>
      <p:ext uri="{BB962C8B-B14F-4D97-AF65-F5344CB8AC3E}">
        <p14:creationId xmlns:p14="http://schemas.microsoft.com/office/powerpoint/2010/main" val="17631997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fr-FR"/>
              <a:t>Modifiez le style du titre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a:t>Modifiez le style des sous-titres du masque</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pPr>
              <a:defRPr/>
            </a:pPr>
            <a:r>
              <a:rPr lang="nl-BE"/>
              <a:t>2/21/2012</a:t>
            </a:r>
            <a:endParaRPr lang="en-US" dirty="0"/>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pPr>
              <a:defRPr/>
            </a:pPr>
            <a:endParaRPr lang="nl-NL" dirty="0">
              <a:solidFill>
                <a:schemeClr val="hlink"/>
              </a:solidFill>
            </a:endParaRPr>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pPr>
              <a:defRPr/>
            </a:pPr>
            <a:fld id="{AB579958-F175-4604-ACCA-8E24432064FA}" type="slidenum">
              <a:rPr lang="en-US" smtClean="0"/>
              <a:pPr>
                <a:defRPr/>
              </a:pPr>
              <a:t>‹N°›</a:t>
            </a:fld>
            <a:endParaRPr lang="en-US" dirty="0"/>
          </a:p>
        </p:txBody>
      </p:sp>
    </p:spTree>
    <p:extLst>
      <p:ext uri="{BB962C8B-B14F-4D97-AF65-F5344CB8AC3E}">
        <p14:creationId xmlns:p14="http://schemas.microsoft.com/office/powerpoint/2010/main" val="1992538384"/>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pPr>
              <a:defRPr/>
            </a:pPr>
            <a:r>
              <a:rPr lang="nl-BE"/>
              <a:t>2/21/2012</a:t>
            </a:r>
            <a:endParaRPr lang="en-US" dirty="0"/>
          </a:p>
        </p:txBody>
      </p:sp>
      <p:sp>
        <p:nvSpPr>
          <p:cNvPr id="5" name="Footer Placeholder 4"/>
          <p:cNvSpPr>
            <a:spLocks noGrp="1"/>
          </p:cNvSpPr>
          <p:nvPr>
            <p:ph type="ftr" sz="quarter" idx="11"/>
          </p:nvPr>
        </p:nvSpPr>
        <p:spPr/>
        <p:txBody>
          <a:bodyPr/>
          <a:lstStyle/>
          <a:p>
            <a:pPr>
              <a:defRPr/>
            </a:pPr>
            <a:endParaRPr lang="nl-NL" dirty="0">
              <a:solidFill>
                <a:schemeClr val="hlink"/>
              </a:solidFill>
            </a:endParaRPr>
          </a:p>
        </p:txBody>
      </p:sp>
      <p:sp>
        <p:nvSpPr>
          <p:cNvPr id="6" name="Slide Number Placeholder 5"/>
          <p:cNvSpPr>
            <a:spLocks noGrp="1"/>
          </p:cNvSpPr>
          <p:nvPr>
            <p:ph type="sldNum" sz="quarter" idx="12"/>
          </p:nvPr>
        </p:nvSpPr>
        <p:spPr/>
        <p:txBody>
          <a:bodyPr/>
          <a:lstStyle/>
          <a:p>
            <a:pPr>
              <a:defRPr/>
            </a:pPr>
            <a:fld id="{AB579958-F175-4604-ACCA-8E24432064FA}" type="slidenum">
              <a:rPr lang="en-US" smtClean="0"/>
              <a:pPr>
                <a:defRPr/>
              </a:pPr>
              <a:t>‹N°›</a:t>
            </a:fld>
            <a:endParaRPr lang="en-US" dirty="0"/>
          </a:p>
        </p:txBody>
      </p:sp>
    </p:spTree>
    <p:extLst>
      <p:ext uri="{BB962C8B-B14F-4D97-AF65-F5344CB8AC3E}">
        <p14:creationId xmlns:p14="http://schemas.microsoft.com/office/powerpoint/2010/main" val="3390643981"/>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pPr>
              <a:defRPr/>
            </a:pPr>
            <a:r>
              <a:rPr lang="nl-BE"/>
              <a:t>2/21/2012</a:t>
            </a:r>
            <a:endParaRPr lang="en-US" dirty="0"/>
          </a:p>
        </p:txBody>
      </p:sp>
      <p:sp>
        <p:nvSpPr>
          <p:cNvPr id="5" name="Footer Placeholder 4"/>
          <p:cNvSpPr>
            <a:spLocks noGrp="1"/>
          </p:cNvSpPr>
          <p:nvPr>
            <p:ph type="ftr" sz="quarter" idx="11"/>
          </p:nvPr>
        </p:nvSpPr>
        <p:spPr/>
        <p:txBody>
          <a:bodyPr/>
          <a:lstStyle/>
          <a:p>
            <a:pPr>
              <a:defRPr/>
            </a:pPr>
            <a:endParaRPr lang="nl-NL" dirty="0">
              <a:solidFill>
                <a:schemeClr val="hlink"/>
              </a:solidFill>
            </a:endParaRPr>
          </a:p>
        </p:txBody>
      </p:sp>
      <p:sp>
        <p:nvSpPr>
          <p:cNvPr id="6" name="Slide Number Placeholder 5"/>
          <p:cNvSpPr>
            <a:spLocks noGrp="1"/>
          </p:cNvSpPr>
          <p:nvPr>
            <p:ph type="sldNum" sz="quarter" idx="12"/>
          </p:nvPr>
        </p:nvSpPr>
        <p:spPr/>
        <p:txBody>
          <a:bodyPr/>
          <a:lstStyle/>
          <a:p>
            <a:pPr>
              <a:defRPr/>
            </a:pPr>
            <a:fld id="{AB579958-F175-4604-ACCA-8E24432064FA}" type="slidenum">
              <a:rPr lang="en-US" smtClean="0"/>
              <a:pPr>
                <a:defRPr/>
              </a:pPr>
              <a:t>‹N°›</a:t>
            </a:fld>
            <a:endParaRPr lang="en-US" dirty="0"/>
          </a:p>
        </p:txBody>
      </p:sp>
    </p:spTree>
    <p:extLst>
      <p:ext uri="{BB962C8B-B14F-4D97-AF65-F5344CB8AC3E}">
        <p14:creationId xmlns:p14="http://schemas.microsoft.com/office/powerpoint/2010/main" val="2785023347"/>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tre">
    <p:spTree>
      <p:nvGrpSpPr>
        <p:cNvPr id="1" name=""/>
        <p:cNvGrpSpPr/>
        <p:nvPr/>
      </p:nvGrpSpPr>
      <p:grpSpPr>
        <a:xfrm>
          <a:off x="0" y="0"/>
          <a:ext cx="0" cy="0"/>
          <a:chOff x="0" y="0"/>
          <a:chExt cx="0" cy="0"/>
        </a:xfrm>
      </p:grpSpPr>
      <p:sp>
        <p:nvSpPr>
          <p:cNvPr id="19" name="Tijdelijke aanduiding voor tekst 18">
            <a:extLst>
              <a:ext uri="{FF2B5EF4-FFF2-40B4-BE49-F238E27FC236}">
                <a16:creationId xmlns:a16="http://schemas.microsoft.com/office/drawing/2014/main" id="{42E24D90-BF8E-4115-867F-E11EDCE2273D}"/>
              </a:ext>
            </a:extLst>
          </p:cNvPr>
          <p:cNvSpPr>
            <a:spLocks noGrp="1"/>
          </p:cNvSpPr>
          <p:nvPr>
            <p:ph type="body" sz="quarter" idx="10" hasCustomPrompt="1"/>
          </p:nvPr>
        </p:nvSpPr>
        <p:spPr>
          <a:xfrm>
            <a:off x="0" y="3573025"/>
            <a:ext cx="12192000" cy="877450"/>
          </a:xfrm>
        </p:spPr>
        <p:txBody>
          <a:bodyPr/>
          <a:lstStyle>
            <a:lvl1pPr marL="0" indent="0" algn="ctr">
              <a:buNone/>
              <a:defRPr sz="4000" b="1">
                <a:solidFill>
                  <a:schemeClr val="accent1"/>
                </a:solidFill>
              </a:defRPr>
            </a:lvl1pPr>
          </a:lstStyle>
          <a:p>
            <a:pPr lvl="0"/>
            <a:r>
              <a:rPr lang="fr-FR" dirty="0"/>
              <a:t>Cliquez pour modifier le style de titre du modèle</a:t>
            </a:r>
          </a:p>
        </p:txBody>
      </p:sp>
      <p:sp>
        <p:nvSpPr>
          <p:cNvPr id="3" name="Subtitle 2"/>
          <p:cNvSpPr>
            <a:spLocks noGrp="1"/>
          </p:cNvSpPr>
          <p:nvPr>
            <p:ph type="subTitle" idx="1" hasCustomPrompt="1"/>
          </p:nvPr>
        </p:nvSpPr>
        <p:spPr>
          <a:xfrm>
            <a:off x="914400" y="4666503"/>
            <a:ext cx="10363200" cy="825073"/>
          </a:xfrm>
        </p:spPr>
        <p:txBody>
          <a:bodyPr anchor="ctr"/>
          <a:lstStyle>
            <a:lvl1pPr marL="0" indent="0" algn="ctr">
              <a:buNone/>
              <a:defRPr sz="2200"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a:t>Cliquez pour modifier le style de sous-titre du modèle</a:t>
            </a:r>
          </a:p>
        </p:txBody>
      </p:sp>
      <p:sp>
        <p:nvSpPr>
          <p:cNvPr id="4" name="Tijdelijke aanduiding voor tekst 3">
            <a:extLst>
              <a:ext uri="{FF2B5EF4-FFF2-40B4-BE49-F238E27FC236}">
                <a16:creationId xmlns:a16="http://schemas.microsoft.com/office/drawing/2014/main" id="{E39C7066-B139-449C-934E-6A3CA3EB710E}"/>
              </a:ext>
            </a:extLst>
          </p:cNvPr>
          <p:cNvSpPr>
            <a:spLocks noGrp="1"/>
          </p:cNvSpPr>
          <p:nvPr>
            <p:ph type="body" sz="quarter" idx="11" hasCustomPrompt="1"/>
          </p:nvPr>
        </p:nvSpPr>
        <p:spPr>
          <a:xfrm>
            <a:off x="4258467" y="5973609"/>
            <a:ext cx="3675063" cy="274637"/>
          </a:xfrm>
        </p:spPr>
        <p:txBody>
          <a:bodyPr/>
          <a:lstStyle>
            <a:lvl1pPr marL="0" indent="0" algn="ctr">
              <a:buFontTx/>
              <a:buNone/>
              <a:defRPr sz="1600">
                <a:solidFill>
                  <a:schemeClr val="tx1">
                    <a:lumMod val="50000"/>
                    <a:lumOff val="50000"/>
                  </a:schemeClr>
                </a:solidFill>
              </a:defRPr>
            </a:lvl1pPr>
          </a:lstStyle>
          <a:p>
            <a:pPr lvl="0"/>
            <a:r>
              <a:rPr lang="nl-NL" dirty="0"/>
              <a:t>xx </a:t>
            </a:r>
            <a:r>
              <a:rPr lang="nl-NL" dirty="0" err="1"/>
              <a:t>mois</a:t>
            </a:r>
            <a:r>
              <a:rPr lang="nl-NL" dirty="0"/>
              <a:t> 2025</a:t>
            </a:r>
          </a:p>
        </p:txBody>
      </p:sp>
    </p:spTree>
    <p:extLst>
      <p:ext uri="{BB962C8B-B14F-4D97-AF65-F5344CB8AC3E}">
        <p14:creationId xmlns:p14="http://schemas.microsoft.com/office/powerpoint/2010/main" val="1965529546"/>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Page de bas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lvl1pPr>
          </a:lstStyle>
          <a:p>
            <a:pPr>
              <a:defRPr/>
            </a:pPr>
            <a:r>
              <a:rPr lang="nl-BE"/>
              <a:t>2/21/2012</a:t>
            </a:r>
            <a:endParaRPr lang="en-US" dirty="0"/>
          </a:p>
        </p:txBody>
      </p:sp>
      <p:sp>
        <p:nvSpPr>
          <p:cNvPr id="5" name="Footer Placeholder 4"/>
          <p:cNvSpPr>
            <a:spLocks noGrp="1"/>
          </p:cNvSpPr>
          <p:nvPr>
            <p:ph type="ftr" sz="quarter" idx="11"/>
          </p:nvPr>
        </p:nvSpPr>
        <p:spPr/>
        <p:txBody>
          <a:bodyPr/>
          <a:lstStyle>
            <a:lvl1pPr>
              <a:defRPr>
                <a:solidFill>
                  <a:schemeClr val="accent4"/>
                </a:solidFill>
              </a:defRPr>
            </a:lvl1pPr>
          </a:lstStyle>
          <a:p>
            <a:pPr>
              <a:defRPr/>
            </a:pPr>
            <a:endParaRPr lang="nl-NL" dirty="0">
              <a:solidFill>
                <a:schemeClr val="hlink"/>
              </a:solidFill>
            </a:endParaRPr>
          </a:p>
        </p:txBody>
      </p:sp>
      <p:sp>
        <p:nvSpPr>
          <p:cNvPr id="6" name="Slide Number Placeholder 5"/>
          <p:cNvSpPr>
            <a:spLocks noGrp="1"/>
          </p:cNvSpPr>
          <p:nvPr>
            <p:ph type="sldNum" sz="quarter" idx="12"/>
          </p:nvPr>
        </p:nvSpPr>
        <p:spPr/>
        <p:txBody>
          <a:bodyPr/>
          <a:lstStyle>
            <a:lvl1pPr>
              <a:defRPr/>
            </a:lvl1pPr>
          </a:lstStyle>
          <a:p>
            <a:pPr>
              <a:defRPr/>
            </a:pPr>
            <a:fld id="{AB579958-F175-4604-ACCA-8E24432064FA}" type="slidenum">
              <a:rPr lang="en-US" smtClean="0"/>
              <a:pPr>
                <a:defRPr/>
              </a:pPr>
              <a:t>‹N°›</a:t>
            </a:fld>
            <a:endParaRPr lang="en-US" dirty="0"/>
          </a:p>
        </p:txBody>
      </p:sp>
      <p:sp>
        <p:nvSpPr>
          <p:cNvPr id="7" name="Title Placeholder 1">
            <a:extLst>
              <a:ext uri="{FF2B5EF4-FFF2-40B4-BE49-F238E27FC236}">
                <a16:creationId xmlns:a16="http://schemas.microsoft.com/office/drawing/2014/main" id="{EB1633FD-ACF1-4806-A5EF-D0F6995EFE51}"/>
              </a:ext>
            </a:extLst>
          </p:cNvPr>
          <p:cNvSpPr>
            <a:spLocks noGrp="1"/>
          </p:cNvSpPr>
          <p:nvPr>
            <p:ph type="title" hasCustomPrompt="1"/>
          </p:nvPr>
        </p:nvSpPr>
        <p:spPr bwMode="auto">
          <a:xfrm>
            <a:off x="1043518" y="849313"/>
            <a:ext cx="10566400" cy="63547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dirty="0"/>
              <a:t>Cliquez pour modifier le style</a:t>
            </a:r>
            <a:endParaRPr lang="en-US" dirty="0"/>
          </a:p>
        </p:txBody>
      </p:sp>
      <p:sp>
        <p:nvSpPr>
          <p:cNvPr id="8" name="Text Placeholder 2">
            <a:extLst>
              <a:ext uri="{FF2B5EF4-FFF2-40B4-BE49-F238E27FC236}">
                <a16:creationId xmlns:a16="http://schemas.microsoft.com/office/drawing/2014/main" id="{C54DA2BB-6871-411E-B660-38BCF36CE8C5}"/>
              </a:ext>
            </a:extLst>
          </p:cNvPr>
          <p:cNvSpPr>
            <a:spLocks noGrp="1"/>
          </p:cNvSpPr>
          <p:nvPr>
            <p:ph idx="1" hasCustomPrompt="1"/>
          </p:nvPr>
        </p:nvSpPr>
        <p:spPr bwMode="auto">
          <a:xfrm>
            <a:off x="1058334" y="1772816"/>
            <a:ext cx="10538884" cy="435334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3pPr>
              <a:defRPr/>
            </a:lvl3pPr>
            <a:lvl4pPr>
              <a:defRPr/>
            </a:lvl4pPr>
            <a:lvl5pPr>
              <a:defRPr/>
            </a:lvl5pPr>
          </a:lstStyle>
          <a:p>
            <a:pPr lvl="0"/>
            <a:r>
              <a:rPr lang="fr-FR" dirty="0"/>
              <a:t>Cliquez pour modifier le style du texte du modèle</a:t>
            </a:r>
          </a:p>
          <a:p>
            <a:pPr lvl="1"/>
            <a:r>
              <a:rPr lang="nl-NL" dirty="0"/>
              <a:t>Niveau 2</a:t>
            </a:r>
          </a:p>
          <a:p>
            <a:pPr lvl="2"/>
            <a:r>
              <a:rPr lang="nl-NL" dirty="0"/>
              <a:t>Niveau 3</a:t>
            </a:r>
          </a:p>
          <a:p>
            <a:pPr lvl="3"/>
            <a:r>
              <a:rPr lang="nl-NL" dirty="0"/>
              <a:t>Niveau 4</a:t>
            </a:r>
          </a:p>
          <a:p>
            <a:pPr lvl="4"/>
            <a:r>
              <a:rPr lang="nl-NL" dirty="0"/>
              <a:t>Niveau 5</a:t>
            </a:r>
          </a:p>
        </p:txBody>
      </p:sp>
    </p:spTree>
    <p:extLst>
      <p:ext uri="{BB962C8B-B14F-4D97-AF65-F5344CB8AC3E}">
        <p14:creationId xmlns:p14="http://schemas.microsoft.com/office/powerpoint/2010/main" val="58831763"/>
      </p:ext>
    </p:extLst>
  </p:cSld>
  <p:clrMapOvr>
    <a:masterClrMapping/>
  </p:clrMapOvr>
  <p:transition>
    <p:pull dir="ld"/>
  </p:transition>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pPr>
              <a:defRPr/>
            </a:pPr>
            <a:r>
              <a:rPr lang="nl-BE"/>
              <a:t>2/21/2012</a:t>
            </a:r>
            <a:endParaRPr lang="en-US" dirty="0"/>
          </a:p>
        </p:txBody>
      </p:sp>
      <p:sp>
        <p:nvSpPr>
          <p:cNvPr id="5" name="Footer Placeholder 4"/>
          <p:cNvSpPr>
            <a:spLocks noGrp="1"/>
          </p:cNvSpPr>
          <p:nvPr>
            <p:ph type="ftr" sz="quarter" idx="11"/>
          </p:nvPr>
        </p:nvSpPr>
        <p:spPr/>
        <p:txBody>
          <a:bodyPr/>
          <a:lstStyle/>
          <a:p>
            <a:pPr>
              <a:defRPr/>
            </a:pPr>
            <a:endParaRPr lang="nl-NL" dirty="0">
              <a:solidFill>
                <a:schemeClr val="hlink"/>
              </a:solidFill>
            </a:endParaRPr>
          </a:p>
        </p:txBody>
      </p:sp>
      <p:sp>
        <p:nvSpPr>
          <p:cNvPr id="6" name="Slide Number Placeholder 5"/>
          <p:cNvSpPr>
            <a:spLocks noGrp="1"/>
          </p:cNvSpPr>
          <p:nvPr>
            <p:ph type="sldNum" sz="quarter" idx="12"/>
          </p:nvPr>
        </p:nvSpPr>
        <p:spPr/>
        <p:txBody>
          <a:bodyPr/>
          <a:lstStyle/>
          <a:p>
            <a:pPr>
              <a:defRPr/>
            </a:pPr>
            <a:fld id="{AB579958-F175-4604-ACCA-8E24432064FA}" type="slidenum">
              <a:rPr lang="en-US" smtClean="0"/>
              <a:pPr>
                <a:defRPr/>
              </a:pPr>
              <a:t>‹N°›</a:t>
            </a:fld>
            <a:endParaRPr lang="en-US" dirty="0"/>
          </a:p>
        </p:txBody>
      </p:sp>
    </p:spTree>
    <p:extLst>
      <p:ext uri="{BB962C8B-B14F-4D97-AF65-F5344CB8AC3E}">
        <p14:creationId xmlns:p14="http://schemas.microsoft.com/office/powerpoint/2010/main" val="1645551379"/>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fr-FR"/>
              <a:t>Modifiez le style du titre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pPr>
              <a:defRPr/>
            </a:pPr>
            <a:r>
              <a:rPr lang="nl-BE"/>
              <a:t>2/21/2012</a:t>
            </a:r>
            <a:endParaRPr lang="en-US" dirty="0"/>
          </a:p>
        </p:txBody>
      </p:sp>
      <p:sp>
        <p:nvSpPr>
          <p:cNvPr id="5" name="Footer Placeholder 4"/>
          <p:cNvSpPr>
            <a:spLocks noGrp="1"/>
          </p:cNvSpPr>
          <p:nvPr>
            <p:ph type="ftr" sz="quarter" idx="11"/>
          </p:nvPr>
        </p:nvSpPr>
        <p:spPr/>
        <p:txBody>
          <a:bodyPr/>
          <a:lstStyle/>
          <a:p>
            <a:pPr>
              <a:defRPr/>
            </a:pPr>
            <a:endParaRPr lang="nl-NL" dirty="0">
              <a:solidFill>
                <a:schemeClr val="hlink"/>
              </a:solidFill>
            </a:endParaRPr>
          </a:p>
        </p:txBody>
      </p:sp>
      <p:sp>
        <p:nvSpPr>
          <p:cNvPr id="6" name="Slide Number Placeholder 5"/>
          <p:cNvSpPr>
            <a:spLocks noGrp="1"/>
          </p:cNvSpPr>
          <p:nvPr>
            <p:ph type="sldNum" sz="quarter" idx="12"/>
          </p:nvPr>
        </p:nvSpPr>
        <p:spPr/>
        <p:txBody>
          <a:bodyPr/>
          <a:lstStyle/>
          <a:p>
            <a:pPr>
              <a:defRPr/>
            </a:pPr>
            <a:fld id="{AB579958-F175-4604-ACCA-8E24432064FA}" type="slidenum">
              <a:rPr lang="en-US" smtClean="0"/>
              <a:pPr>
                <a:defRPr/>
              </a:pPr>
              <a:t>‹N°›</a:t>
            </a:fld>
            <a:endParaRPr lang="en-US" dirty="0"/>
          </a:p>
        </p:txBody>
      </p:sp>
    </p:spTree>
    <p:extLst>
      <p:ext uri="{BB962C8B-B14F-4D97-AF65-F5344CB8AC3E}">
        <p14:creationId xmlns:p14="http://schemas.microsoft.com/office/powerpoint/2010/main" val="3270972267"/>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pPr>
              <a:defRPr/>
            </a:pPr>
            <a:r>
              <a:rPr lang="nl-BE"/>
              <a:t>2/21/2012</a:t>
            </a:r>
            <a:endParaRPr lang="en-US" dirty="0"/>
          </a:p>
        </p:txBody>
      </p:sp>
      <p:sp>
        <p:nvSpPr>
          <p:cNvPr id="6" name="Footer Placeholder 5"/>
          <p:cNvSpPr>
            <a:spLocks noGrp="1"/>
          </p:cNvSpPr>
          <p:nvPr>
            <p:ph type="ftr" sz="quarter" idx="11"/>
          </p:nvPr>
        </p:nvSpPr>
        <p:spPr/>
        <p:txBody>
          <a:bodyPr/>
          <a:lstStyle/>
          <a:p>
            <a:pPr>
              <a:defRPr/>
            </a:pPr>
            <a:endParaRPr lang="nl-NL" dirty="0">
              <a:solidFill>
                <a:schemeClr val="hlink"/>
              </a:solidFill>
            </a:endParaRPr>
          </a:p>
        </p:txBody>
      </p:sp>
      <p:sp>
        <p:nvSpPr>
          <p:cNvPr id="7" name="Slide Number Placeholder 6"/>
          <p:cNvSpPr>
            <a:spLocks noGrp="1"/>
          </p:cNvSpPr>
          <p:nvPr>
            <p:ph type="sldNum" sz="quarter" idx="12"/>
          </p:nvPr>
        </p:nvSpPr>
        <p:spPr/>
        <p:txBody>
          <a:bodyPr/>
          <a:lstStyle/>
          <a:p>
            <a:pPr>
              <a:defRPr/>
            </a:pPr>
            <a:fld id="{AB579958-F175-4604-ACCA-8E24432064FA}" type="slidenum">
              <a:rPr lang="en-US" smtClean="0"/>
              <a:pPr>
                <a:defRPr/>
              </a:pPr>
              <a:t>‹N°›</a:t>
            </a:fld>
            <a:endParaRPr lang="en-US" dirty="0"/>
          </a:p>
        </p:txBody>
      </p:sp>
    </p:spTree>
    <p:extLst>
      <p:ext uri="{BB962C8B-B14F-4D97-AF65-F5344CB8AC3E}">
        <p14:creationId xmlns:p14="http://schemas.microsoft.com/office/powerpoint/2010/main" val="3689946570"/>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pPr>
              <a:defRPr/>
            </a:pPr>
            <a:r>
              <a:rPr lang="nl-BE"/>
              <a:t>2/21/2012</a:t>
            </a:r>
            <a:endParaRPr lang="en-US" dirty="0"/>
          </a:p>
        </p:txBody>
      </p:sp>
      <p:sp>
        <p:nvSpPr>
          <p:cNvPr id="8" name="Footer Placeholder 7"/>
          <p:cNvSpPr>
            <a:spLocks noGrp="1"/>
          </p:cNvSpPr>
          <p:nvPr>
            <p:ph type="ftr" sz="quarter" idx="11"/>
          </p:nvPr>
        </p:nvSpPr>
        <p:spPr/>
        <p:txBody>
          <a:bodyPr/>
          <a:lstStyle/>
          <a:p>
            <a:pPr>
              <a:defRPr/>
            </a:pPr>
            <a:endParaRPr lang="nl-NL" dirty="0">
              <a:solidFill>
                <a:schemeClr val="hlink"/>
              </a:solidFill>
            </a:endParaRPr>
          </a:p>
        </p:txBody>
      </p:sp>
      <p:sp>
        <p:nvSpPr>
          <p:cNvPr id="9" name="Slide Number Placeholder 8"/>
          <p:cNvSpPr>
            <a:spLocks noGrp="1"/>
          </p:cNvSpPr>
          <p:nvPr>
            <p:ph type="sldNum" sz="quarter" idx="12"/>
          </p:nvPr>
        </p:nvSpPr>
        <p:spPr/>
        <p:txBody>
          <a:bodyPr/>
          <a:lstStyle/>
          <a:p>
            <a:pPr>
              <a:defRPr/>
            </a:pPr>
            <a:fld id="{AB579958-F175-4604-ACCA-8E24432064FA}" type="slidenum">
              <a:rPr lang="en-US" smtClean="0"/>
              <a:pPr>
                <a:defRPr/>
              </a:pPr>
              <a:t>‹N°›</a:t>
            </a:fld>
            <a:endParaRPr lang="en-US" dirty="0"/>
          </a:p>
        </p:txBody>
      </p:sp>
    </p:spTree>
    <p:extLst>
      <p:ext uri="{BB962C8B-B14F-4D97-AF65-F5344CB8AC3E}">
        <p14:creationId xmlns:p14="http://schemas.microsoft.com/office/powerpoint/2010/main" val="1782755099"/>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pPr>
              <a:defRPr/>
            </a:pPr>
            <a:r>
              <a:rPr lang="nl-BE"/>
              <a:t>2/21/2012</a:t>
            </a:r>
            <a:endParaRPr lang="en-US" dirty="0"/>
          </a:p>
        </p:txBody>
      </p:sp>
      <p:sp>
        <p:nvSpPr>
          <p:cNvPr id="4" name="Footer Placeholder 3"/>
          <p:cNvSpPr>
            <a:spLocks noGrp="1"/>
          </p:cNvSpPr>
          <p:nvPr>
            <p:ph type="ftr" sz="quarter" idx="11"/>
          </p:nvPr>
        </p:nvSpPr>
        <p:spPr/>
        <p:txBody>
          <a:bodyPr/>
          <a:lstStyle/>
          <a:p>
            <a:pPr>
              <a:defRPr/>
            </a:pPr>
            <a:endParaRPr lang="nl-NL" dirty="0">
              <a:solidFill>
                <a:schemeClr val="hlink"/>
              </a:solidFill>
            </a:endParaRPr>
          </a:p>
        </p:txBody>
      </p:sp>
      <p:sp>
        <p:nvSpPr>
          <p:cNvPr id="5" name="Slide Number Placeholder 4"/>
          <p:cNvSpPr>
            <a:spLocks noGrp="1"/>
          </p:cNvSpPr>
          <p:nvPr>
            <p:ph type="sldNum" sz="quarter" idx="12"/>
          </p:nvPr>
        </p:nvSpPr>
        <p:spPr/>
        <p:txBody>
          <a:bodyPr/>
          <a:lstStyle/>
          <a:p>
            <a:pPr>
              <a:defRPr/>
            </a:pPr>
            <a:fld id="{AB579958-F175-4604-ACCA-8E24432064FA}" type="slidenum">
              <a:rPr lang="en-US" smtClean="0"/>
              <a:pPr>
                <a:defRPr/>
              </a:pPr>
              <a:t>‹N°›</a:t>
            </a:fld>
            <a:endParaRPr lang="en-US" dirty="0"/>
          </a:p>
        </p:txBody>
      </p:sp>
    </p:spTree>
    <p:extLst>
      <p:ext uri="{BB962C8B-B14F-4D97-AF65-F5344CB8AC3E}">
        <p14:creationId xmlns:p14="http://schemas.microsoft.com/office/powerpoint/2010/main" val="846239090"/>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nl-BE"/>
              <a:t>2/21/2012</a:t>
            </a:r>
            <a:endParaRPr lang="en-US" dirty="0"/>
          </a:p>
        </p:txBody>
      </p:sp>
      <p:sp>
        <p:nvSpPr>
          <p:cNvPr id="3" name="Footer Placeholder 2"/>
          <p:cNvSpPr>
            <a:spLocks noGrp="1"/>
          </p:cNvSpPr>
          <p:nvPr>
            <p:ph type="ftr" sz="quarter" idx="11"/>
          </p:nvPr>
        </p:nvSpPr>
        <p:spPr/>
        <p:txBody>
          <a:bodyPr/>
          <a:lstStyle/>
          <a:p>
            <a:pPr>
              <a:defRPr/>
            </a:pPr>
            <a:endParaRPr lang="nl-NL" dirty="0">
              <a:solidFill>
                <a:schemeClr val="hlink"/>
              </a:solidFill>
            </a:endParaRPr>
          </a:p>
        </p:txBody>
      </p:sp>
      <p:sp>
        <p:nvSpPr>
          <p:cNvPr id="4" name="Slide Number Placeholder 3"/>
          <p:cNvSpPr>
            <a:spLocks noGrp="1"/>
          </p:cNvSpPr>
          <p:nvPr>
            <p:ph type="sldNum" sz="quarter" idx="12"/>
          </p:nvPr>
        </p:nvSpPr>
        <p:spPr/>
        <p:txBody>
          <a:bodyPr/>
          <a:lstStyle/>
          <a:p>
            <a:pPr>
              <a:defRPr/>
            </a:pPr>
            <a:fld id="{AB579958-F175-4604-ACCA-8E24432064FA}" type="slidenum">
              <a:rPr lang="en-US" smtClean="0"/>
              <a:pPr>
                <a:defRPr/>
              </a:pPr>
              <a:t>‹N°›</a:t>
            </a:fld>
            <a:endParaRPr lang="en-US" dirty="0"/>
          </a:p>
        </p:txBody>
      </p:sp>
    </p:spTree>
    <p:extLst>
      <p:ext uri="{BB962C8B-B14F-4D97-AF65-F5344CB8AC3E}">
        <p14:creationId xmlns:p14="http://schemas.microsoft.com/office/powerpoint/2010/main" val="619178307"/>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fr-FR"/>
              <a:t>Modifiez le style du titre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fr-FR"/>
              <a:t>Cliquez pour modifier les styles du texte du masque</a:t>
            </a:r>
          </a:p>
        </p:txBody>
      </p:sp>
      <p:sp>
        <p:nvSpPr>
          <p:cNvPr id="5" name="Date Placeholder 4"/>
          <p:cNvSpPr>
            <a:spLocks noGrp="1"/>
          </p:cNvSpPr>
          <p:nvPr>
            <p:ph type="dt" sz="half" idx="10"/>
          </p:nvPr>
        </p:nvSpPr>
        <p:spPr/>
        <p:txBody>
          <a:bodyPr/>
          <a:lstStyle/>
          <a:p>
            <a:pPr>
              <a:defRPr/>
            </a:pPr>
            <a:r>
              <a:rPr lang="nl-BE"/>
              <a:t>2/21/2012</a:t>
            </a:r>
            <a:endParaRPr lang="en-US" dirty="0"/>
          </a:p>
        </p:txBody>
      </p:sp>
      <p:sp>
        <p:nvSpPr>
          <p:cNvPr id="6" name="Footer Placeholder 5"/>
          <p:cNvSpPr>
            <a:spLocks noGrp="1"/>
          </p:cNvSpPr>
          <p:nvPr>
            <p:ph type="ftr" sz="quarter" idx="11"/>
          </p:nvPr>
        </p:nvSpPr>
        <p:spPr/>
        <p:txBody>
          <a:bodyPr/>
          <a:lstStyle/>
          <a:p>
            <a:pPr>
              <a:defRPr/>
            </a:pPr>
            <a:endParaRPr lang="nl-NL" dirty="0">
              <a:solidFill>
                <a:schemeClr val="hlink"/>
              </a:solidFill>
            </a:endParaRPr>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pPr>
              <a:defRPr/>
            </a:pPr>
            <a:fld id="{AB579958-F175-4604-ACCA-8E24432064FA}" type="slidenum">
              <a:rPr lang="en-US" smtClean="0"/>
              <a:pPr>
                <a:defRPr/>
              </a:pPr>
              <a:t>‹N°›</a:t>
            </a:fld>
            <a:endParaRPr lang="en-US" dirty="0"/>
          </a:p>
        </p:txBody>
      </p:sp>
    </p:spTree>
    <p:extLst>
      <p:ext uri="{BB962C8B-B14F-4D97-AF65-F5344CB8AC3E}">
        <p14:creationId xmlns:p14="http://schemas.microsoft.com/office/powerpoint/2010/main" val="1352998468"/>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fr-FR"/>
              <a:t>Modifiez le style du titre</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pPr>
              <a:defRPr/>
            </a:pPr>
            <a:r>
              <a:rPr lang="nl-BE"/>
              <a:t>2/21/2012</a:t>
            </a:r>
            <a:endParaRPr lang="en-US" dirty="0"/>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pPr>
              <a:defRPr/>
            </a:pPr>
            <a:endParaRPr lang="nl-NL" dirty="0">
              <a:solidFill>
                <a:schemeClr val="hlink"/>
              </a:solidFill>
            </a:endParaRPr>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pPr>
              <a:defRPr/>
            </a:pPr>
            <a:fld id="{AB579958-F175-4604-ACCA-8E24432064FA}" type="slidenum">
              <a:rPr lang="en-US" smtClean="0"/>
              <a:pPr>
                <a:defRPr/>
              </a:pPr>
              <a:t>‹N°›</a:t>
            </a:fld>
            <a:endParaRPr lang="en-US" dirty="0"/>
          </a:p>
        </p:txBody>
      </p:sp>
    </p:spTree>
    <p:extLst>
      <p:ext uri="{BB962C8B-B14F-4D97-AF65-F5344CB8AC3E}">
        <p14:creationId xmlns:p14="http://schemas.microsoft.com/office/powerpoint/2010/main" val="68879"/>
      </p:ext>
    </p:extLst>
  </p:cSld>
  <p:clrMapOvr>
    <a:overrideClrMapping bg1="lt1" tx1="dk1" bg2="lt2" tx2="dk2" accent1="accent1" accent2="accent2" accent3="accent3" accent4="accent4" accent5="accent5" accent6="accent6" hlink="hlink" folHlink="folHlink"/>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pPr>
              <a:defRPr/>
            </a:pPr>
            <a:r>
              <a:rPr lang="nl-BE"/>
              <a:t>2/21/2012</a:t>
            </a:r>
            <a:endParaRPr lang="en-US" dirty="0"/>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pPr>
              <a:defRPr/>
            </a:pPr>
            <a:endParaRPr lang="nl-NL" dirty="0">
              <a:solidFill>
                <a:schemeClr val="hlink"/>
              </a:solidFill>
            </a:endParaRPr>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pPr>
              <a:defRPr/>
            </a:pPr>
            <a:fld id="{AB579958-F175-4604-ACCA-8E24432064FA}" type="slidenum">
              <a:rPr lang="en-US" smtClean="0"/>
              <a:pPr>
                <a:defRPr/>
              </a:pPr>
              <a:t>‹N°›</a:t>
            </a:fld>
            <a:endParaRPr lang="en-US" dirty="0"/>
          </a:p>
        </p:txBody>
      </p:sp>
    </p:spTree>
    <p:extLst>
      <p:ext uri="{BB962C8B-B14F-4D97-AF65-F5344CB8AC3E}">
        <p14:creationId xmlns:p14="http://schemas.microsoft.com/office/powerpoint/2010/main" val="2093207367"/>
      </p:ext>
    </p:extLst>
  </p:cSld>
  <p:clrMap bg1="lt1" tx1="dk1" bg2="lt2" tx2="dk2" accent1="accent1" accent2="accent2" accent3="accent3" accent4="accent4" accent5="accent5" accent6="accent6" hlink="hlink" folHlink="folHlink"/>
  <p:sldLayoutIdLst>
    <p:sldLayoutId id="2147489161" r:id="rId1"/>
    <p:sldLayoutId id="2147489162" r:id="rId2"/>
    <p:sldLayoutId id="2147489163" r:id="rId3"/>
    <p:sldLayoutId id="2147489164" r:id="rId4"/>
    <p:sldLayoutId id="2147489165" r:id="rId5"/>
    <p:sldLayoutId id="2147489166" r:id="rId6"/>
    <p:sldLayoutId id="2147489167" r:id="rId7"/>
    <p:sldLayoutId id="2147489168" r:id="rId8"/>
    <p:sldLayoutId id="2147489169" r:id="rId9"/>
    <p:sldLayoutId id="2147489170" r:id="rId10"/>
    <p:sldLayoutId id="2147489171" r:id="rId11"/>
    <p:sldLayoutId id="2147489172" r:id="rId12"/>
    <p:sldLayoutId id="2147489174" r:id="rId13"/>
  </p:sldLayoutIdLst>
  <p:transition>
    <p:pull dir="ld"/>
  </p:transition>
  <p:hf hdr="0" ftr="0" dt="0"/>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hyperlink" Target="http://www.publicprocurement.be/" TargetMode="External"/><Relationship Id="rId7"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microsoft.com/office/2007/relationships/hdphoto" Target="../media/hdphoto1.wdp"/><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hyperlink" Target="https://batiments.wallonie.be/home/telechargement-du-cct.html" TargetMode="External"/><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hyperlink" Target="https://infrastructures.wallonie.be/pouvoirs-locaux/nos-thematiques/routes/qualite--construction.html" TargetMode="External"/><Relationship Id="rId5" Type="http://schemas.openxmlformats.org/officeDocument/2006/relationships/hyperlink" Target="https://infrastructures.wallonie.be/files/PDF/POUVOIR%20LOCAL/1-ROUTES/1-2-Qualite-et-construction/1-2-1-Qualiroutes/CCT-2021/Qualiroutes_2025_01.pdf" TargetMode="Externa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hyperlink" Target="https://marchespublics.wallonie.be/news/entree-en-vigueur-du-livre-6-du-nouveau-code-civil-modification-des-re" TargetMode="External"/><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90F56186-84A8-028C-A8A4-E0FE789A66D2}"/>
              </a:ext>
            </a:extLst>
          </p:cNvPr>
          <p:cNvSpPr>
            <a:spLocks noGrp="1"/>
          </p:cNvSpPr>
          <p:nvPr>
            <p:ph type="body" sz="quarter" idx="10"/>
          </p:nvPr>
        </p:nvSpPr>
        <p:spPr>
          <a:xfrm>
            <a:off x="-2" y="3246120"/>
            <a:ext cx="12192000" cy="1066800"/>
          </a:xfrm>
        </p:spPr>
        <p:txBody>
          <a:bodyPr>
            <a:normAutofit fontScale="70000" lnSpcReduction="20000"/>
          </a:bodyPr>
          <a:lstStyle/>
          <a:p>
            <a:r>
              <a:rPr lang="fr-FR" sz="3900" cap="small" dirty="0">
                <a:solidFill>
                  <a:schemeClr val="accent4"/>
                </a:solidFill>
              </a:rPr>
              <a:t>La réglementation des marchés publics : </a:t>
            </a:r>
          </a:p>
          <a:p>
            <a:r>
              <a:rPr lang="fr-FR" sz="3900" cap="small" dirty="0">
                <a:solidFill>
                  <a:schemeClr val="accent4"/>
                </a:solidFill>
              </a:rPr>
              <a:t>Quelques nouveautés introduites en 2025</a:t>
            </a:r>
            <a:br>
              <a:rPr lang="fr-BE" sz="3000" dirty="0"/>
            </a:br>
            <a:endParaRPr lang="fr-BE" sz="3000" dirty="0"/>
          </a:p>
        </p:txBody>
      </p:sp>
      <p:sp>
        <p:nvSpPr>
          <p:cNvPr id="4" name="Espace réservé du texte 3">
            <a:extLst>
              <a:ext uri="{FF2B5EF4-FFF2-40B4-BE49-F238E27FC236}">
                <a16:creationId xmlns:a16="http://schemas.microsoft.com/office/drawing/2014/main" id="{332FE540-4522-2207-1E62-79A9C0C5EC7C}"/>
              </a:ext>
            </a:extLst>
          </p:cNvPr>
          <p:cNvSpPr>
            <a:spLocks noGrp="1"/>
          </p:cNvSpPr>
          <p:nvPr>
            <p:ph type="body" sz="quarter" idx="11"/>
          </p:nvPr>
        </p:nvSpPr>
        <p:spPr>
          <a:xfrm>
            <a:off x="281940" y="5449623"/>
            <a:ext cx="11795760" cy="593037"/>
          </a:xfrm>
        </p:spPr>
        <p:txBody>
          <a:bodyPr>
            <a:normAutofit fontScale="70000" lnSpcReduction="20000"/>
          </a:bodyPr>
          <a:lstStyle/>
          <a:p>
            <a:r>
              <a:rPr lang="fr-BE" sz="2200" dirty="0"/>
              <a:t>Présentation réalisée à partir de</a:t>
            </a:r>
          </a:p>
          <a:p>
            <a:r>
              <a:rPr lang="fr-BE" sz="2200" dirty="0"/>
              <a:t>la présentation de Samuel </a:t>
            </a:r>
            <a:r>
              <a:rPr lang="fr-BE" sz="2200" dirty="0" err="1"/>
              <a:t>Wauthier</a:t>
            </a:r>
            <a:r>
              <a:rPr lang="fr-BE" sz="2200" dirty="0"/>
              <a:t> au National Tender Day 2025 - 16/10/2025</a:t>
            </a:r>
          </a:p>
          <a:p>
            <a:endParaRPr lang="fr-BE" dirty="0"/>
          </a:p>
        </p:txBody>
      </p:sp>
      <p:pic>
        <p:nvPicPr>
          <p:cNvPr id="1026" name="Picture 2" descr="A propos - GTI MP">
            <a:extLst>
              <a:ext uri="{FF2B5EF4-FFF2-40B4-BE49-F238E27FC236}">
                <a16:creationId xmlns:a16="http://schemas.microsoft.com/office/drawing/2014/main" id="{E76BF773-68BD-733B-66D7-53F54452FE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092" y="9597"/>
            <a:ext cx="4335780" cy="26681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77097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035BC-1E5E-CE0F-8E71-D7A32754D2A3}"/>
            </a:ext>
          </a:extLst>
        </p:cNvPr>
        <p:cNvGrpSpPr/>
        <p:nvPr/>
      </p:nvGrpSpPr>
      <p:grpSpPr>
        <a:xfrm>
          <a:off x="0" y="0"/>
          <a:ext cx="0" cy="0"/>
          <a:chOff x="0" y="0"/>
          <a:chExt cx="0" cy="0"/>
        </a:xfrm>
      </p:grpSpPr>
      <p:sp>
        <p:nvSpPr>
          <p:cNvPr id="5" name="Espace réservé du pied de page 1">
            <a:extLst>
              <a:ext uri="{FF2B5EF4-FFF2-40B4-BE49-F238E27FC236}">
                <a16:creationId xmlns:a16="http://schemas.microsoft.com/office/drawing/2014/main" id="{EB7DF2AB-E3A0-3058-242F-64DC9DE6C5A2}"/>
              </a:ext>
            </a:extLst>
          </p:cNvPr>
          <p:cNvSpPr>
            <a:spLocks noGrp="1"/>
          </p:cNvSpPr>
          <p:nvPr>
            <p:ph type="ftr" sz="quarter" idx="11"/>
          </p:nvPr>
        </p:nvSpPr>
        <p:spPr/>
        <p:txBody>
          <a:bodyPr/>
          <a:lstStyle/>
          <a:p>
            <a:pPr>
              <a:defRPr/>
            </a:pPr>
            <a:r>
              <a:rPr lang="en-US" dirty="0">
                <a:solidFill>
                  <a:schemeClr val="accent1"/>
                </a:solidFill>
              </a:rPr>
              <a:t>National Tender Day 2025 - Samuel Wauthier</a:t>
            </a:r>
            <a:endParaRPr lang="nl-NL" dirty="0">
              <a:solidFill>
                <a:schemeClr val="accent1"/>
              </a:solidFill>
            </a:endParaRPr>
          </a:p>
        </p:txBody>
      </p:sp>
      <p:sp>
        <p:nvSpPr>
          <p:cNvPr id="4" name="Espace réservé du contenu 3">
            <a:extLst>
              <a:ext uri="{FF2B5EF4-FFF2-40B4-BE49-F238E27FC236}">
                <a16:creationId xmlns:a16="http://schemas.microsoft.com/office/drawing/2014/main" id="{CDB364AD-E1CC-C363-8865-2CE6B7BC3E86}"/>
              </a:ext>
            </a:extLst>
          </p:cNvPr>
          <p:cNvSpPr>
            <a:spLocks noGrp="1"/>
          </p:cNvSpPr>
          <p:nvPr>
            <p:ph idx="1"/>
          </p:nvPr>
        </p:nvSpPr>
        <p:spPr>
          <a:xfrm>
            <a:off x="445558" y="2007003"/>
            <a:ext cx="10538884" cy="4524709"/>
          </a:xfrm>
        </p:spPr>
        <p:txBody>
          <a:bodyPr>
            <a:normAutofit/>
          </a:bodyPr>
          <a:lstStyle/>
          <a:p>
            <a:pPr algn="just">
              <a:lnSpc>
                <a:spcPct val="107000"/>
              </a:lnSpc>
              <a:spcAft>
                <a:spcPts val="800"/>
              </a:spcAft>
            </a:pPr>
            <a:r>
              <a:rPr lang="fr-BE" sz="2800" dirty="0">
                <a:solidFill>
                  <a:schemeClr val="accent1"/>
                </a:solidFill>
                <a:latin typeface="Calibri "/>
              </a:rPr>
              <a:t>Impact sur les marchés publics :</a:t>
            </a:r>
          </a:p>
          <a:p>
            <a:pPr>
              <a:buFont typeface="Wingdings" panose="05000000000000000000" pitchFamily="2" charset="2"/>
              <a:buChar char="à"/>
            </a:pPr>
            <a:endParaRPr lang="fr-BE" sz="1800" dirty="0"/>
          </a:p>
          <a:p>
            <a:pPr marL="0" indent="0" algn="l">
              <a:buNone/>
            </a:pPr>
            <a:endParaRPr lang="fr-BE" sz="1800" dirty="0">
              <a:solidFill>
                <a:schemeClr val="accent1"/>
              </a:solidFill>
              <a:latin typeface="+mj-lt"/>
            </a:endParaRPr>
          </a:p>
        </p:txBody>
      </p:sp>
      <p:sp>
        <p:nvSpPr>
          <p:cNvPr id="8" name="Titre 2">
            <a:extLst>
              <a:ext uri="{FF2B5EF4-FFF2-40B4-BE49-F238E27FC236}">
                <a16:creationId xmlns:a16="http://schemas.microsoft.com/office/drawing/2014/main" id="{4898C718-80F6-FA31-AFBD-33A9F7A00EED}"/>
              </a:ext>
            </a:extLst>
          </p:cNvPr>
          <p:cNvSpPr>
            <a:spLocks noGrp="1"/>
          </p:cNvSpPr>
          <p:nvPr>
            <p:ph type="title"/>
          </p:nvPr>
        </p:nvSpPr>
        <p:spPr>
          <a:xfrm>
            <a:off x="1294059" y="326288"/>
            <a:ext cx="10566400" cy="635471"/>
          </a:xfrm>
        </p:spPr>
        <p:txBody>
          <a:bodyPr>
            <a:normAutofit fontScale="90000"/>
          </a:bodyPr>
          <a:lstStyle/>
          <a:p>
            <a:r>
              <a:rPr lang="fr-BE" sz="2400" b="1" dirty="0">
                <a:latin typeface="Calibri "/>
              </a:rPr>
              <a:t>Niveau belge</a:t>
            </a:r>
            <a:br>
              <a:rPr lang="fr-BE" sz="2400" b="1" dirty="0">
                <a:latin typeface="Calibri "/>
              </a:rPr>
            </a:br>
            <a:r>
              <a:rPr lang="fr-BE" sz="2400" b="1" dirty="0">
                <a:latin typeface="Calibri "/>
              </a:rPr>
              <a:t>Livre 6 du Code civil – responsabilité extracontractuelle</a:t>
            </a:r>
          </a:p>
        </p:txBody>
      </p:sp>
      <p:sp>
        <p:nvSpPr>
          <p:cNvPr id="9" name="Espace réservé du contenu 3">
            <a:extLst>
              <a:ext uri="{FF2B5EF4-FFF2-40B4-BE49-F238E27FC236}">
                <a16:creationId xmlns:a16="http://schemas.microsoft.com/office/drawing/2014/main" id="{DDB828AA-3F4A-308B-F292-C197161EDFDB}"/>
              </a:ext>
            </a:extLst>
          </p:cNvPr>
          <p:cNvSpPr txBox="1">
            <a:spLocks/>
          </p:cNvSpPr>
          <p:nvPr/>
        </p:nvSpPr>
        <p:spPr bwMode="auto">
          <a:xfrm>
            <a:off x="445558" y="1233200"/>
            <a:ext cx="10538884" cy="635470"/>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buFont typeface="Arial" pitchFamily="34" charset="0"/>
              <a:buNone/>
            </a:pPr>
            <a:r>
              <a:rPr lang="fr-BE" sz="2200" b="1" dirty="0">
                <a:latin typeface="Calibri "/>
              </a:rPr>
              <a:t>Loi du 7 février 2024 introduisant le nouveau livre 6 du Code civil sur la responsabilité extracontractuelle </a:t>
            </a:r>
            <a:r>
              <a:rPr lang="fr-BE" sz="2200" i="1" dirty="0">
                <a:solidFill>
                  <a:schemeClr val="accent1"/>
                </a:solidFill>
                <a:latin typeface="Calibri "/>
                <a:ea typeface="Calibri" panose="020F0502020204030204" pitchFamily="34" charset="0"/>
              </a:rPr>
              <a:t>Moniteur belge </a:t>
            </a:r>
            <a:r>
              <a:rPr lang="fr-BE" sz="2200" dirty="0">
                <a:solidFill>
                  <a:schemeClr val="accent1"/>
                </a:solidFill>
                <a:latin typeface="Calibri "/>
                <a:ea typeface="Calibri" panose="020F0502020204030204" pitchFamily="34" charset="0"/>
              </a:rPr>
              <a:t>du 1</a:t>
            </a:r>
            <a:r>
              <a:rPr lang="fr-BE" sz="2200" baseline="30000" dirty="0">
                <a:solidFill>
                  <a:schemeClr val="accent1"/>
                </a:solidFill>
                <a:latin typeface="Calibri "/>
                <a:ea typeface="Calibri" panose="020F0502020204030204" pitchFamily="34" charset="0"/>
              </a:rPr>
              <a:t>er</a:t>
            </a:r>
            <a:r>
              <a:rPr lang="fr-BE" sz="2200" dirty="0">
                <a:solidFill>
                  <a:schemeClr val="accent1"/>
                </a:solidFill>
                <a:latin typeface="Calibri "/>
                <a:ea typeface="Calibri" panose="020F0502020204030204" pitchFamily="34" charset="0"/>
              </a:rPr>
              <a:t> juillet 2024</a:t>
            </a:r>
          </a:p>
          <a:p>
            <a:pPr>
              <a:buFont typeface="Wingdings" panose="05000000000000000000" pitchFamily="2" charset="2"/>
              <a:buChar char="à"/>
            </a:pPr>
            <a:endParaRPr lang="fr-BE" sz="1800" dirty="0">
              <a:latin typeface="Calibri "/>
            </a:endParaRPr>
          </a:p>
          <a:p>
            <a:pPr marL="0" indent="0">
              <a:buFont typeface="Arial" pitchFamily="34" charset="0"/>
              <a:buNone/>
            </a:pPr>
            <a:endParaRPr lang="fr-BE" sz="1400" dirty="0">
              <a:solidFill>
                <a:schemeClr val="accent1"/>
              </a:solidFill>
              <a:latin typeface="Calibri "/>
            </a:endParaRPr>
          </a:p>
        </p:txBody>
      </p:sp>
      <p:pic>
        <p:nvPicPr>
          <p:cNvPr id="10" name="Image 9">
            <a:extLst>
              <a:ext uri="{FF2B5EF4-FFF2-40B4-BE49-F238E27FC236}">
                <a16:creationId xmlns:a16="http://schemas.microsoft.com/office/drawing/2014/main" id="{3A18461F-959B-84FF-566B-DD756FEFCB0E}"/>
              </a:ext>
            </a:extLst>
          </p:cNvPr>
          <p:cNvPicPr>
            <a:picLocks noChangeAspect="1"/>
          </p:cNvPicPr>
          <p:nvPr/>
        </p:nvPicPr>
        <p:blipFill>
          <a:blip r:embed="rId3"/>
          <a:srcRect l="11685" r="19695"/>
          <a:stretch>
            <a:fillRect/>
          </a:stretch>
        </p:blipFill>
        <p:spPr>
          <a:xfrm>
            <a:off x="331541" y="97663"/>
            <a:ext cx="962517" cy="864096"/>
          </a:xfrm>
          <a:prstGeom prst="rect">
            <a:avLst/>
          </a:prstGeom>
        </p:spPr>
      </p:pic>
      <p:sp>
        <p:nvSpPr>
          <p:cNvPr id="3" name="Espace réservé du numéro de diapositive 1">
            <a:extLst>
              <a:ext uri="{FF2B5EF4-FFF2-40B4-BE49-F238E27FC236}">
                <a16:creationId xmlns:a16="http://schemas.microsoft.com/office/drawing/2014/main" id="{123B52C9-61B5-5FFF-4405-8DB5088D1DFF}"/>
              </a:ext>
            </a:extLst>
          </p:cNvPr>
          <p:cNvSpPr>
            <a:spLocks noGrp="1"/>
          </p:cNvSpPr>
          <p:nvPr>
            <p:ph type="sldNum" sz="quarter" idx="12"/>
          </p:nvPr>
        </p:nvSpPr>
        <p:spPr>
          <a:xfrm>
            <a:off x="10984442" y="5664955"/>
            <a:ext cx="1207558" cy="1278465"/>
          </a:xfrm>
        </p:spPr>
        <p:txBody>
          <a:bodyPr/>
          <a:lstStyle/>
          <a:p>
            <a:pPr>
              <a:defRPr/>
            </a:pPr>
            <a:fld id="{AB579958-F175-4604-ACCA-8E24432064FA}" type="slidenum">
              <a:rPr lang="en-US" sz="6000" smtClean="0"/>
              <a:pPr>
                <a:defRPr/>
              </a:pPr>
              <a:t>10</a:t>
            </a:fld>
            <a:endParaRPr lang="en-US" sz="6000" dirty="0"/>
          </a:p>
        </p:txBody>
      </p:sp>
      <p:graphicFrame>
        <p:nvGraphicFramePr>
          <p:cNvPr id="2" name="Tableau 1">
            <a:extLst>
              <a:ext uri="{FF2B5EF4-FFF2-40B4-BE49-F238E27FC236}">
                <a16:creationId xmlns:a16="http://schemas.microsoft.com/office/drawing/2014/main" id="{F3DE246A-87B6-1A3D-B4C1-1B0B81F7A8B5}"/>
              </a:ext>
            </a:extLst>
          </p:cNvPr>
          <p:cNvGraphicFramePr>
            <a:graphicFrameLocks noGrp="1"/>
          </p:cNvGraphicFramePr>
          <p:nvPr>
            <p:extLst>
              <p:ext uri="{D42A27DB-BD31-4B8C-83A1-F6EECF244321}">
                <p14:modId xmlns:p14="http://schemas.microsoft.com/office/powerpoint/2010/main" val="2485166803"/>
              </p:ext>
            </p:extLst>
          </p:nvPr>
        </p:nvGraphicFramePr>
        <p:xfrm>
          <a:off x="685800" y="2657287"/>
          <a:ext cx="10753725" cy="2938501"/>
        </p:xfrm>
        <a:graphic>
          <a:graphicData uri="http://schemas.openxmlformats.org/drawingml/2006/table">
            <a:tbl>
              <a:tblPr>
                <a:tableStyleId>{5C22544A-7EE6-4342-B048-85BDC9FD1C3A}</a:tableStyleId>
              </a:tblPr>
              <a:tblGrid>
                <a:gridCol w="10753725">
                  <a:extLst>
                    <a:ext uri="{9D8B030D-6E8A-4147-A177-3AD203B41FA5}">
                      <a16:colId xmlns:a16="http://schemas.microsoft.com/office/drawing/2014/main" val="722516232"/>
                    </a:ext>
                  </a:extLst>
                </a:gridCol>
              </a:tblGrid>
              <a:tr h="2938501">
                <a:tc>
                  <a:txBody>
                    <a:bodyPr/>
                    <a:lstStyle/>
                    <a:p>
                      <a:pPr algn="ctr">
                        <a:lnSpc>
                          <a:spcPct val="107000"/>
                        </a:lnSpc>
                        <a:spcAft>
                          <a:spcPts val="800"/>
                        </a:spcAft>
                        <a:buNone/>
                      </a:pPr>
                      <a:r>
                        <a:rPr lang="fr-FR" sz="1800" dirty="0">
                          <a:effectLst/>
                        </a:rPr>
                        <a:t>« La responsabilité extracontractuelle des parties est limitée conformément aux articles 6.2 et 6.3 du Code civil : le Pouvoir adjudicateur et l’adjudicataire conviennent de ne pas faire application des règles de la responsabilité civile extracontractuelle dans le cadre du présent marché public à raison d’un dommage qui résulterait de l’inexécution d’une obligation contractuelle et vis-à-vis de leurs auxiliaires (travailleurs, administrateurs, collaborateurs indépendants en société ou non et les sous-traitants). Par dérogation à ce qui précède, l’application des règles de la responsabilité civile extracontractuelle ne peut être écartée pour les actions en réparation d'un dommage résultant d'une atteinte à l'intégrité physique ou psychique ou d'une faute commise avec l'intention de causer un dommage. De même, la commission d’une infraction pénale engage la responsabilité de son auteur.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89535" marR="89535" marT="0" marB="0" anchor="ctr"/>
                </a:tc>
                <a:extLst>
                  <a:ext uri="{0D108BD9-81ED-4DB2-BD59-A6C34878D82A}">
                    <a16:rowId xmlns:a16="http://schemas.microsoft.com/office/drawing/2014/main" val="3402554019"/>
                  </a:ext>
                </a:extLst>
              </a:tr>
            </a:tbl>
          </a:graphicData>
        </a:graphic>
      </p:graphicFrame>
    </p:spTree>
    <p:extLst>
      <p:ext uri="{BB962C8B-B14F-4D97-AF65-F5344CB8AC3E}">
        <p14:creationId xmlns:p14="http://schemas.microsoft.com/office/powerpoint/2010/main" val="4229885135"/>
      </p:ext>
    </p:extLst>
  </p:cSld>
  <p:clrMapOvr>
    <a:masterClrMapping/>
  </p:clrMapOvr>
  <p:transition>
    <p:pull dir="l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B0282A-8821-33C2-E906-55DB481DEF76}"/>
            </a:ext>
          </a:extLst>
        </p:cNvPr>
        <p:cNvGrpSpPr/>
        <p:nvPr/>
      </p:nvGrpSpPr>
      <p:grpSpPr>
        <a:xfrm>
          <a:off x="0" y="0"/>
          <a:ext cx="0" cy="0"/>
          <a:chOff x="0" y="0"/>
          <a:chExt cx="0" cy="0"/>
        </a:xfrm>
      </p:grpSpPr>
      <p:sp>
        <p:nvSpPr>
          <p:cNvPr id="5" name="Espace réservé du pied de page 1">
            <a:extLst>
              <a:ext uri="{FF2B5EF4-FFF2-40B4-BE49-F238E27FC236}">
                <a16:creationId xmlns:a16="http://schemas.microsoft.com/office/drawing/2014/main" id="{531117A6-90CB-0ECC-546E-F189B9367246}"/>
              </a:ext>
            </a:extLst>
          </p:cNvPr>
          <p:cNvSpPr>
            <a:spLocks noGrp="1"/>
          </p:cNvSpPr>
          <p:nvPr>
            <p:ph type="ftr" sz="quarter" idx="11"/>
          </p:nvPr>
        </p:nvSpPr>
        <p:spPr/>
        <p:txBody>
          <a:bodyPr/>
          <a:lstStyle/>
          <a:p>
            <a:pPr>
              <a:defRPr/>
            </a:pPr>
            <a:r>
              <a:rPr lang="en-US" dirty="0">
                <a:solidFill>
                  <a:schemeClr val="accent1"/>
                </a:solidFill>
              </a:rPr>
              <a:t>National Tender Day 2025 - Samuel Wauthier</a:t>
            </a:r>
            <a:endParaRPr lang="nl-NL" dirty="0">
              <a:solidFill>
                <a:schemeClr val="accent1"/>
              </a:solidFill>
            </a:endParaRPr>
          </a:p>
        </p:txBody>
      </p:sp>
      <p:sp>
        <p:nvSpPr>
          <p:cNvPr id="3" name="Titre 2">
            <a:extLst>
              <a:ext uri="{FF2B5EF4-FFF2-40B4-BE49-F238E27FC236}">
                <a16:creationId xmlns:a16="http://schemas.microsoft.com/office/drawing/2014/main" id="{257A5C07-B714-5C24-AFDA-73D6EDFCD4F7}"/>
              </a:ext>
            </a:extLst>
          </p:cNvPr>
          <p:cNvSpPr>
            <a:spLocks noGrp="1"/>
          </p:cNvSpPr>
          <p:nvPr>
            <p:ph type="title"/>
          </p:nvPr>
        </p:nvSpPr>
        <p:spPr>
          <a:xfrm>
            <a:off x="1294058" y="309703"/>
            <a:ext cx="10566400" cy="635471"/>
          </a:xfrm>
        </p:spPr>
        <p:txBody>
          <a:bodyPr>
            <a:normAutofit fontScale="90000"/>
          </a:bodyPr>
          <a:lstStyle/>
          <a:p>
            <a:r>
              <a:rPr lang="fr-BE" sz="2400" b="1" dirty="0">
                <a:latin typeface="Calibri "/>
              </a:rPr>
              <a:t>Niveau belge</a:t>
            </a:r>
            <a:br>
              <a:rPr lang="fr-BE" sz="2400" b="1" dirty="0">
                <a:latin typeface="Calibri "/>
              </a:rPr>
            </a:br>
            <a:r>
              <a:rPr lang="fr-BE" sz="2400" b="1" dirty="0">
                <a:latin typeface="Calibri "/>
              </a:rPr>
              <a:t>Arrêté royal du 12 août 2024 paiement – rappel </a:t>
            </a:r>
          </a:p>
        </p:txBody>
      </p:sp>
      <p:sp>
        <p:nvSpPr>
          <p:cNvPr id="4" name="Espace réservé du contenu 3">
            <a:extLst>
              <a:ext uri="{FF2B5EF4-FFF2-40B4-BE49-F238E27FC236}">
                <a16:creationId xmlns:a16="http://schemas.microsoft.com/office/drawing/2014/main" id="{31CBCF90-87EC-B6DE-D80A-21B2C5D68BB6}"/>
              </a:ext>
            </a:extLst>
          </p:cNvPr>
          <p:cNvSpPr>
            <a:spLocks noGrp="1"/>
          </p:cNvSpPr>
          <p:nvPr>
            <p:ph idx="1"/>
          </p:nvPr>
        </p:nvSpPr>
        <p:spPr>
          <a:xfrm>
            <a:off x="609599" y="1034030"/>
            <a:ext cx="10538884" cy="932197"/>
          </a:xfrm>
        </p:spPr>
        <p:txBody>
          <a:bodyPr>
            <a:noAutofit/>
          </a:bodyPr>
          <a:lstStyle/>
          <a:p>
            <a:pPr marL="0" indent="0">
              <a:buNone/>
            </a:pPr>
            <a:r>
              <a:rPr lang="fr-BE" sz="1800" b="1" dirty="0">
                <a:effectLst/>
                <a:latin typeface="+mj-lt"/>
                <a:ea typeface="Calibri" panose="020F0502020204030204" pitchFamily="34" charset="0"/>
              </a:rPr>
              <a:t>Arrêté royal du 12 août 2024</a:t>
            </a:r>
            <a:r>
              <a:rPr lang="fr-BE" sz="1800" dirty="0">
                <a:effectLst/>
                <a:latin typeface="+mj-lt"/>
                <a:ea typeface="Calibri" panose="020F0502020204030204" pitchFamily="34" charset="0"/>
              </a:rPr>
              <a:t> </a:t>
            </a:r>
            <a:r>
              <a:rPr lang="fr-BE" sz="1800" b="1" dirty="0">
                <a:effectLst/>
                <a:latin typeface="+mj-lt"/>
                <a:ea typeface="Calibri" panose="020F0502020204030204" pitchFamily="34" charset="0"/>
              </a:rPr>
              <a:t>modifiant l'arrêté royal du 14 janvier 2013 établissant les règles générales d'exécution des marchés publics, en ce qui concerne les règles de paiement</a:t>
            </a:r>
            <a:endParaRPr lang="fr-BE" sz="1800" dirty="0">
              <a:effectLst/>
              <a:latin typeface="+mj-lt"/>
              <a:ea typeface="Calibri" panose="020F0502020204030204" pitchFamily="34" charset="0"/>
            </a:endParaRPr>
          </a:p>
          <a:p>
            <a:pPr marL="0" indent="0">
              <a:lnSpc>
                <a:spcPct val="100000"/>
              </a:lnSpc>
              <a:buNone/>
            </a:pPr>
            <a:r>
              <a:rPr lang="fr-BE" sz="1600" i="1" dirty="0">
                <a:solidFill>
                  <a:schemeClr val="accent1"/>
                </a:solidFill>
                <a:effectLst/>
                <a:latin typeface="+mj-lt"/>
                <a:ea typeface="Calibri" panose="020F0502020204030204" pitchFamily="34" charset="0"/>
                <a:cs typeface="EUAlbertina"/>
              </a:rPr>
              <a:t>Moniteur </a:t>
            </a:r>
            <a:r>
              <a:rPr lang="fr-BE" sz="1600" i="1" dirty="0">
                <a:solidFill>
                  <a:schemeClr val="accent1"/>
                </a:solidFill>
                <a:latin typeface="+mj-lt"/>
                <a:ea typeface="Calibri" panose="020F0502020204030204" pitchFamily="34" charset="0"/>
                <a:cs typeface="EUAlbertina"/>
              </a:rPr>
              <a:t>belge </a:t>
            </a:r>
            <a:r>
              <a:rPr lang="fr-BE" sz="1600" dirty="0">
                <a:solidFill>
                  <a:schemeClr val="accent1"/>
                </a:solidFill>
                <a:effectLst/>
                <a:latin typeface="+mj-lt"/>
                <a:ea typeface="Calibri" panose="020F0502020204030204" pitchFamily="34" charset="0"/>
                <a:cs typeface="EUAlbertina"/>
              </a:rPr>
              <a:t>du 16 septembre 2024</a:t>
            </a:r>
          </a:p>
        </p:txBody>
      </p:sp>
      <p:graphicFrame>
        <p:nvGraphicFramePr>
          <p:cNvPr id="8" name="Tableau 7">
            <a:extLst>
              <a:ext uri="{FF2B5EF4-FFF2-40B4-BE49-F238E27FC236}">
                <a16:creationId xmlns:a16="http://schemas.microsoft.com/office/drawing/2014/main" id="{98FF74D8-E802-800A-82C6-386E6F9E2FFE}"/>
              </a:ext>
            </a:extLst>
          </p:cNvPr>
          <p:cNvGraphicFramePr>
            <a:graphicFrameLocks noGrp="1"/>
          </p:cNvGraphicFramePr>
          <p:nvPr>
            <p:extLst>
              <p:ext uri="{D42A27DB-BD31-4B8C-83A1-F6EECF244321}">
                <p14:modId xmlns:p14="http://schemas.microsoft.com/office/powerpoint/2010/main" val="2955515650"/>
              </p:ext>
            </p:extLst>
          </p:nvPr>
        </p:nvGraphicFramePr>
        <p:xfrm>
          <a:off x="331541" y="2021913"/>
          <a:ext cx="10412967" cy="4573139"/>
        </p:xfrm>
        <a:graphic>
          <a:graphicData uri="http://schemas.openxmlformats.org/drawingml/2006/table">
            <a:tbl>
              <a:tblPr firstRow="1" bandRow="1">
                <a:tableStyleId>{5C22544A-7EE6-4342-B048-85BDC9FD1C3A}</a:tableStyleId>
              </a:tblPr>
              <a:tblGrid>
                <a:gridCol w="6800508">
                  <a:extLst>
                    <a:ext uri="{9D8B030D-6E8A-4147-A177-3AD203B41FA5}">
                      <a16:colId xmlns:a16="http://schemas.microsoft.com/office/drawing/2014/main" val="1405075701"/>
                    </a:ext>
                  </a:extLst>
                </a:gridCol>
                <a:gridCol w="3612459">
                  <a:extLst>
                    <a:ext uri="{9D8B030D-6E8A-4147-A177-3AD203B41FA5}">
                      <a16:colId xmlns:a16="http://schemas.microsoft.com/office/drawing/2014/main" val="465671722"/>
                    </a:ext>
                  </a:extLst>
                </a:gridCol>
              </a:tblGrid>
              <a:tr h="298322">
                <a:tc>
                  <a:txBody>
                    <a:bodyPr/>
                    <a:lstStyle/>
                    <a:p>
                      <a:pPr algn="ctr"/>
                      <a:r>
                        <a:rPr lang="fr-BE" sz="1400">
                          <a:solidFill>
                            <a:schemeClr val="bg1"/>
                          </a:solidFill>
                          <a:latin typeface="+mj-lt"/>
                        </a:rPr>
                        <a:t>Objectifs et modifications</a:t>
                      </a:r>
                      <a:endParaRPr lang="fr-FR" sz="1400">
                        <a:solidFill>
                          <a:schemeClr val="bg1"/>
                        </a:solidFill>
                        <a:latin typeface="+mj-lt"/>
                        <a:cs typeface="Arial" panose="020B0604020202020204" pitchFamily="34" charset="0"/>
                      </a:endParaRPr>
                    </a:p>
                  </a:txBody>
                  <a:tcPr/>
                </a:tc>
                <a:tc>
                  <a:txBody>
                    <a:bodyPr/>
                    <a:lstStyle/>
                    <a:p>
                      <a:pPr algn="ctr"/>
                      <a:r>
                        <a:rPr kumimoji="0" lang="fr-FR" sz="1400" kern="1200">
                          <a:solidFill>
                            <a:schemeClr val="bg1"/>
                          </a:solidFill>
                          <a:latin typeface="+mj-lt"/>
                          <a:ea typeface="+mn-ea"/>
                          <a:cs typeface="Arial" panose="020B0604020202020204" pitchFamily="34" charset="0"/>
                        </a:rPr>
                        <a:t>Entrée en vigueur </a:t>
                      </a:r>
                      <a:endParaRPr lang="fr-FR" sz="1400">
                        <a:solidFill>
                          <a:schemeClr val="bg1"/>
                        </a:solidFill>
                        <a:latin typeface="+mj-lt"/>
                        <a:cs typeface="Arial" panose="020B0604020202020204" pitchFamily="34" charset="0"/>
                      </a:endParaRPr>
                    </a:p>
                  </a:txBody>
                  <a:tcPr/>
                </a:tc>
                <a:extLst>
                  <a:ext uri="{0D108BD9-81ED-4DB2-BD59-A6C34878D82A}">
                    <a16:rowId xmlns:a16="http://schemas.microsoft.com/office/drawing/2014/main" val="3333044305"/>
                  </a:ext>
                </a:extLst>
              </a:tr>
              <a:tr h="1113659">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BE" sz="1400" kern="1200" dirty="0">
                          <a:solidFill>
                            <a:schemeClr val="dk1"/>
                          </a:solidFill>
                          <a:latin typeface="+mj-lt"/>
                          <a:ea typeface="+mn-ea"/>
                          <a:cs typeface="Arial" panose="020B0604020202020204" pitchFamily="34" charset="0"/>
                        </a:rPr>
                        <a:t>Modifier les règles relatives aux paiements en </a:t>
                      </a:r>
                      <a:r>
                        <a:rPr kumimoji="0" lang="fr-FR" sz="1400" kern="1200" dirty="0">
                          <a:solidFill>
                            <a:schemeClr val="dk1"/>
                          </a:solidFill>
                          <a:latin typeface="+mj-lt"/>
                          <a:ea typeface="+mn-ea"/>
                          <a:cs typeface="Arial" panose="020B0604020202020204" pitchFamily="34" charset="0"/>
                        </a:rPr>
                        <a:t>supprimant les délais distincts pour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400" kern="1200" dirty="0">
                          <a:solidFill>
                            <a:schemeClr val="dk1"/>
                          </a:solidFill>
                          <a:latin typeface="+mj-lt"/>
                          <a:ea typeface="+mn-ea"/>
                          <a:cs typeface="Arial" panose="020B0604020202020204" pitchFamily="34" charset="0"/>
                        </a:rPr>
                        <a:t>les opérations de vérification et de paiement </a:t>
                      </a:r>
                      <a:r>
                        <a:rPr kumimoji="0" lang="fr-BE" sz="1400" kern="1200" dirty="0">
                          <a:solidFill>
                            <a:schemeClr val="dk1"/>
                          </a:solidFill>
                          <a:latin typeface="+mj-lt"/>
                          <a:ea typeface="+mn-ea"/>
                          <a:cs typeface="Arial" panose="020B0604020202020204" pitchFamily="34" charset="0"/>
                        </a:rPr>
                        <a:t>et établir </a:t>
                      </a:r>
                      <a:r>
                        <a:rPr kumimoji="0" lang="fr-BE" sz="1400" b="1" u="sng" kern="1200" dirty="0">
                          <a:solidFill>
                            <a:srgbClr val="FF9900"/>
                          </a:solidFill>
                          <a:latin typeface="+mj-lt"/>
                          <a:ea typeface="+mn-ea"/>
                          <a:cs typeface="Arial" panose="020B0604020202020204" pitchFamily="34" charset="0"/>
                        </a:rPr>
                        <a:t>un</a:t>
                      </a:r>
                      <a:r>
                        <a:rPr kumimoji="0" lang="fr-BE" sz="1400" u="sng" kern="1200" dirty="0">
                          <a:solidFill>
                            <a:srgbClr val="FF9900"/>
                          </a:solidFill>
                          <a:latin typeface="+mj-lt"/>
                          <a:ea typeface="+mn-ea"/>
                          <a:cs typeface="Arial" panose="020B0604020202020204" pitchFamily="34" charset="0"/>
                        </a:rPr>
                        <a:t> </a:t>
                      </a:r>
                      <a:r>
                        <a:rPr kumimoji="0" lang="fr-BE" sz="1400" b="1" u="sng" kern="1200" dirty="0">
                          <a:solidFill>
                            <a:srgbClr val="FF9900"/>
                          </a:solidFill>
                          <a:latin typeface="+mj-lt"/>
                          <a:ea typeface="+mn-ea"/>
                          <a:cs typeface="Arial" panose="020B0604020202020204" pitchFamily="34" charset="0"/>
                        </a:rPr>
                        <a:t>« </a:t>
                      </a:r>
                      <a:r>
                        <a:rPr kumimoji="0" lang="fr-FR" sz="1400" b="1" u="sng" kern="1200" dirty="0">
                          <a:solidFill>
                            <a:srgbClr val="FF9900"/>
                          </a:solidFill>
                          <a:latin typeface="+mj-lt"/>
                          <a:ea typeface="+mn-ea"/>
                          <a:cs typeface="Arial" panose="020B0604020202020204" pitchFamily="34" charset="0"/>
                        </a:rPr>
                        <a:t>délai de traitement » unique</a:t>
                      </a:r>
                      <a:endParaRPr kumimoji="0" lang="fr-FR" sz="1400" u="sng" kern="1200" dirty="0">
                        <a:solidFill>
                          <a:srgbClr val="FF9900"/>
                        </a:solidFill>
                        <a:latin typeface="+mj-lt"/>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150" kern="1200" dirty="0">
                          <a:solidFill>
                            <a:schemeClr val="tx2"/>
                          </a:solidFill>
                          <a:latin typeface="+mj-lt"/>
                          <a:ea typeface="+mn-ea"/>
                          <a:cs typeface="Arial" panose="020B0604020202020204" pitchFamily="34" charset="0"/>
                        </a:rPr>
                        <a:t>Transposer partiellement la directive 2011/7/UE du Parlement européen et du Conseil du 16 février </a:t>
                      </a:r>
                    </a:p>
                    <a:p>
                      <a:pPr marL="26670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FR" sz="1150" kern="1200" dirty="0">
                          <a:solidFill>
                            <a:schemeClr val="tx2"/>
                          </a:solidFill>
                          <a:latin typeface="+mj-lt"/>
                          <a:ea typeface="+mn-ea"/>
                          <a:cs typeface="Arial" panose="020B0604020202020204" pitchFamily="34" charset="0"/>
                        </a:rPr>
                        <a:t> 2011 concernant la lutte contre le retard de paiement dans les transactions commerciales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BE" sz="1150" kern="1200" dirty="0">
                          <a:solidFill>
                            <a:schemeClr val="tx2"/>
                          </a:solidFill>
                          <a:latin typeface="+mj-lt"/>
                          <a:ea typeface="+mn-ea"/>
                          <a:cs typeface="Arial" panose="020B0604020202020204" pitchFamily="34" charset="0"/>
                        </a:rPr>
                        <a:t>de se conformer à l’arrêt du </a:t>
                      </a:r>
                      <a:r>
                        <a:rPr kumimoji="0" lang="fr-FR" sz="1150" kern="1200" dirty="0">
                          <a:solidFill>
                            <a:schemeClr val="tx2"/>
                          </a:solidFill>
                          <a:latin typeface="+mj-lt"/>
                          <a:ea typeface="+mn-ea"/>
                          <a:cs typeface="Arial" panose="020B0604020202020204" pitchFamily="34" charset="0"/>
                        </a:rPr>
                        <a:t>C-585/20 du 20 octobre 2022 de la CJUE</a:t>
                      </a:r>
                      <a:endParaRPr kumimoji="0" lang="fr-BE" sz="1150" kern="1200" dirty="0">
                        <a:solidFill>
                          <a:schemeClr val="tx2"/>
                        </a:solidFill>
                        <a:latin typeface="+mj-lt"/>
                        <a:ea typeface="+mn-ea"/>
                        <a:cs typeface="Arial" panose="020B0604020202020204" pitchFamily="34" charset="0"/>
                      </a:endParaRPr>
                    </a:p>
                  </a:txBody>
                  <a:tcPr/>
                </a:tc>
                <a:tc rowSpan="3">
                  <a:txBody>
                    <a:bodyPr/>
                    <a:lstStyle/>
                    <a:p>
                      <a:pPr algn="just"/>
                      <a:r>
                        <a:rPr kumimoji="0" lang="fr-FR" sz="1400" b="1" kern="1200" dirty="0">
                          <a:solidFill>
                            <a:schemeClr val="accent1"/>
                          </a:solidFill>
                          <a:latin typeface="+mj-lt"/>
                          <a:ea typeface="+mn-ea"/>
                          <a:cs typeface="Arial" panose="020B0604020202020204" pitchFamily="34" charset="0"/>
                        </a:rPr>
                        <a:t>Entrée en vigueur à partir du 1</a:t>
                      </a:r>
                      <a:r>
                        <a:rPr kumimoji="0" lang="fr-FR" sz="1400" b="1" kern="1200" baseline="30000" dirty="0">
                          <a:solidFill>
                            <a:schemeClr val="accent1"/>
                          </a:solidFill>
                          <a:latin typeface="+mj-lt"/>
                          <a:ea typeface="+mn-ea"/>
                          <a:cs typeface="Arial" panose="020B0604020202020204" pitchFamily="34" charset="0"/>
                        </a:rPr>
                        <a:t>er</a:t>
                      </a:r>
                      <a:r>
                        <a:rPr kumimoji="0" lang="fr-FR" sz="1400" b="1" kern="1200" dirty="0">
                          <a:solidFill>
                            <a:schemeClr val="accent1"/>
                          </a:solidFill>
                          <a:latin typeface="+mj-lt"/>
                          <a:ea typeface="+mn-ea"/>
                          <a:cs typeface="Arial" panose="020B0604020202020204" pitchFamily="34" charset="0"/>
                        </a:rPr>
                        <a:t> janvier 2025</a:t>
                      </a:r>
                    </a:p>
                    <a:p>
                      <a:pPr marL="171450" indent="-171450" algn="just">
                        <a:buFont typeface="Arial" panose="020B0604020202020204" pitchFamily="34" charset="0"/>
                        <a:buChar char="-"/>
                      </a:pPr>
                      <a:r>
                        <a:rPr kumimoji="0" lang="fr-FR" sz="1400" b="1" kern="1200" dirty="0">
                          <a:solidFill>
                            <a:schemeClr val="accent1"/>
                          </a:solidFill>
                          <a:latin typeface="+mj-lt"/>
                          <a:ea typeface="+mn-ea"/>
                          <a:cs typeface="Arial" panose="020B0604020202020204" pitchFamily="34" charset="0"/>
                        </a:rPr>
                        <a:t>pour les marchés dont l’avis de marché </a:t>
                      </a:r>
                      <a:r>
                        <a:rPr kumimoji="0" lang="fr-FR" sz="1400" b="1" u="sng" kern="1200" dirty="0">
                          <a:solidFill>
                            <a:schemeClr val="accent1"/>
                          </a:solidFill>
                          <a:latin typeface="+mj-lt"/>
                          <a:ea typeface="+mn-ea"/>
                          <a:cs typeface="Arial" panose="020B0604020202020204" pitchFamily="34" charset="0"/>
                        </a:rPr>
                        <a:t>est publié </a:t>
                      </a:r>
                      <a:r>
                        <a:rPr kumimoji="0" lang="fr-FR" sz="1400" b="1" kern="1200" dirty="0">
                          <a:solidFill>
                            <a:schemeClr val="accent1"/>
                          </a:solidFill>
                          <a:latin typeface="+mj-lt"/>
                          <a:ea typeface="+mn-ea"/>
                          <a:cs typeface="Arial" panose="020B0604020202020204" pitchFamily="34" charset="0"/>
                        </a:rPr>
                        <a:t>à partir de cette date</a:t>
                      </a:r>
                    </a:p>
                    <a:p>
                      <a:pPr marL="171450" indent="-171450" algn="just">
                        <a:buFont typeface="Arial" panose="020B0604020202020204" pitchFamily="34" charset="0"/>
                        <a:buChar char="-"/>
                      </a:pPr>
                      <a:r>
                        <a:rPr kumimoji="0" lang="fr-FR" sz="1400" b="1" kern="1200" dirty="0">
                          <a:solidFill>
                            <a:schemeClr val="accent1"/>
                          </a:solidFill>
                          <a:latin typeface="+mj-lt"/>
                          <a:ea typeface="+mn-ea"/>
                          <a:cs typeface="Arial" panose="020B0604020202020204" pitchFamily="34" charset="0"/>
                        </a:rPr>
                        <a:t>pour les marchés pour lesquels, à défaut d’une obligation de publication préalable, l’invitation à introduire une offre est lancée à partir de cette date.</a:t>
                      </a:r>
                    </a:p>
                    <a:p>
                      <a:pPr marL="171450" indent="-171450" algn="just">
                        <a:buFont typeface="Arial" panose="020B0604020202020204" pitchFamily="34" charset="0"/>
                        <a:buChar char="-"/>
                      </a:pPr>
                      <a:endParaRPr kumimoji="0" lang="fr-FR" sz="1400" kern="1200" dirty="0">
                        <a:solidFill>
                          <a:srgbClr val="C00000"/>
                        </a:solidFill>
                        <a:latin typeface="+mj-lt"/>
                        <a:ea typeface="+mn-ea"/>
                        <a:cs typeface="Arial" panose="020B0604020202020204" pitchFamily="34" charset="0"/>
                      </a:endParaRPr>
                    </a:p>
                    <a:p>
                      <a:pPr marL="0" indent="0" algn="just">
                        <a:buFont typeface="Arial" panose="020B0604020202020204" pitchFamily="34" charset="0"/>
                        <a:buNone/>
                      </a:pPr>
                      <a:endParaRPr kumimoji="0" lang="fr-FR" sz="1400" kern="1200" dirty="0">
                        <a:solidFill>
                          <a:srgbClr val="C00000"/>
                        </a:solidFill>
                        <a:latin typeface="+mj-lt"/>
                        <a:ea typeface="+mn-ea"/>
                        <a:cs typeface="Arial" panose="020B0604020202020204" pitchFamily="34" charset="0"/>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1400" kern="1200" dirty="0">
                        <a:solidFill>
                          <a:schemeClr val="tx1"/>
                        </a:solidFill>
                        <a:latin typeface="+mj-lt"/>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fr-FR" sz="1400" b="1" kern="1200" dirty="0">
                        <a:solidFill>
                          <a:schemeClr val="tx1"/>
                        </a:solidFill>
                        <a:latin typeface="+mj-lt"/>
                        <a:ea typeface="+mn-ea"/>
                        <a:cs typeface="Arial" panose="020B0604020202020204" pitchFamily="34" charset="0"/>
                      </a:endParaRPr>
                    </a:p>
                    <a:p>
                      <a:pPr marL="0" indent="0" algn="just">
                        <a:buFont typeface="Arial" panose="020B0604020202020204" pitchFamily="34" charset="0"/>
                        <a:buNone/>
                      </a:pPr>
                      <a:endParaRPr kumimoji="0" lang="fr-FR" sz="1150" kern="1200" dirty="0">
                        <a:solidFill>
                          <a:schemeClr val="dk1"/>
                        </a:solidFill>
                        <a:latin typeface="+mj-lt"/>
                        <a:ea typeface="+mn-ea"/>
                        <a:cs typeface="Arial" panose="020B0604020202020204" pitchFamily="34" charset="0"/>
                      </a:endParaRPr>
                    </a:p>
                  </a:txBody>
                  <a:tcPr/>
                </a:tc>
                <a:extLst>
                  <a:ext uri="{0D108BD9-81ED-4DB2-BD59-A6C34878D82A}">
                    <a16:rowId xmlns:a16="http://schemas.microsoft.com/office/drawing/2014/main" val="153514532"/>
                  </a:ext>
                </a:extLst>
              </a:tr>
              <a:tr h="1587015">
                <a:tc>
                  <a:txBody>
                    <a:bodyPr/>
                    <a:lstStyle/>
                    <a:p>
                      <a:pPr marL="0" indent="0" algn="just">
                        <a:buFont typeface="+mj-lt"/>
                        <a:buNone/>
                      </a:pPr>
                      <a:r>
                        <a:rPr kumimoji="0" lang="fr-FR" sz="1300" b="1" kern="1200" dirty="0">
                          <a:solidFill>
                            <a:schemeClr val="tx1"/>
                          </a:solidFill>
                          <a:latin typeface="+mj-lt"/>
                          <a:ea typeface="+mn-ea"/>
                          <a:cs typeface="Arial" panose="020B0604020202020204" pitchFamily="34" charset="0"/>
                        </a:rPr>
                        <a:t>Point de départ du délai de traitement de 30 jours:</a:t>
                      </a:r>
                    </a:p>
                    <a:p>
                      <a:pPr marL="285750" indent="-285750" algn="just">
                        <a:buFontTx/>
                        <a:buChar char="-"/>
                      </a:pPr>
                      <a:r>
                        <a:rPr lang="fr-FR" sz="1300" b="1" dirty="0">
                          <a:solidFill>
                            <a:schemeClr val="tx1"/>
                          </a:solidFill>
                          <a:latin typeface="+mj-lt"/>
                          <a:cs typeface="Arial" panose="020B0604020202020204" pitchFamily="34" charset="0"/>
                        </a:rPr>
                        <a:t>marché de travaux: </a:t>
                      </a:r>
                      <a:r>
                        <a:rPr lang="fr-FR" sz="1300" dirty="0">
                          <a:solidFill>
                            <a:schemeClr val="tx1"/>
                          </a:solidFill>
                          <a:latin typeface="+mj-lt"/>
                          <a:cs typeface="Arial" panose="020B0604020202020204" pitchFamily="34" charset="0"/>
                        </a:rPr>
                        <a:t>réception par l’adjudicateur </a:t>
                      </a:r>
                      <a:r>
                        <a:rPr kumimoji="0" lang="fr-FR" sz="1300" kern="1200" dirty="0">
                          <a:solidFill>
                            <a:schemeClr val="tx1"/>
                          </a:solidFill>
                          <a:latin typeface="+mj-lt"/>
                          <a:ea typeface="+mn-ea"/>
                          <a:cs typeface="Arial" panose="020B0604020202020204" pitchFamily="34" charset="0"/>
                        </a:rPr>
                        <a:t>de la </a:t>
                      </a:r>
                      <a:r>
                        <a:rPr kumimoji="0" lang="fr-FR" sz="1300" u="sng" kern="1200" dirty="0">
                          <a:solidFill>
                            <a:schemeClr val="tx1"/>
                          </a:solidFill>
                          <a:latin typeface="+mj-lt"/>
                          <a:ea typeface="+mn-ea"/>
                          <a:cs typeface="Arial" panose="020B0604020202020204" pitchFamily="34" charset="0"/>
                        </a:rPr>
                        <a:t>déclaration de créance et de l’état détaillé des travaux </a:t>
                      </a:r>
                    </a:p>
                    <a:p>
                      <a:pPr marL="285750" indent="-285750" algn="just">
                        <a:buFontTx/>
                        <a:buChar char="-"/>
                      </a:pPr>
                      <a:r>
                        <a:rPr kumimoji="0" lang="fr-FR" sz="1300" b="1" kern="1200" dirty="0">
                          <a:solidFill>
                            <a:schemeClr val="tx1"/>
                          </a:solidFill>
                          <a:latin typeface="+mj-lt"/>
                          <a:ea typeface="+mn-ea"/>
                          <a:cs typeface="Arial" panose="020B0604020202020204" pitchFamily="34" charset="0"/>
                        </a:rPr>
                        <a:t>marché de fournitures : </a:t>
                      </a:r>
                      <a:r>
                        <a:rPr kumimoji="0" lang="fr-FR" sz="1300" kern="1200" dirty="0">
                          <a:solidFill>
                            <a:schemeClr val="tx1"/>
                          </a:solidFill>
                          <a:latin typeface="+mj-lt"/>
                          <a:ea typeface="+mn-ea"/>
                          <a:cs typeface="Arial" panose="020B0604020202020204" pitchFamily="34" charset="0"/>
                        </a:rPr>
                        <a:t>la </a:t>
                      </a:r>
                      <a:r>
                        <a:rPr kumimoji="0" lang="fr-FR" sz="1300" u="sng" kern="1200" dirty="0">
                          <a:solidFill>
                            <a:schemeClr val="tx1"/>
                          </a:solidFill>
                          <a:latin typeface="+mj-lt"/>
                          <a:ea typeface="+mn-ea"/>
                          <a:cs typeface="Arial" panose="020B0604020202020204" pitchFamily="34" charset="0"/>
                        </a:rPr>
                        <a:t>livraison</a:t>
                      </a:r>
                      <a:r>
                        <a:rPr kumimoji="0" lang="fr-FR" sz="1300" kern="1200" dirty="0">
                          <a:solidFill>
                            <a:schemeClr val="tx1"/>
                          </a:solidFill>
                          <a:latin typeface="+mj-lt"/>
                          <a:ea typeface="+mn-ea"/>
                          <a:cs typeface="Arial" panose="020B0604020202020204" pitchFamily="34" charset="0"/>
                        </a:rPr>
                        <a:t> pour autant que le PA dispose d’une facture régulièrement établie ainsi que les autres documents éventuellement exigés</a:t>
                      </a:r>
                    </a:p>
                    <a:p>
                      <a:pPr marL="285750" indent="-285750" algn="just">
                        <a:buFontTx/>
                        <a:buChar char="-"/>
                      </a:pPr>
                      <a:r>
                        <a:rPr kumimoji="0" lang="fr-FR" sz="1300" b="1" kern="1200" dirty="0">
                          <a:solidFill>
                            <a:schemeClr val="tx1"/>
                          </a:solidFill>
                          <a:latin typeface="+mj-lt"/>
                          <a:ea typeface="+mn-ea"/>
                          <a:cs typeface="Arial" panose="020B0604020202020204" pitchFamily="34" charset="0"/>
                        </a:rPr>
                        <a:t>marchés de services : </a:t>
                      </a:r>
                      <a:r>
                        <a:rPr kumimoji="0" lang="fr-FR" sz="1300" u="sng" kern="1200" dirty="0">
                          <a:solidFill>
                            <a:schemeClr val="tx1"/>
                          </a:solidFill>
                          <a:latin typeface="+mj-lt"/>
                          <a:ea typeface="+mn-ea"/>
                          <a:cs typeface="Arial" panose="020B0604020202020204" pitchFamily="34" charset="0"/>
                        </a:rPr>
                        <a:t>constatation de la fin totale ou partielle des services </a:t>
                      </a:r>
                      <a:r>
                        <a:rPr kumimoji="0" lang="fr-FR" sz="1300" kern="1200" dirty="0">
                          <a:solidFill>
                            <a:schemeClr val="tx1"/>
                          </a:solidFill>
                          <a:latin typeface="+mj-lt"/>
                          <a:ea typeface="+mn-ea"/>
                          <a:cs typeface="Arial" panose="020B0604020202020204" pitchFamily="34" charset="0"/>
                        </a:rPr>
                        <a:t>pour autant que le PA dispose d’une facture régulièrement établie ainsi que les autres documents éventuellement exigés</a:t>
                      </a:r>
                    </a:p>
                  </a:txBody>
                  <a:tcPr/>
                </a:tc>
                <a:tc vMerge="1">
                  <a:txBody>
                    <a:bodyPr/>
                    <a:lstStyle/>
                    <a:p>
                      <a:endParaRPr lang="fr-FR"/>
                    </a:p>
                  </a:txBody>
                  <a:tcPr/>
                </a:tc>
                <a:extLst>
                  <a:ext uri="{0D108BD9-81ED-4DB2-BD59-A6C34878D82A}">
                    <a16:rowId xmlns:a16="http://schemas.microsoft.com/office/drawing/2014/main" val="358502715"/>
                  </a:ext>
                </a:extLst>
              </a:tr>
              <a:tr h="1252954">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300" kern="1200" dirty="0">
                          <a:solidFill>
                            <a:schemeClr val="dk1"/>
                          </a:solidFill>
                          <a:latin typeface="+mj-lt"/>
                          <a:ea typeface="+mn-ea"/>
                          <a:cs typeface="Arial" panose="020B0604020202020204" pitchFamily="34" charset="0"/>
                        </a:rPr>
                        <a:t>Les PA devront remplir un formulaire à la suite de l'avis d'attribution (simplifié) du marché et indiquer :</a:t>
                      </a:r>
                    </a:p>
                    <a:p>
                      <a:pPr marL="285750" indent="-285750" algn="just">
                        <a:buFont typeface="Arial" panose="020B0604020202020204" pitchFamily="34" charset="0"/>
                        <a:buChar char="•"/>
                      </a:pPr>
                      <a:r>
                        <a:rPr kumimoji="0" lang="fr-FR" sz="1300" kern="1200" dirty="0">
                          <a:solidFill>
                            <a:schemeClr val="dk1"/>
                          </a:solidFill>
                          <a:latin typeface="+mj-lt"/>
                          <a:ea typeface="+mn-ea"/>
                          <a:cs typeface="Arial" panose="020B0604020202020204" pitchFamily="34" charset="0"/>
                        </a:rPr>
                        <a:t>s'ils optent pour l'application du délai de traitement unique ou s'ils optent pour une des dérogations possibles. </a:t>
                      </a:r>
                    </a:p>
                    <a:p>
                      <a:pPr marL="285750" indent="-285750" algn="just">
                        <a:buFont typeface="Arial" panose="020B0604020202020204" pitchFamily="34" charset="0"/>
                        <a:buChar char="•"/>
                      </a:pPr>
                      <a:r>
                        <a:rPr kumimoji="0" lang="fr-FR" sz="1300" kern="1200" dirty="0">
                          <a:solidFill>
                            <a:schemeClr val="dk1"/>
                          </a:solidFill>
                          <a:latin typeface="+mj-lt"/>
                          <a:ea typeface="+mn-ea"/>
                          <a:cs typeface="Arial" panose="020B0604020202020204" pitchFamily="34" charset="0"/>
                        </a:rPr>
                        <a:t>dans ce dernier cas, le délai repris dans les documents du marché. </a:t>
                      </a:r>
                    </a:p>
                    <a:p>
                      <a:pPr algn="just"/>
                      <a:endParaRPr kumimoji="0" lang="fr-FR" sz="1300" kern="1200" dirty="0">
                        <a:solidFill>
                          <a:schemeClr val="dk1"/>
                        </a:solidFill>
                        <a:latin typeface="+mj-lt"/>
                        <a:ea typeface="+mn-ea"/>
                        <a:cs typeface="Arial" panose="020B0604020202020204" pitchFamily="34" charset="0"/>
                      </a:endParaRPr>
                    </a:p>
                    <a:p>
                      <a:pPr algn="just"/>
                      <a:r>
                        <a:rPr kumimoji="0" lang="fr-FR" sz="1300" kern="1200" dirty="0">
                          <a:solidFill>
                            <a:schemeClr val="dk1"/>
                          </a:solidFill>
                          <a:latin typeface="+mj-lt"/>
                          <a:ea typeface="+mn-ea"/>
                          <a:cs typeface="Arial" panose="020B0604020202020204" pitchFamily="34" charset="0"/>
                        </a:rPr>
                        <a:t>Formulaire électronique préparé à cet effet par le service public fédéral Stratégie et Appui </a:t>
                      </a:r>
                    </a:p>
                  </a:txBody>
                  <a:tcPr/>
                </a:tc>
                <a:tc vMerge="1">
                  <a:txBody>
                    <a:bodyPr/>
                    <a:lstStyle/>
                    <a:p>
                      <a:pPr marL="171450" indent="-171450" algn="just">
                        <a:buFont typeface="Arial" panose="020B0604020202020204" pitchFamily="34" charset="0"/>
                        <a:buChar char="-"/>
                      </a:pPr>
                      <a:endParaRPr kumimoji="0" lang="fr-FR" sz="1150" kern="1200">
                        <a:solidFill>
                          <a:schemeClr val="dk1"/>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2040191627"/>
                  </a:ext>
                </a:extLst>
              </a:tr>
            </a:tbl>
          </a:graphicData>
        </a:graphic>
      </p:graphicFrame>
      <p:sp>
        <p:nvSpPr>
          <p:cNvPr id="7" name="Organigramme : Connecteur 6">
            <a:extLst>
              <a:ext uri="{FF2B5EF4-FFF2-40B4-BE49-F238E27FC236}">
                <a16:creationId xmlns:a16="http://schemas.microsoft.com/office/drawing/2014/main" id="{8A6335F1-3FE9-D1B7-10F3-C05273C8F37D}"/>
              </a:ext>
            </a:extLst>
          </p:cNvPr>
          <p:cNvSpPr/>
          <p:nvPr/>
        </p:nvSpPr>
        <p:spPr>
          <a:xfrm>
            <a:off x="6903720" y="1609663"/>
            <a:ext cx="4244763" cy="2833435"/>
          </a:xfrm>
          <a:prstGeom prst="flowChartConnector">
            <a:avLst/>
          </a:prstGeom>
          <a:noFill/>
          <a:ln w="28575">
            <a:solidFill>
              <a:srgbClr val="FF99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BE">
              <a:solidFill>
                <a:srgbClr val="FF9900"/>
              </a:solidFill>
            </a:endParaRPr>
          </a:p>
        </p:txBody>
      </p:sp>
      <p:pic>
        <p:nvPicPr>
          <p:cNvPr id="9" name="Image 8">
            <a:extLst>
              <a:ext uri="{FF2B5EF4-FFF2-40B4-BE49-F238E27FC236}">
                <a16:creationId xmlns:a16="http://schemas.microsoft.com/office/drawing/2014/main" id="{0A73535F-AD3B-023B-87C3-3F7717077878}"/>
              </a:ext>
            </a:extLst>
          </p:cNvPr>
          <p:cNvPicPr>
            <a:picLocks noChangeAspect="1"/>
          </p:cNvPicPr>
          <p:nvPr/>
        </p:nvPicPr>
        <p:blipFill>
          <a:blip r:embed="rId3"/>
          <a:srcRect l="11685" r="19695"/>
          <a:stretch>
            <a:fillRect/>
          </a:stretch>
        </p:blipFill>
        <p:spPr>
          <a:xfrm>
            <a:off x="331541" y="97663"/>
            <a:ext cx="962517" cy="864096"/>
          </a:xfrm>
          <a:prstGeom prst="rect">
            <a:avLst/>
          </a:prstGeom>
        </p:spPr>
      </p:pic>
      <p:sp>
        <p:nvSpPr>
          <p:cNvPr id="6" name="Espace réservé du numéro de diapositive 1">
            <a:extLst>
              <a:ext uri="{FF2B5EF4-FFF2-40B4-BE49-F238E27FC236}">
                <a16:creationId xmlns:a16="http://schemas.microsoft.com/office/drawing/2014/main" id="{F415B475-D90A-37FE-AF02-7A21F0BB64EB}"/>
              </a:ext>
            </a:extLst>
          </p:cNvPr>
          <p:cNvSpPr>
            <a:spLocks noGrp="1"/>
          </p:cNvSpPr>
          <p:nvPr>
            <p:ph type="sldNum" sz="quarter" idx="12"/>
          </p:nvPr>
        </p:nvSpPr>
        <p:spPr>
          <a:xfrm>
            <a:off x="10984442" y="5664955"/>
            <a:ext cx="1207558" cy="1278465"/>
          </a:xfrm>
        </p:spPr>
        <p:txBody>
          <a:bodyPr/>
          <a:lstStyle/>
          <a:p>
            <a:pPr>
              <a:defRPr/>
            </a:pPr>
            <a:fld id="{AB579958-F175-4604-ACCA-8E24432064FA}" type="slidenum">
              <a:rPr lang="en-US" sz="6000" smtClean="0"/>
              <a:pPr>
                <a:defRPr/>
              </a:pPr>
              <a:t>11</a:t>
            </a:fld>
            <a:endParaRPr lang="en-US" sz="6000" dirty="0"/>
          </a:p>
        </p:txBody>
      </p:sp>
    </p:spTree>
    <p:extLst>
      <p:ext uri="{BB962C8B-B14F-4D97-AF65-F5344CB8AC3E}">
        <p14:creationId xmlns:p14="http://schemas.microsoft.com/office/powerpoint/2010/main" val="356014798"/>
      </p:ext>
    </p:extLst>
  </p:cSld>
  <p:clrMapOvr>
    <a:masterClrMapping/>
  </p:clrMapOvr>
  <p:transition>
    <p:pull dir="l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64D0D-BB05-6FD7-7282-2F54D3A215E9}"/>
            </a:ext>
          </a:extLst>
        </p:cNvPr>
        <p:cNvGrpSpPr/>
        <p:nvPr/>
      </p:nvGrpSpPr>
      <p:grpSpPr>
        <a:xfrm>
          <a:off x="0" y="0"/>
          <a:ext cx="0" cy="0"/>
          <a:chOff x="0" y="0"/>
          <a:chExt cx="0" cy="0"/>
        </a:xfrm>
      </p:grpSpPr>
      <p:sp>
        <p:nvSpPr>
          <p:cNvPr id="6" name="Espace réservé du pied de page 1">
            <a:extLst>
              <a:ext uri="{FF2B5EF4-FFF2-40B4-BE49-F238E27FC236}">
                <a16:creationId xmlns:a16="http://schemas.microsoft.com/office/drawing/2014/main" id="{BB8BE78B-B96B-10CD-F0C2-4D8827A096DE}"/>
              </a:ext>
            </a:extLst>
          </p:cNvPr>
          <p:cNvSpPr>
            <a:spLocks noGrp="1"/>
          </p:cNvSpPr>
          <p:nvPr>
            <p:ph type="ftr" sz="quarter" idx="11"/>
          </p:nvPr>
        </p:nvSpPr>
        <p:spPr/>
        <p:txBody>
          <a:bodyPr/>
          <a:lstStyle/>
          <a:p>
            <a:pPr>
              <a:defRPr/>
            </a:pPr>
            <a:r>
              <a:rPr lang="en-US" dirty="0">
                <a:solidFill>
                  <a:schemeClr val="accent1"/>
                </a:solidFill>
              </a:rPr>
              <a:t>National Tender Day 2025 - Samuel Wauthier</a:t>
            </a:r>
            <a:endParaRPr lang="nl-NL" dirty="0">
              <a:solidFill>
                <a:schemeClr val="accent1"/>
              </a:solidFill>
            </a:endParaRPr>
          </a:p>
        </p:txBody>
      </p:sp>
      <p:graphicFrame>
        <p:nvGraphicFramePr>
          <p:cNvPr id="5" name="Tableau 4">
            <a:extLst>
              <a:ext uri="{FF2B5EF4-FFF2-40B4-BE49-F238E27FC236}">
                <a16:creationId xmlns:a16="http://schemas.microsoft.com/office/drawing/2014/main" id="{AAF6D2C9-418D-8506-4326-DAB49BAD3ED3}"/>
              </a:ext>
            </a:extLst>
          </p:cNvPr>
          <p:cNvGraphicFramePr>
            <a:graphicFrameLocks noGrp="1"/>
          </p:cNvGraphicFramePr>
          <p:nvPr>
            <p:extLst>
              <p:ext uri="{D42A27DB-BD31-4B8C-83A1-F6EECF244321}">
                <p14:modId xmlns:p14="http://schemas.microsoft.com/office/powerpoint/2010/main" val="3119939834"/>
              </p:ext>
            </p:extLst>
          </p:nvPr>
        </p:nvGraphicFramePr>
        <p:xfrm>
          <a:off x="685800" y="2222180"/>
          <a:ext cx="8159079" cy="3442775"/>
        </p:xfrm>
        <a:graphic>
          <a:graphicData uri="http://schemas.openxmlformats.org/drawingml/2006/table">
            <a:tbl>
              <a:tblPr firstRow="1" bandRow="1">
                <a:tableStyleId>{5C22544A-7EE6-4342-B048-85BDC9FD1C3A}</a:tableStyleId>
              </a:tblPr>
              <a:tblGrid>
                <a:gridCol w="8159079">
                  <a:extLst>
                    <a:ext uri="{9D8B030D-6E8A-4147-A177-3AD203B41FA5}">
                      <a16:colId xmlns:a16="http://schemas.microsoft.com/office/drawing/2014/main" val="1405075701"/>
                    </a:ext>
                  </a:extLst>
                </a:gridCol>
              </a:tblGrid>
              <a:tr h="52561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kern="1200" dirty="0">
                          <a:solidFill>
                            <a:schemeClr val="bg1"/>
                          </a:solidFill>
                          <a:latin typeface="+mj-lt"/>
                          <a:ea typeface="+mn-ea"/>
                          <a:cs typeface="Arial" panose="020B0604020202020204" pitchFamily="34" charset="0"/>
                        </a:rPr>
                        <a:t>Dérogation possible pour tous les PA18</a:t>
                      </a:r>
                    </a:p>
                  </a:txBody>
                  <a:tcPr/>
                </a:tc>
                <a:extLst>
                  <a:ext uri="{0D108BD9-81ED-4DB2-BD59-A6C34878D82A}">
                    <a16:rowId xmlns:a16="http://schemas.microsoft.com/office/drawing/2014/main" val="3333044305"/>
                  </a:ext>
                </a:extLst>
              </a:tr>
              <a:tr h="2917162">
                <a:tc>
                  <a:txBody>
                    <a:bodyPr/>
                    <a:lstStyle/>
                    <a:p>
                      <a:pPr algn="just"/>
                      <a:r>
                        <a:rPr kumimoji="0" lang="fr-FR" sz="1600" b="1" u="sng" kern="1200" dirty="0">
                          <a:solidFill>
                            <a:schemeClr val="tx1"/>
                          </a:solidFill>
                          <a:latin typeface="+mj-lt"/>
                          <a:ea typeface="+mn-ea"/>
                          <a:cs typeface="Arial" panose="020B0604020202020204" pitchFamily="34" charset="0"/>
                        </a:rPr>
                        <a:t>SSI 4 conditions cumulatives sont réunies:</a:t>
                      </a:r>
                    </a:p>
                    <a:p>
                      <a:pPr algn="just"/>
                      <a:endParaRPr kumimoji="0" lang="fr-FR" sz="1600" b="1" u="sng" kern="1200" dirty="0">
                        <a:solidFill>
                          <a:schemeClr val="tx1"/>
                        </a:solidFill>
                        <a:latin typeface="+mj-lt"/>
                        <a:ea typeface="+mn-ea"/>
                        <a:cs typeface="Arial" panose="020B0604020202020204" pitchFamily="34" charset="0"/>
                      </a:endParaRPr>
                    </a:p>
                    <a:p>
                      <a:pPr marL="342900" indent="-342900" algn="just">
                        <a:buFont typeface="+mj-lt"/>
                        <a:buAutoNum type="arabicPeriod"/>
                      </a:pPr>
                      <a:r>
                        <a:rPr kumimoji="0" lang="fr-FR" sz="1600" kern="1200" dirty="0">
                          <a:solidFill>
                            <a:schemeClr val="tx1"/>
                          </a:solidFill>
                          <a:latin typeface="+mj-lt"/>
                          <a:ea typeface="+mn-ea"/>
                          <a:cs typeface="Arial" panose="020B0604020202020204" pitchFamily="34" charset="0"/>
                        </a:rPr>
                        <a:t>les documents du marché </a:t>
                      </a:r>
                      <a:r>
                        <a:rPr kumimoji="0" lang="fr-FR" sz="1600" b="1" kern="1200" dirty="0">
                          <a:solidFill>
                            <a:schemeClr val="tx1"/>
                          </a:solidFill>
                          <a:latin typeface="+mj-lt"/>
                          <a:ea typeface="+mn-ea"/>
                          <a:cs typeface="Arial" panose="020B0604020202020204" pitchFamily="34" charset="0"/>
                        </a:rPr>
                        <a:t>stipulent expressément</a:t>
                      </a:r>
                      <a:r>
                        <a:rPr kumimoji="0" lang="fr-FR" sz="1600" kern="1200" dirty="0">
                          <a:solidFill>
                            <a:schemeClr val="tx1"/>
                          </a:solidFill>
                          <a:latin typeface="+mj-lt"/>
                          <a:ea typeface="+mn-ea"/>
                          <a:cs typeface="Arial" panose="020B0604020202020204" pitchFamily="34" charset="0"/>
                        </a:rPr>
                        <a:t> une durée du délai de traitement plus longue </a:t>
                      </a:r>
                      <a:r>
                        <a:rPr kumimoji="0" lang="fr-FR" sz="1600" kern="1200" dirty="0">
                          <a:solidFill>
                            <a:schemeClr val="tx1"/>
                          </a:solidFill>
                          <a:latin typeface="+mj-lt"/>
                          <a:ea typeface="+mn-ea"/>
                          <a:cs typeface="Arial" panose="020B0604020202020204" pitchFamily="34" charset="0"/>
                          <a:sym typeface="Wingdings" panose="05000000000000000000" pitchFamily="2" charset="2"/>
                        </a:rPr>
                        <a:t> </a:t>
                      </a:r>
                      <a:r>
                        <a:rPr kumimoji="0" lang="fr-FR" sz="1600" kern="1200" dirty="0">
                          <a:solidFill>
                            <a:schemeClr val="tx1"/>
                          </a:solidFill>
                          <a:latin typeface="+mj-lt"/>
                          <a:ea typeface="+mn-ea"/>
                          <a:cs typeface="Arial" panose="020B0604020202020204" pitchFamily="34" charset="0"/>
                        </a:rPr>
                        <a:t>Il n’est pas exigé qu’une justification soit reprise dans les documents du marché ;</a:t>
                      </a:r>
                    </a:p>
                    <a:p>
                      <a:pPr marL="342900" indent="-342900" algn="just">
                        <a:buFont typeface="+mj-lt"/>
                        <a:buAutoNum type="arabicPeriod"/>
                      </a:pPr>
                      <a:r>
                        <a:rPr kumimoji="0" lang="fr-FR" sz="1600" kern="1200" dirty="0">
                          <a:solidFill>
                            <a:schemeClr val="tx1"/>
                          </a:solidFill>
                          <a:latin typeface="+mj-lt"/>
                          <a:ea typeface="+mn-ea"/>
                          <a:cs typeface="Arial" panose="020B0604020202020204" pitchFamily="34" charset="0"/>
                        </a:rPr>
                        <a:t>cette dérogation se justifie </a:t>
                      </a:r>
                      <a:r>
                        <a:rPr kumimoji="0" lang="fr-FR" sz="1600" b="1" kern="1200" dirty="0">
                          <a:solidFill>
                            <a:schemeClr val="tx1"/>
                          </a:solidFill>
                          <a:latin typeface="+mj-lt"/>
                          <a:ea typeface="+mn-ea"/>
                          <a:cs typeface="Arial" panose="020B0604020202020204" pitchFamily="34" charset="0"/>
                        </a:rPr>
                        <a:t>objectivement</a:t>
                      </a:r>
                      <a:r>
                        <a:rPr kumimoji="0" lang="fr-FR" sz="1600" kern="1200" dirty="0">
                          <a:solidFill>
                            <a:schemeClr val="tx1"/>
                          </a:solidFill>
                          <a:latin typeface="+mj-lt"/>
                          <a:ea typeface="+mn-ea"/>
                          <a:cs typeface="Arial" panose="020B0604020202020204" pitchFamily="34" charset="0"/>
                        </a:rPr>
                        <a:t> par la </a:t>
                      </a:r>
                      <a:r>
                        <a:rPr kumimoji="0" lang="fr-FR" sz="1600" u="sng" kern="1200" dirty="0">
                          <a:solidFill>
                            <a:schemeClr val="tx1"/>
                          </a:solidFill>
                          <a:latin typeface="+mj-lt"/>
                          <a:ea typeface="+mn-ea"/>
                          <a:cs typeface="Arial" panose="020B0604020202020204" pitchFamily="34" charset="0"/>
                        </a:rPr>
                        <a:t>nature particulière</a:t>
                      </a:r>
                      <a:r>
                        <a:rPr kumimoji="0" lang="fr-FR" sz="1600" u="none" kern="1200" dirty="0">
                          <a:solidFill>
                            <a:schemeClr val="tx1"/>
                          </a:solidFill>
                          <a:latin typeface="+mj-lt"/>
                          <a:ea typeface="+mn-ea"/>
                          <a:cs typeface="Arial" panose="020B0604020202020204" pitchFamily="34" charset="0"/>
                        </a:rPr>
                        <a:t> </a:t>
                      </a:r>
                      <a:r>
                        <a:rPr kumimoji="0" lang="fr-FR" sz="1600" kern="1200" dirty="0">
                          <a:solidFill>
                            <a:schemeClr val="tx1"/>
                          </a:solidFill>
                          <a:latin typeface="+mj-lt"/>
                          <a:ea typeface="+mn-ea"/>
                          <a:cs typeface="Arial" panose="020B0604020202020204" pitchFamily="34" charset="0"/>
                        </a:rPr>
                        <a:t>ou les </a:t>
                      </a:r>
                      <a:r>
                        <a:rPr kumimoji="0" lang="fr-FR" sz="1600" u="sng" kern="1200" dirty="0">
                          <a:solidFill>
                            <a:schemeClr val="tx1"/>
                          </a:solidFill>
                          <a:latin typeface="+mj-lt"/>
                          <a:ea typeface="+mn-ea"/>
                          <a:cs typeface="Arial" panose="020B0604020202020204" pitchFamily="34" charset="0"/>
                        </a:rPr>
                        <a:t>caractéristiques du marché </a:t>
                      </a:r>
                      <a:r>
                        <a:rPr kumimoji="0" lang="fr-FR" sz="1600" kern="1200" dirty="0">
                          <a:solidFill>
                            <a:schemeClr val="tx1"/>
                          </a:solidFill>
                          <a:latin typeface="+mj-lt"/>
                          <a:ea typeface="+mn-ea"/>
                          <a:cs typeface="Arial" panose="020B0604020202020204" pitchFamily="34" charset="0"/>
                        </a:rPr>
                        <a:t>;</a:t>
                      </a:r>
                    </a:p>
                    <a:p>
                      <a:pPr marL="342900" indent="-342900" algn="just">
                        <a:buFont typeface="+mj-lt"/>
                        <a:buAutoNum type="arabicPeriod"/>
                      </a:pPr>
                      <a:r>
                        <a:rPr kumimoji="0" lang="fr-FR" sz="1600" kern="1200" dirty="0">
                          <a:solidFill>
                            <a:schemeClr val="tx1"/>
                          </a:solidFill>
                          <a:latin typeface="+mj-lt"/>
                          <a:ea typeface="+mn-ea"/>
                          <a:cs typeface="Arial" panose="020B0604020202020204" pitchFamily="34" charset="0"/>
                        </a:rPr>
                        <a:t>le délai de traitement n'excède en aucun cas </a:t>
                      </a:r>
                      <a:r>
                        <a:rPr kumimoji="0" lang="fr-FR" sz="1600" b="1" kern="1200" dirty="0">
                          <a:solidFill>
                            <a:schemeClr val="tx1"/>
                          </a:solidFill>
                          <a:latin typeface="+mj-lt"/>
                          <a:ea typeface="+mn-ea"/>
                          <a:cs typeface="Arial" panose="020B0604020202020204" pitchFamily="34" charset="0"/>
                        </a:rPr>
                        <a:t>soixante jours </a:t>
                      </a:r>
                      <a:r>
                        <a:rPr kumimoji="0" lang="fr-FR" sz="1600" kern="1200" dirty="0">
                          <a:solidFill>
                            <a:schemeClr val="tx1"/>
                          </a:solidFill>
                          <a:latin typeface="+mj-lt"/>
                          <a:ea typeface="+mn-ea"/>
                          <a:cs typeface="Arial" panose="020B0604020202020204" pitchFamily="34" charset="0"/>
                        </a:rPr>
                        <a:t>;</a:t>
                      </a:r>
                    </a:p>
                    <a:p>
                      <a:pPr marL="342900" indent="-342900" algn="just">
                        <a:buFont typeface="+mj-lt"/>
                        <a:buAutoNum type="arabicPeriod"/>
                      </a:pPr>
                      <a:r>
                        <a:rPr kumimoji="0" lang="fr-FR" sz="1600" kern="1200" dirty="0">
                          <a:solidFill>
                            <a:schemeClr val="tx1"/>
                          </a:solidFill>
                          <a:latin typeface="+mj-lt"/>
                          <a:ea typeface="+mn-ea"/>
                          <a:cs typeface="Arial" panose="020B0604020202020204" pitchFamily="34" charset="0"/>
                        </a:rPr>
                        <a:t>cette prolongation ne constitue </a:t>
                      </a:r>
                      <a:r>
                        <a:rPr kumimoji="0" lang="fr-FR" sz="1600" b="1" kern="1200" dirty="0">
                          <a:solidFill>
                            <a:schemeClr val="tx1"/>
                          </a:solidFill>
                          <a:latin typeface="+mj-lt"/>
                          <a:ea typeface="+mn-ea"/>
                          <a:cs typeface="Arial" panose="020B0604020202020204" pitchFamily="34" charset="0"/>
                        </a:rPr>
                        <a:t>pas</a:t>
                      </a:r>
                      <a:r>
                        <a:rPr kumimoji="0" lang="fr-FR" sz="1600" kern="1200" dirty="0">
                          <a:solidFill>
                            <a:schemeClr val="tx1"/>
                          </a:solidFill>
                          <a:latin typeface="+mj-lt"/>
                          <a:ea typeface="+mn-ea"/>
                          <a:cs typeface="Arial" panose="020B0604020202020204" pitchFamily="34" charset="0"/>
                        </a:rPr>
                        <a:t>, à l'égard de l'adjudicataire, </a:t>
                      </a:r>
                      <a:r>
                        <a:rPr kumimoji="0" lang="fr-FR" sz="1600" b="1" kern="1200" dirty="0">
                          <a:solidFill>
                            <a:schemeClr val="tx1"/>
                          </a:solidFill>
                          <a:latin typeface="+mj-lt"/>
                          <a:ea typeface="+mn-ea"/>
                          <a:cs typeface="Arial" panose="020B0604020202020204" pitchFamily="34" charset="0"/>
                        </a:rPr>
                        <a:t>un abus manifeste</a:t>
                      </a:r>
                      <a:r>
                        <a:rPr kumimoji="0" lang="fr-FR" sz="1600" kern="1200" dirty="0">
                          <a:solidFill>
                            <a:schemeClr val="tx1"/>
                          </a:solidFill>
                          <a:latin typeface="+mj-lt"/>
                          <a:ea typeface="+mn-ea"/>
                          <a:cs typeface="Arial" panose="020B0604020202020204" pitchFamily="34" charset="0"/>
                        </a:rPr>
                        <a:t>.</a:t>
                      </a:r>
                    </a:p>
                    <a:p>
                      <a:pPr marL="0" indent="0" algn="just">
                        <a:buFont typeface="+mj-lt"/>
                        <a:buNone/>
                      </a:pPr>
                      <a:endParaRPr kumimoji="0" lang="fr-FR" sz="1600" kern="1200" dirty="0">
                        <a:solidFill>
                          <a:schemeClr val="tx1"/>
                        </a:solidFill>
                        <a:latin typeface="+mj-lt"/>
                        <a:ea typeface="+mn-ea"/>
                        <a:cs typeface="Arial" panose="020B0604020202020204" pitchFamily="34" charset="0"/>
                      </a:endParaRPr>
                    </a:p>
                  </a:txBody>
                  <a:tcPr/>
                </a:tc>
                <a:extLst>
                  <a:ext uri="{0D108BD9-81ED-4DB2-BD59-A6C34878D82A}">
                    <a16:rowId xmlns:a16="http://schemas.microsoft.com/office/drawing/2014/main" val="153514532"/>
                  </a:ext>
                </a:extLst>
              </a:tr>
            </a:tbl>
          </a:graphicData>
        </a:graphic>
      </p:graphicFrame>
      <p:sp>
        <p:nvSpPr>
          <p:cNvPr id="10" name="Titre 2">
            <a:extLst>
              <a:ext uri="{FF2B5EF4-FFF2-40B4-BE49-F238E27FC236}">
                <a16:creationId xmlns:a16="http://schemas.microsoft.com/office/drawing/2014/main" id="{916B7076-84F5-5F76-F795-B2ED0F4FB2B1}"/>
              </a:ext>
            </a:extLst>
          </p:cNvPr>
          <p:cNvSpPr>
            <a:spLocks noGrp="1"/>
          </p:cNvSpPr>
          <p:nvPr>
            <p:ph type="title"/>
          </p:nvPr>
        </p:nvSpPr>
        <p:spPr>
          <a:xfrm>
            <a:off x="1294058" y="309703"/>
            <a:ext cx="10566400" cy="635471"/>
          </a:xfrm>
        </p:spPr>
        <p:txBody>
          <a:bodyPr>
            <a:normAutofit fontScale="90000"/>
          </a:bodyPr>
          <a:lstStyle/>
          <a:p>
            <a:r>
              <a:rPr lang="fr-BE" sz="2400" b="1" dirty="0">
                <a:latin typeface="Calibri "/>
              </a:rPr>
              <a:t>Niveau belge</a:t>
            </a:r>
            <a:br>
              <a:rPr lang="fr-BE" sz="2400" b="1" dirty="0">
                <a:latin typeface="Calibri "/>
              </a:rPr>
            </a:br>
            <a:r>
              <a:rPr lang="fr-BE" sz="2400" b="1" dirty="0">
                <a:latin typeface="Calibri "/>
              </a:rPr>
              <a:t>Arrêté royal du 12 août 2024 paiement – rappel </a:t>
            </a:r>
          </a:p>
        </p:txBody>
      </p:sp>
      <p:sp>
        <p:nvSpPr>
          <p:cNvPr id="11" name="Espace réservé du contenu 3">
            <a:extLst>
              <a:ext uri="{FF2B5EF4-FFF2-40B4-BE49-F238E27FC236}">
                <a16:creationId xmlns:a16="http://schemas.microsoft.com/office/drawing/2014/main" id="{F7FB1511-874C-C41E-A6CE-59153254EF91}"/>
              </a:ext>
            </a:extLst>
          </p:cNvPr>
          <p:cNvSpPr>
            <a:spLocks noGrp="1"/>
          </p:cNvSpPr>
          <p:nvPr>
            <p:ph idx="1"/>
          </p:nvPr>
        </p:nvSpPr>
        <p:spPr>
          <a:xfrm>
            <a:off x="609599" y="1034030"/>
            <a:ext cx="10538884" cy="932197"/>
          </a:xfrm>
        </p:spPr>
        <p:txBody>
          <a:bodyPr>
            <a:noAutofit/>
          </a:bodyPr>
          <a:lstStyle/>
          <a:p>
            <a:pPr marL="0" indent="0">
              <a:buNone/>
            </a:pPr>
            <a:r>
              <a:rPr lang="fr-BE" sz="1800" b="1" dirty="0">
                <a:effectLst/>
                <a:latin typeface="+mj-lt"/>
                <a:ea typeface="Calibri" panose="020F0502020204030204" pitchFamily="34" charset="0"/>
              </a:rPr>
              <a:t>Arrêté royal du 12 août 2024</a:t>
            </a:r>
            <a:r>
              <a:rPr lang="fr-BE" sz="1800" dirty="0">
                <a:effectLst/>
                <a:latin typeface="+mj-lt"/>
                <a:ea typeface="Calibri" panose="020F0502020204030204" pitchFamily="34" charset="0"/>
              </a:rPr>
              <a:t> </a:t>
            </a:r>
            <a:r>
              <a:rPr lang="fr-BE" sz="1800" b="1" dirty="0">
                <a:effectLst/>
                <a:latin typeface="+mj-lt"/>
                <a:ea typeface="Calibri" panose="020F0502020204030204" pitchFamily="34" charset="0"/>
              </a:rPr>
              <a:t>modifiant l'arrêté royal du 14 janvier 2013 établissant les règles générales d'exécution des marchés publics, en ce qui concerne les règles de paiement</a:t>
            </a:r>
            <a:endParaRPr lang="fr-BE" sz="1800" dirty="0">
              <a:effectLst/>
              <a:latin typeface="+mj-lt"/>
              <a:ea typeface="Calibri" panose="020F0502020204030204" pitchFamily="34" charset="0"/>
            </a:endParaRPr>
          </a:p>
          <a:p>
            <a:pPr marL="0" indent="0">
              <a:lnSpc>
                <a:spcPct val="100000"/>
              </a:lnSpc>
              <a:buNone/>
            </a:pPr>
            <a:r>
              <a:rPr lang="fr-BE" sz="1600" i="1" dirty="0">
                <a:solidFill>
                  <a:schemeClr val="accent1"/>
                </a:solidFill>
                <a:effectLst/>
                <a:latin typeface="+mj-lt"/>
                <a:ea typeface="Calibri" panose="020F0502020204030204" pitchFamily="34" charset="0"/>
                <a:cs typeface="EUAlbertina"/>
              </a:rPr>
              <a:t>Moniteur </a:t>
            </a:r>
            <a:r>
              <a:rPr lang="fr-BE" sz="1600" i="1" dirty="0">
                <a:solidFill>
                  <a:schemeClr val="accent1"/>
                </a:solidFill>
                <a:latin typeface="+mj-lt"/>
                <a:ea typeface="Calibri" panose="020F0502020204030204" pitchFamily="34" charset="0"/>
                <a:cs typeface="EUAlbertina"/>
              </a:rPr>
              <a:t>belge </a:t>
            </a:r>
            <a:r>
              <a:rPr lang="fr-BE" sz="1600" dirty="0">
                <a:solidFill>
                  <a:schemeClr val="accent1"/>
                </a:solidFill>
                <a:effectLst/>
                <a:latin typeface="+mj-lt"/>
                <a:ea typeface="Calibri" panose="020F0502020204030204" pitchFamily="34" charset="0"/>
                <a:cs typeface="EUAlbertina"/>
              </a:rPr>
              <a:t>du 16 septembre 2024</a:t>
            </a:r>
          </a:p>
        </p:txBody>
      </p:sp>
      <p:pic>
        <p:nvPicPr>
          <p:cNvPr id="12" name="Image 11">
            <a:extLst>
              <a:ext uri="{FF2B5EF4-FFF2-40B4-BE49-F238E27FC236}">
                <a16:creationId xmlns:a16="http://schemas.microsoft.com/office/drawing/2014/main" id="{98111E10-8024-DC1B-7887-D84A93DF93AC}"/>
              </a:ext>
            </a:extLst>
          </p:cNvPr>
          <p:cNvPicPr>
            <a:picLocks noChangeAspect="1"/>
          </p:cNvPicPr>
          <p:nvPr/>
        </p:nvPicPr>
        <p:blipFill>
          <a:blip r:embed="rId3"/>
          <a:srcRect l="11685" r="19695"/>
          <a:stretch>
            <a:fillRect/>
          </a:stretch>
        </p:blipFill>
        <p:spPr>
          <a:xfrm>
            <a:off x="331541" y="97663"/>
            <a:ext cx="962517" cy="864096"/>
          </a:xfrm>
          <a:prstGeom prst="rect">
            <a:avLst/>
          </a:prstGeom>
        </p:spPr>
      </p:pic>
      <p:sp>
        <p:nvSpPr>
          <p:cNvPr id="3" name="Espace réservé du numéro de diapositive 1">
            <a:extLst>
              <a:ext uri="{FF2B5EF4-FFF2-40B4-BE49-F238E27FC236}">
                <a16:creationId xmlns:a16="http://schemas.microsoft.com/office/drawing/2014/main" id="{9B204865-3AE8-2CBD-706B-E103AC12D38E}"/>
              </a:ext>
            </a:extLst>
          </p:cNvPr>
          <p:cNvSpPr>
            <a:spLocks noGrp="1"/>
          </p:cNvSpPr>
          <p:nvPr>
            <p:ph type="sldNum" sz="quarter" idx="12"/>
          </p:nvPr>
        </p:nvSpPr>
        <p:spPr>
          <a:xfrm>
            <a:off x="10984442" y="5664955"/>
            <a:ext cx="1207558" cy="1278465"/>
          </a:xfrm>
        </p:spPr>
        <p:txBody>
          <a:bodyPr/>
          <a:lstStyle/>
          <a:p>
            <a:pPr>
              <a:defRPr/>
            </a:pPr>
            <a:fld id="{AB579958-F175-4604-ACCA-8E24432064FA}" type="slidenum">
              <a:rPr lang="en-US" sz="6000" smtClean="0"/>
              <a:pPr>
                <a:defRPr/>
              </a:pPr>
              <a:t>12</a:t>
            </a:fld>
            <a:endParaRPr lang="en-US" sz="6000" dirty="0"/>
          </a:p>
        </p:txBody>
      </p:sp>
    </p:spTree>
    <p:extLst>
      <p:ext uri="{BB962C8B-B14F-4D97-AF65-F5344CB8AC3E}">
        <p14:creationId xmlns:p14="http://schemas.microsoft.com/office/powerpoint/2010/main" val="345861802"/>
      </p:ext>
    </p:extLst>
  </p:cSld>
  <p:clrMapOvr>
    <a:masterClrMapping/>
  </p:clrMapOvr>
  <p:transition>
    <p:pull dir="l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3130C5-E585-9B0B-1EB1-021FB622433C}"/>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192BFAE7-553B-2FC1-2A70-1FA4EC4CE260}"/>
              </a:ext>
            </a:extLst>
          </p:cNvPr>
          <p:cNvSpPr>
            <a:spLocks noGrp="1"/>
          </p:cNvSpPr>
          <p:nvPr>
            <p:ph type="ftr" sz="quarter" idx="11"/>
          </p:nvPr>
        </p:nvSpPr>
        <p:spPr/>
        <p:txBody>
          <a:bodyPr/>
          <a:lstStyle/>
          <a:p>
            <a:pPr>
              <a:defRPr/>
            </a:pPr>
            <a:r>
              <a:rPr lang="en-US" dirty="0">
                <a:solidFill>
                  <a:schemeClr val="accent1"/>
                </a:solidFill>
              </a:rPr>
              <a:t>National Tender Day 2025 - Samuel Wauthier</a:t>
            </a:r>
            <a:endParaRPr lang="nl-NL" dirty="0">
              <a:solidFill>
                <a:schemeClr val="accent1"/>
              </a:solidFill>
            </a:endParaRPr>
          </a:p>
        </p:txBody>
      </p:sp>
      <p:sp>
        <p:nvSpPr>
          <p:cNvPr id="4" name="Titre 3">
            <a:extLst>
              <a:ext uri="{FF2B5EF4-FFF2-40B4-BE49-F238E27FC236}">
                <a16:creationId xmlns:a16="http://schemas.microsoft.com/office/drawing/2014/main" id="{9988516A-32E5-D110-8252-A2DBF9A1E013}"/>
              </a:ext>
            </a:extLst>
          </p:cNvPr>
          <p:cNvSpPr>
            <a:spLocks noGrp="1"/>
          </p:cNvSpPr>
          <p:nvPr>
            <p:ph type="title"/>
          </p:nvPr>
        </p:nvSpPr>
        <p:spPr>
          <a:xfrm>
            <a:off x="1375063" y="326288"/>
            <a:ext cx="10566400" cy="635471"/>
          </a:xfrm>
        </p:spPr>
        <p:txBody>
          <a:bodyPr>
            <a:normAutofit fontScale="90000"/>
          </a:bodyPr>
          <a:lstStyle/>
          <a:p>
            <a:r>
              <a:rPr lang="fr-BE" sz="2400" b="1" dirty="0">
                <a:latin typeface="Calibri "/>
              </a:rPr>
              <a:t>Niveau belge </a:t>
            </a:r>
            <a:br>
              <a:rPr lang="fr-BE" sz="2400" b="1" dirty="0">
                <a:latin typeface="Calibri "/>
              </a:rPr>
            </a:br>
            <a:r>
              <a:rPr lang="fr-BE" sz="2400" b="1" dirty="0">
                <a:latin typeface="Calibri "/>
              </a:rPr>
              <a:t>Communication des données statistiques – rappel </a:t>
            </a:r>
          </a:p>
        </p:txBody>
      </p:sp>
      <p:sp>
        <p:nvSpPr>
          <p:cNvPr id="5" name="Espace réservé du contenu 4">
            <a:extLst>
              <a:ext uri="{FF2B5EF4-FFF2-40B4-BE49-F238E27FC236}">
                <a16:creationId xmlns:a16="http://schemas.microsoft.com/office/drawing/2014/main" id="{82C4AE6E-C53E-E354-ADF9-E7F93E797E22}"/>
              </a:ext>
            </a:extLst>
          </p:cNvPr>
          <p:cNvSpPr>
            <a:spLocks noGrp="1"/>
          </p:cNvSpPr>
          <p:nvPr>
            <p:ph idx="1"/>
          </p:nvPr>
        </p:nvSpPr>
        <p:spPr>
          <a:xfrm>
            <a:off x="328168" y="2383118"/>
            <a:ext cx="5244037" cy="3932647"/>
          </a:xfrm>
        </p:spPr>
        <p:txBody>
          <a:bodyPr>
            <a:normAutofit fontScale="92500" lnSpcReduction="20000"/>
          </a:bodyPr>
          <a:lstStyle/>
          <a:p>
            <a:pPr lvl="1" algn="just">
              <a:buFont typeface="Wingdings" panose="05000000000000000000" pitchFamily="2" charset="2"/>
              <a:buChar char="Ø"/>
            </a:pPr>
            <a:r>
              <a:rPr lang="fr-BE" sz="1800" dirty="0">
                <a:sym typeface="Wingdings" panose="05000000000000000000" pitchFamily="2" charset="2"/>
              </a:rPr>
              <a:t> </a:t>
            </a:r>
            <a:r>
              <a:rPr lang="fr-BE" sz="1800" b="1" dirty="0">
                <a:sym typeface="Wingdings" panose="05000000000000000000" pitchFamily="2" charset="2"/>
              </a:rPr>
              <a:t>Obligation de monitoring à partir de 2025:</a:t>
            </a:r>
          </a:p>
          <a:p>
            <a:pPr marL="180000" lvl="1" indent="0" algn="just">
              <a:buNone/>
            </a:pPr>
            <a:r>
              <a:rPr lang="fr-BE" sz="1800" u="sng" dirty="0">
                <a:sym typeface="Wingdings" panose="05000000000000000000" pitchFamily="2" charset="2"/>
              </a:rPr>
              <a:t>au plus tard</a:t>
            </a:r>
            <a:r>
              <a:rPr lang="fr-BE" sz="1800" dirty="0">
                <a:sym typeface="Wingdings" panose="05000000000000000000" pitchFamily="2" charset="2"/>
              </a:rPr>
              <a:t> le 15 février de chaque année, les données relatives aux </a:t>
            </a:r>
            <a:r>
              <a:rPr lang="fr-BE" sz="1800" b="1" dirty="0">
                <a:solidFill>
                  <a:schemeClr val="accent1"/>
                </a:solidFill>
                <a:sym typeface="Wingdings" panose="05000000000000000000" pitchFamily="2" charset="2"/>
              </a:rPr>
              <a:t>marchés de faible montant et aux marchés fondés sur les accords-cadres</a:t>
            </a:r>
            <a:r>
              <a:rPr lang="fr-BE" sz="1800" dirty="0">
                <a:sym typeface="Wingdings" panose="05000000000000000000" pitchFamily="2" charset="2"/>
              </a:rPr>
              <a:t> de l’année précédente doivent être </a:t>
            </a:r>
            <a:r>
              <a:rPr lang="fr-BE" sz="1800" b="1" dirty="0">
                <a:solidFill>
                  <a:schemeClr val="accent1"/>
                </a:solidFill>
                <a:sym typeface="Wingdings" panose="05000000000000000000" pitchFamily="2" charset="2"/>
              </a:rPr>
              <a:t>enregistrées</a:t>
            </a:r>
            <a:r>
              <a:rPr lang="fr-BE" sz="1800" dirty="0">
                <a:sym typeface="Wingdings" panose="05000000000000000000" pitchFamily="2" charset="2"/>
              </a:rPr>
              <a:t> via la plateforme officielle </a:t>
            </a:r>
            <a:r>
              <a:rPr lang="fr-BE" sz="1800" dirty="0">
                <a:sym typeface="Wingdings" panose="05000000000000000000" pitchFamily="2" charset="2"/>
                <a:hlinkClick r:id="rId3"/>
              </a:rPr>
              <a:t>www.publicprocurement.be</a:t>
            </a:r>
            <a:r>
              <a:rPr lang="fr-BE" sz="1800" dirty="0">
                <a:sym typeface="Wingdings" panose="05000000000000000000" pitchFamily="2" charset="2"/>
              </a:rPr>
              <a:t>:</a:t>
            </a:r>
          </a:p>
          <a:p>
            <a:pPr lvl="2" algn="just">
              <a:buFont typeface="Courier New" panose="02070309020205020404" pitchFamily="49" charset="0"/>
              <a:buChar char="o"/>
            </a:pPr>
            <a:r>
              <a:rPr lang="fr-BE" sz="1800" b="1" dirty="0">
                <a:sym typeface="Wingdings" panose="05000000000000000000" pitchFamily="2" charset="2"/>
              </a:rPr>
              <a:t>Marchés subséquents </a:t>
            </a:r>
            <a:r>
              <a:rPr lang="fr-BE" sz="1800" dirty="0">
                <a:sym typeface="Wingdings" panose="05000000000000000000" pitchFamily="2" charset="2"/>
              </a:rPr>
              <a:t>(Art. 62, § 3 de la loi de 2016) :</a:t>
            </a:r>
            <a:r>
              <a:rPr lang="fr-BE" dirty="0"/>
              <a:t> </a:t>
            </a:r>
            <a:r>
              <a:rPr lang="fr-BE" sz="1800" dirty="0"/>
              <a:t>valeur totale des marchés attribués sur la base de ces accords-cadres au cours de l'année précédente, ventilée par entreprise bénéficiaire selon qu'il s'agit de marchés de travaux, de fournitures ou de services.</a:t>
            </a:r>
            <a:endParaRPr lang="fr-BE" sz="1800" dirty="0">
              <a:sym typeface="Wingdings" panose="05000000000000000000" pitchFamily="2" charset="2"/>
            </a:endParaRPr>
          </a:p>
          <a:p>
            <a:pPr lvl="2" algn="just">
              <a:buFont typeface="Courier New" panose="02070309020205020404" pitchFamily="49" charset="0"/>
              <a:buChar char="o"/>
            </a:pPr>
            <a:r>
              <a:rPr lang="fr-BE" sz="1800" b="1" dirty="0">
                <a:sym typeface="Wingdings" panose="05000000000000000000" pitchFamily="2" charset="2"/>
              </a:rPr>
              <a:t>Marchés de faible montant </a:t>
            </a:r>
            <a:r>
              <a:rPr lang="fr-BE" sz="1800" dirty="0">
                <a:sym typeface="Wingdings" panose="05000000000000000000" pitchFamily="2" charset="2"/>
              </a:rPr>
              <a:t>(Art. 165, § 2 de la loi de 2016) :</a:t>
            </a:r>
            <a:r>
              <a:rPr lang="fr-BE" sz="1800" dirty="0"/>
              <a:t> valeur totale des marchés de faible montant conclus l'année précédente, ventilée par entreprise bénéficiaire suivant qu'il s'agit de marchés de travaux, de fournitures ou de services.</a:t>
            </a:r>
            <a:endParaRPr lang="fr-BE" sz="1800" dirty="0">
              <a:sym typeface="Wingdings" panose="05000000000000000000" pitchFamily="2" charset="2"/>
            </a:endParaRPr>
          </a:p>
          <a:p>
            <a:pPr lvl="2">
              <a:buFont typeface="Courier New" panose="02070309020205020404" pitchFamily="49" charset="0"/>
              <a:buChar char="o"/>
            </a:pPr>
            <a:endParaRPr lang="fr-BE" sz="1800" dirty="0">
              <a:sym typeface="Wingdings" panose="05000000000000000000" pitchFamily="2" charset="2"/>
            </a:endParaRPr>
          </a:p>
          <a:p>
            <a:pPr marL="180000" lvl="1" indent="0">
              <a:buNone/>
            </a:pPr>
            <a:r>
              <a:rPr lang="fr-BE" sz="1800" dirty="0">
                <a:sym typeface="Wingdings" panose="05000000000000000000" pitchFamily="2" charset="2"/>
              </a:rPr>
              <a:t> </a:t>
            </a:r>
          </a:p>
          <a:p>
            <a:pPr marL="0" indent="0">
              <a:buNone/>
            </a:pPr>
            <a:endParaRPr lang="fr-BE" sz="1800" dirty="0">
              <a:solidFill>
                <a:schemeClr val="accent1"/>
              </a:solidFill>
              <a:sym typeface="Wingdings" panose="05000000000000000000" pitchFamily="2" charset="2"/>
            </a:endParaRPr>
          </a:p>
          <a:p>
            <a:pPr marL="0" indent="0">
              <a:buNone/>
            </a:pPr>
            <a:endParaRPr lang="fr-BE" sz="1800" dirty="0">
              <a:solidFill>
                <a:schemeClr val="accent1"/>
              </a:solidFill>
              <a:sym typeface="Wingdings" panose="05000000000000000000" pitchFamily="2" charset="2"/>
            </a:endParaRPr>
          </a:p>
          <a:p>
            <a:pPr marL="0" indent="0">
              <a:buNone/>
            </a:pPr>
            <a:endParaRPr lang="fr-BE" sz="1800" dirty="0">
              <a:solidFill>
                <a:schemeClr val="accent1"/>
              </a:solidFill>
              <a:sym typeface="Wingdings" panose="05000000000000000000" pitchFamily="2" charset="2"/>
            </a:endParaRPr>
          </a:p>
          <a:p>
            <a:pPr marL="0" indent="0">
              <a:buNone/>
            </a:pPr>
            <a:endParaRPr lang="fr-BE" sz="1800" dirty="0">
              <a:solidFill>
                <a:schemeClr val="accent1"/>
              </a:solidFill>
              <a:sym typeface="Wingdings" panose="05000000000000000000" pitchFamily="2" charset="2"/>
            </a:endParaRPr>
          </a:p>
          <a:p>
            <a:pPr marL="0" indent="0">
              <a:buNone/>
            </a:pPr>
            <a:endParaRPr lang="fr-BE" sz="1800" dirty="0"/>
          </a:p>
          <a:p>
            <a:endParaRPr lang="fr-BE" sz="1800" dirty="0">
              <a:solidFill>
                <a:schemeClr val="accent1"/>
              </a:solidFill>
            </a:endParaRPr>
          </a:p>
        </p:txBody>
      </p:sp>
      <p:pic>
        <p:nvPicPr>
          <p:cNvPr id="6" name="Image 5">
            <a:extLst>
              <a:ext uri="{FF2B5EF4-FFF2-40B4-BE49-F238E27FC236}">
                <a16:creationId xmlns:a16="http://schemas.microsoft.com/office/drawing/2014/main" id="{5CEDBAE4-FAC2-4B7C-2386-097396E2E0D3}"/>
              </a:ext>
            </a:extLst>
          </p:cNvPr>
          <p:cNvPicPr>
            <a:picLocks noChangeAspect="1"/>
          </p:cNvPicPr>
          <p:nvPr/>
        </p:nvPicPr>
        <p:blipFill>
          <a:blip r:embed="rId4"/>
          <a:srcRect l="11685" r="19695"/>
          <a:stretch>
            <a:fillRect/>
          </a:stretch>
        </p:blipFill>
        <p:spPr>
          <a:xfrm>
            <a:off x="331541" y="97663"/>
            <a:ext cx="962517" cy="864096"/>
          </a:xfrm>
          <a:prstGeom prst="rect">
            <a:avLst/>
          </a:prstGeom>
        </p:spPr>
      </p:pic>
      <p:pic>
        <p:nvPicPr>
          <p:cNvPr id="7" name="Image 6">
            <a:extLst>
              <a:ext uri="{FF2B5EF4-FFF2-40B4-BE49-F238E27FC236}">
                <a16:creationId xmlns:a16="http://schemas.microsoft.com/office/drawing/2014/main" id="{E206E256-E5B2-CFDE-195C-227DB09AFC22}"/>
              </a:ext>
            </a:extLst>
          </p:cNvPr>
          <p:cNvPicPr>
            <a:picLocks noChangeAspect="1"/>
          </p:cNvPicPr>
          <p:nvPr/>
        </p:nvPicPr>
        <p:blipFill>
          <a:blip r:embed="rId5"/>
          <a:stretch>
            <a:fillRect/>
          </a:stretch>
        </p:blipFill>
        <p:spPr>
          <a:xfrm>
            <a:off x="5719815" y="2888788"/>
            <a:ext cx="6388385" cy="1491770"/>
          </a:xfrm>
          <a:prstGeom prst="rect">
            <a:avLst/>
          </a:prstGeom>
          <a:ln w="19050">
            <a:solidFill>
              <a:schemeClr val="accent1"/>
            </a:solidFill>
          </a:ln>
        </p:spPr>
      </p:pic>
      <p:pic>
        <p:nvPicPr>
          <p:cNvPr id="9" name="Image 8">
            <a:extLst>
              <a:ext uri="{FF2B5EF4-FFF2-40B4-BE49-F238E27FC236}">
                <a16:creationId xmlns:a16="http://schemas.microsoft.com/office/drawing/2014/main" id="{E3A29570-1729-F5EE-6335-B0C863BA40A0}"/>
              </a:ext>
            </a:extLst>
          </p:cNvPr>
          <p:cNvPicPr>
            <a:picLocks noChangeAspect="1"/>
          </p:cNvPicPr>
          <p:nvPr/>
        </p:nvPicPr>
        <p:blipFill>
          <a:blip r:embed="rId6"/>
          <a:stretch>
            <a:fillRect/>
          </a:stretch>
        </p:blipFill>
        <p:spPr>
          <a:xfrm>
            <a:off x="5736651" y="2116381"/>
            <a:ext cx="2534004" cy="533474"/>
          </a:xfrm>
          <a:prstGeom prst="rect">
            <a:avLst/>
          </a:prstGeom>
        </p:spPr>
      </p:pic>
      <p:pic>
        <p:nvPicPr>
          <p:cNvPr id="13" name="Image 12">
            <a:extLst>
              <a:ext uri="{FF2B5EF4-FFF2-40B4-BE49-F238E27FC236}">
                <a16:creationId xmlns:a16="http://schemas.microsoft.com/office/drawing/2014/main" id="{229C8D50-3110-C6FD-0BD7-4E4C16529533}"/>
              </a:ext>
            </a:extLst>
          </p:cNvPr>
          <p:cNvPicPr>
            <a:picLocks noChangeAspect="1"/>
          </p:cNvPicPr>
          <p:nvPr/>
        </p:nvPicPr>
        <p:blipFill>
          <a:blip r:embed="rId7"/>
          <a:stretch>
            <a:fillRect/>
          </a:stretch>
        </p:blipFill>
        <p:spPr>
          <a:xfrm>
            <a:off x="7003653" y="4515884"/>
            <a:ext cx="2739658" cy="1638509"/>
          </a:xfrm>
          <a:prstGeom prst="rect">
            <a:avLst/>
          </a:prstGeom>
        </p:spPr>
      </p:pic>
      <p:sp>
        <p:nvSpPr>
          <p:cNvPr id="14" name="Flèche : droite 13">
            <a:extLst>
              <a:ext uri="{FF2B5EF4-FFF2-40B4-BE49-F238E27FC236}">
                <a16:creationId xmlns:a16="http://schemas.microsoft.com/office/drawing/2014/main" id="{46DEEE33-A403-4985-8F03-1DB221E4B4AB}"/>
              </a:ext>
            </a:extLst>
          </p:cNvPr>
          <p:cNvSpPr/>
          <p:nvPr/>
        </p:nvSpPr>
        <p:spPr>
          <a:xfrm>
            <a:off x="5983981" y="4798396"/>
            <a:ext cx="690780" cy="520327"/>
          </a:xfrm>
          <a:prstGeom prst="rightArrow">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fr-BE"/>
          </a:p>
        </p:txBody>
      </p:sp>
      <p:sp>
        <p:nvSpPr>
          <p:cNvPr id="10" name="ZoneTexte 9">
            <a:extLst>
              <a:ext uri="{FF2B5EF4-FFF2-40B4-BE49-F238E27FC236}">
                <a16:creationId xmlns:a16="http://schemas.microsoft.com/office/drawing/2014/main" id="{8A5A6761-56ED-D8A9-3CD4-EE7D00E977EB}"/>
              </a:ext>
            </a:extLst>
          </p:cNvPr>
          <p:cNvSpPr txBox="1"/>
          <p:nvPr/>
        </p:nvSpPr>
        <p:spPr>
          <a:xfrm>
            <a:off x="513679" y="1117350"/>
            <a:ext cx="11427784" cy="892552"/>
          </a:xfrm>
          <a:prstGeom prst="rect">
            <a:avLst/>
          </a:prstGeom>
          <a:noFill/>
        </p:spPr>
        <p:txBody>
          <a:bodyPr wrap="square">
            <a:spAutoFit/>
          </a:bodyPr>
          <a:lstStyle/>
          <a:p>
            <a:pPr marL="0" indent="0" algn="just">
              <a:buNone/>
            </a:pPr>
            <a:r>
              <a:rPr lang="fr-BE" sz="1800" b="1" dirty="0">
                <a:effectLst/>
                <a:latin typeface="+mj-lt"/>
                <a:ea typeface="Calibri" panose="020F0502020204030204" pitchFamily="34" charset="0"/>
              </a:rPr>
              <a:t>Loi du 8 février 2023 </a:t>
            </a:r>
            <a:r>
              <a:rPr lang="fr-BE" sz="1800" b="1" dirty="0">
                <a:latin typeface="+mj-lt"/>
                <a:ea typeface="Calibri" panose="020F0502020204030204" pitchFamily="34" charset="0"/>
              </a:rPr>
              <a:t>modifiant la loi du 17 juin 2016 relative aux marchés publics et la loi du 17 juin 2016 relative aux contrats de concession, en ce qui concerne la gouvernance </a:t>
            </a:r>
          </a:p>
          <a:p>
            <a:pPr marL="0" indent="0" algn="just">
              <a:buNone/>
            </a:pPr>
            <a:r>
              <a:rPr lang="fr-BE" sz="1600" i="1" dirty="0">
                <a:solidFill>
                  <a:schemeClr val="accent1"/>
                </a:solidFill>
                <a:effectLst/>
                <a:latin typeface="+mj-lt"/>
                <a:ea typeface="Calibri" panose="020F0502020204030204" pitchFamily="34" charset="0"/>
                <a:cs typeface="EUAlbertina"/>
              </a:rPr>
              <a:t>Moniteur </a:t>
            </a:r>
            <a:r>
              <a:rPr lang="fr-BE" sz="1600" i="1" dirty="0">
                <a:solidFill>
                  <a:schemeClr val="accent1"/>
                </a:solidFill>
                <a:latin typeface="+mj-lt"/>
                <a:ea typeface="Calibri" panose="020F0502020204030204" pitchFamily="34" charset="0"/>
                <a:cs typeface="EUAlbertina"/>
              </a:rPr>
              <a:t>belge </a:t>
            </a:r>
            <a:r>
              <a:rPr lang="fr-BE" sz="1600" dirty="0">
                <a:solidFill>
                  <a:schemeClr val="accent1"/>
                </a:solidFill>
                <a:effectLst/>
                <a:latin typeface="+mj-lt"/>
                <a:ea typeface="Calibri" panose="020F0502020204030204" pitchFamily="34" charset="0"/>
                <a:cs typeface="EUAlbertina"/>
              </a:rPr>
              <a:t>du 16 février 2023</a:t>
            </a:r>
          </a:p>
        </p:txBody>
      </p:sp>
      <p:sp>
        <p:nvSpPr>
          <p:cNvPr id="8" name="Espace réservé du numéro de diapositive 1">
            <a:extLst>
              <a:ext uri="{FF2B5EF4-FFF2-40B4-BE49-F238E27FC236}">
                <a16:creationId xmlns:a16="http://schemas.microsoft.com/office/drawing/2014/main" id="{C3FAE27B-FB52-725C-00BF-A5498BD887A7}"/>
              </a:ext>
            </a:extLst>
          </p:cNvPr>
          <p:cNvSpPr>
            <a:spLocks noGrp="1"/>
          </p:cNvSpPr>
          <p:nvPr>
            <p:ph type="sldNum" sz="quarter" idx="12"/>
          </p:nvPr>
        </p:nvSpPr>
        <p:spPr>
          <a:xfrm>
            <a:off x="10984442" y="5664955"/>
            <a:ext cx="1207558" cy="1278465"/>
          </a:xfrm>
        </p:spPr>
        <p:txBody>
          <a:bodyPr/>
          <a:lstStyle/>
          <a:p>
            <a:pPr>
              <a:defRPr/>
            </a:pPr>
            <a:fld id="{AB579958-F175-4604-ACCA-8E24432064FA}" type="slidenum">
              <a:rPr lang="en-US" sz="6000" smtClean="0"/>
              <a:pPr>
                <a:defRPr/>
              </a:pPr>
              <a:t>13</a:t>
            </a:fld>
            <a:endParaRPr lang="en-US" sz="6000" dirty="0"/>
          </a:p>
        </p:txBody>
      </p:sp>
    </p:spTree>
    <p:extLst>
      <p:ext uri="{BB962C8B-B14F-4D97-AF65-F5344CB8AC3E}">
        <p14:creationId xmlns:p14="http://schemas.microsoft.com/office/powerpoint/2010/main" val="2225703507"/>
      </p:ext>
    </p:extLst>
  </p:cSld>
  <p:clrMapOvr>
    <a:masterClrMapping/>
  </p:clrMapOvr>
  <p:transition>
    <p:pull dir="l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5843C-3F73-5554-6E06-94587EF3058C}"/>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CBEDFBBF-11E4-9625-5853-8F957F26732C}"/>
              </a:ext>
            </a:extLst>
          </p:cNvPr>
          <p:cNvSpPr>
            <a:spLocks noGrp="1"/>
          </p:cNvSpPr>
          <p:nvPr>
            <p:ph type="title"/>
          </p:nvPr>
        </p:nvSpPr>
        <p:spPr>
          <a:xfrm>
            <a:off x="1396578" y="326288"/>
            <a:ext cx="10566400" cy="635471"/>
          </a:xfrm>
        </p:spPr>
        <p:txBody>
          <a:bodyPr>
            <a:normAutofit fontScale="90000"/>
          </a:bodyPr>
          <a:lstStyle/>
          <a:p>
            <a:r>
              <a:rPr lang="fr-BE" sz="2400" b="1" dirty="0">
                <a:latin typeface="Calibri "/>
              </a:rPr>
              <a:t>Niveau belge </a:t>
            </a:r>
            <a:br>
              <a:rPr lang="fr-BE" sz="2400" b="1" dirty="0">
                <a:latin typeface="Calibri "/>
              </a:rPr>
            </a:br>
            <a:r>
              <a:rPr lang="fr-BE" sz="2400" b="1" dirty="0">
                <a:latin typeface="Calibri "/>
              </a:rPr>
              <a:t>Avis de la Commission des marchés publics</a:t>
            </a:r>
          </a:p>
        </p:txBody>
      </p:sp>
      <p:sp>
        <p:nvSpPr>
          <p:cNvPr id="5" name="Espace réservé du contenu 4">
            <a:extLst>
              <a:ext uri="{FF2B5EF4-FFF2-40B4-BE49-F238E27FC236}">
                <a16:creationId xmlns:a16="http://schemas.microsoft.com/office/drawing/2014/main" id="{D5C73448-C0AB-464A-F016-690E22183642}"/>
              </a:ext>
            </a:extLst>
          </p:cNvPr>
          <p:cNvSpPr>
            <a:spLocks noGrp="1"/>
          </p:cNvSpPr>
          <p:nvPr>
            <p:ph idx="1"/>
          </p:nvPr>
        </p:nvSpPr>
        <p:spPr>
          <a:xfrm>
            <a:off x="331541" y="1036895"/>
            <a:ext cx="10920958" cy="864096"/>
          </a:xfrm>
        </p:spPr>
        <p:txBody>
          <a:bodyPr>
            <a:normAutofit fontScale="92500" lnSpcReduction="10000"/>
          </a:bodyPr>
          <a:lstStyle/>
          <a:p>
            <a:pPr marL="0" indent="0">
              <a:buNone/>
            </a:pPr>
            <a:r>
              <a:rPr lang="fr-BE" sz="1800" b="1" dirty="0">
                <a:effectLst/>
                <a:latin typeface="+mj-lt"/>
                <a:ea typeface="Calibri" panose="020F0502020204030204" pitchFamily="34" charset="0"/>
              </a:rPr>
              <a:t>Interprétation de la Commission des marchés publics concernant la loi du 22 décembre 2023 modifiant la réglementation relative aux marchés publics en vue de promouvoir l'accès des PME auxdits marchés </a:t>
            </a:r>
            <a:r>
              <a:rPr lang="fr-BE" sz="1800" b="1" dirty="0">
                <a:solidFill>
                  <a:schemeClr val="tx1"/>
                </a:solidFill>
                <a:effectLst/>
                <a:latin typeface="+mj-lt"/>
                <a:ea typeface="Calibri" panose="020F0502020204030204" pitchFamily="34" charset="0"/>
              </a:rPr>
              <a:t>(</a:t>
            </a:r>
            <a:r>
              <a:rPr lang="fr-BE" sz="1800" b="1" dirty="0">
                <a:solidFill>
                  <a:srgbClr val="C00000"/>
                </a:solidFill>
                <a:effectLst/>
                <a:latin typeface="+mj-lt"/>
                <a:ea typeface="Calibri" panose="020F0502020204030204" pitchFamily="34" charset="0"/>
              </a:rPr>
              <a:t>avances</a:t>
            </a:r>
            <a:r>
              <a:rPr lang="fr-BE" sz="1800" b="1" dirty="0">
                <a:effectLst/>
                <a:latin typeface="+mj-lt"/>
                <a:ea typeface="Calibri" panose="020F0502020204030204" pitchFamily="34" charset="0"/>
              </a:rPr>
              <a:t>) </a:t>
            </a:r>
            <a:endParaRPr lang="fr-BE" sz="1800" b="1" dirty="0">
              <a:latin typeface="+mj-lt"/>
              <a:ea typeface="Calibri" panose="020F0502020204030204" pitchFamily="34" charset="0"/>
            </a:endParaRPr>
          </a:p>
          <a:p>
            <a:pPr marL="0" indent="0">
              <a:buNone/>
            </a:pPr>
            <a:r>
              <a:rPr lang="fr-BE" sz="1800" b="1" dirty="0">
                <a:effectLst/>
                <a:latin typeface="+mj-lt"/>
                <a:ea typeface="Calibri" panose="020F0502020204030204" pitchFamily="34" charset="0"/>
              </a:rPr>
              <a:t>CMP 22/04/2024 et 23/09/2024</a:t>
            </a:r>
            <a:endParaRPr lang="fr-BE" sz="1800" dirty="0">
              <a:solidFill>
                <a:schemeClr val="accent1"/>
              </a:solidFill>
              <a:effectLst/>
              <a:latin typeface="+mj-lt"/>
              <a:ea typeface="Calibri" panose="020F0502020204030204" pitchFamily="34" charset="0"/>
              <a:cs typeface="EUAlbertina"/>
            </a:endParaRPr>
          </a:p>
          <a:p>
            <a:pPr marL="360000" lvl="2" indent="0">
              <a:buNone/>
            </a:pPr>
            <a:endParaRPr lang="fr-BE" sz="1800" dirty="0">
              <a:sym typeface="Wingdings" panose="05000000000000000000" pitchFamily="2" charset="2"/>
            </a:endParaRPr>
          </a:p>
          <a:p>
            <a:pPr marL="0" indent="0">
              <a:buNone/>
            </a:pPr>
            <a:endParaRPr lang="fr-BE" sz="1800" dirty="0">
              <a:solidFill>
                <a:schemeClr val="accent1"/>
              </a:solidFill>
              <a:sym typeface="Wingdings" panose="05000000000000000000" pitchFamily="2" charset="2"/>
            </a:endParaRPr>
          </a:p>
          <a:p>
            <a:pPr marL="0" indent="0">
              <a:buNone/>
            </a:pPr>
            <a:endParaRPr lang="fr-BE" sz="1800" dirty="0">
              <a:solidFill>
                <a:schemeClr val="accent1"/>
              </a:solidFill>
              <a:sym typeface="Wingdings" panose="05000000000000000000" pitchFamily="2" charset="2"/>
            </a:endParaRPr>
          </a:p>
          <a:p>
            <a:pPr marL="0" indent="0">
              <a:buNone/>
            </a:pPr>
            <a:endParaRPr lang="fr-BE" sz="1800" dirty="0">
              <a:solidFill>
                <a:schemeClr val="accent1"/>
              </a:solidFill>
              <a:sym typeface="Wingdings" panose="05000000000000000000" pitchFamily="2" charset="2"/>
            </a:endParaRPr>
          </a:p>
          <a:p>
            <a:pPr marL="0" indent="0">
              <a:buNone/>
            </a:pPr>
            <a:endParaRPr lang="fr-BE" sz="1800" dirty="0">
              <a:solidFill>
                <a:schemeClr val="accent1"/>
              </a:solidFill>
              <a:sym typeface="Wingdings" panose="05000000000000000000" pitchFamily="2" charset="2"/>
            </a:endParaRPr>
          </a:p>
          <a:p>
            <a:pPr marL="0" indent="0">
              <a:buNone/>
            </a:pPr>
            <a:endParaRPr lang="fr-BE" sz="1800" dirty="0"/>
          </a:p>
          <a:p>
            <a:endParaRPr lang="fr-BE" sz="1800" dirty="0">
              <a:solidFill>
                <a:schemeClr val="accent1"/>
              </a:solidFill>
            </a:endParaRPr>
          </a:p>
        </p:txBody>
      </p:sp>
      <p:pic>
        <p:nvPicPr>
          <p:cNvPr id="6" name="Image 5">
            <a:extLst>
              <a:ext uri="{FF2B5EF4-FFF2-40B4-BE49-F238E27FC236}">
                <a16:creationId xmlns:a16="http://schemas.microsoft.com/office/drawing/2014/main" id="{D78A717C-8BE4-7ECE-7A5F-41A413E0B2B3}"/>
              </a:ext>
            </a:extLst>
          </p:cNvPr>
          <p:cNvPicPr>
            <a:picLocks noChangeAspect="1"/>
          </p:cNvPicPr>
          <p:nvPr/>
        </p:nvPicPr>
        <p:blipFill>
          <a:blip r:embed="rId3"/>
          <a:srcRect l="11685" r="19695"/>
          <a:stretch>
            <a:fillRect/>
          </a:stretch>
        </p:blipFill>
        <p:spPr>
          <a:xfrm>
            <a:off x="331541" y="97663"/>
            <a:ext cx="962517" cy="864096"/>
          </a:xfrm>
          <a:prstGeom prst="rect">
            <a:avLst/>
          </a:prstGeom>
        </p:spPr>
      </p:pic>
      <p:graphicFrame>
        <p:nvGraphicFramePr>
          <p:cNvPr id="9" name="Tableau 8">
            <a:extLst>
              <a:ext uri="{FF2B5EF4-FFF2-40B4-BE49-F238E27FC236}">
                <a16:creationId xmlns:a16="http://schemas.microsoft.com/office/drawing/2014/main" id="{DEEA934D-B5D5-0AD1-217E-4A6F88DAFB71}"/>
              </a:ext>
            </a:extLst>
          </p:cNvPr>
          <p:cNvGraphicFramePr>
            <a:graphicFrameLocks noGrp="1"/>
          </p:cNvGraphicFramePr>
          <p:nvPr>
            <p:extLst>
              <p:ext uri="{D42A27DB-BD31-4B8C-83A1-F6EECF244321}">
                <p14:modId xmlns:p14="http://schemas.microsoft.com/office/powerpoint/2010/main" val="81311410"/>
              </p:ext>
            </p:extLst>
          </p:nvPr>
        </p:nvGraphicFramePr>
        <p:xfrm>
          <a:off x="445880" y="2168680"/>
          <a:ext cx="10692280" cy="4135507"/>
        </p:xfrm>
        <a:graphic>
          <a:graphicData uri="http://schemas.openxmlformats.org/drawingml/2006/table">
            <a:tbl>
              <a:tblPr firstRow="1" bandRow="1">
                <a:tableStyleId>{5C22544A-7EE6-4342-B048-85BDC9FD1C3A}</a:tableStyleId>
              </a:tblPr>
              <a:tblGrid>
                <a:gridCol w="5346140">
                  <a:extLst>
                    <a:ext uri="{9D8B030D-6E8A-4147-A177-3AD203B41FA5}">
                      <a16:colId xmlns:a16="http://schemas.microsoft.com/office/drawing/2014/main" val="2024984783"/>
                    </a:ext>
                  </a:extLst>
                </a:gridCol>
                <a:gridCol w="5346140">
                  <a:extLst>
                    <a:ext uri="{9D8B030D-6E8A-4147-A177-3AD203B41FA5}">
                      <a16:colId xmlns:a16="http://schemas.microsoft.com/office/drawing/2014/main" val="681203957"/>
                    </a:ext>
                  </a:extLst>
                </a:gridCol>
              </a:tblGrid>
              <a:tr h="4135507">
                <a:tc>
                  <a:txBody>
                    <a:bodyPr/>
                    <a:lstStyle/>
                    <a:p>
                      <a:pPr marL="180000" lvl="1" indent="0">
                        <a:buNone/>
                      </a:pPr>
                      <a:r>
                        <a:rPr lang="fr-BE" sz="1900" b="1" dirty="0">
                          <a:solidFill>
                            <a:schemeClr val="tx1"/>
                          </a:solidFill>
                        </a:rPr>
                        <a:t>Interprétation 1 : Obligation de verser une avance</a:t>
                      </a:r>
                    </a:p>
                    <a:p>
                      <a:pPr marL="180000" lvl="1" indent="0">
                        <a:buNone/>
                      </a:pPr>
                      <a:endParaRPr lang="fr-BE" sz="1900" b="1" dirty="0">
                        <a:solidFill>
                          <a:schemeClr val="tx1"/>
                        </a:solidFill>
                      </a:endParaRPr>
                    </a:p>
                    <a:p>
                      <a:pPr marL="452438" lvl="2" indent="-285750">
                        <a:buFont typeface="Arial" panose="020B0604020202020204" pitchFamily="34" charset="0"/>
                        <a:buChar char="•"/>
                        <a:tabLst>
                          <a:tab pos="452438" algn="l"/>
                        </a:tabLst>
                      </a:pPr>
                      <a:r>
                        <a:rPr lang="fr-BE" sz="1600" b="0" dirty="0">
                          <a:solidFill>
                            <a:schemeClr val="tx1"/>
                          </a:solidFill>
                        </a:rPr>
                        <a:t>Applicable aux adjudicateurs majoritairement financés par des pouvoirs publics et sous leur contrôle.</a:t>
                      </a:r>
                    </a:p>
                    <a:p>
                      <a:pPr marL="452438" lvl="2" indent="-285750">
                        <a:buFont typeface="Arial" panose="020B0604020202020204" pitchFamily="34" charset="0"/>
                        <a:buChar char="•"/>
                        <a:tabLst>
                          <a:tab pos="452438" algn="l"/>
                        </a:tabLst>
                      </a:pPr>
                      <a:r>
                        <a:rPr lang="fr-BE" sz="1600" b="1" dirty="0">
                          <a:solidFill>
                            <a:schemeClr val="tx1"/>
                          </a:solidFill>
                        </a:rPr>
                        <a:t>Financement majoritaire </a:t>
                      </a:r>
                      <a:r>
                        <a:rPr lang="fr-BE" sz="1600" b="0" dirty="0">
                          <a:solidFill>
                            <a:schemeClr val="tx1"/>
                          </a:solidFill>
                        </a:rPr>
                        <a:t>: </a:t>
                      </a:r>
                    </a:p>
                    <a:p>
                      <a:pPr marL="554038" lvl="3" indent="-285750">
                        <a:buFont typeface="Wingdings" panose="05000000000000000000" pitchFamily="2" charset="2"/>
                        <a:buChar char="ü"/>
                      </a:pPr>
                      <a:r>
                        <a:rPr lang="fr-BE" sz="1600" b="0" dirty="0">
                          <a:solidFill>
                            <a:schemeClr val="tx1"/>
                          </a:solidFill>
                        </a:rPr>
                        <a:t>≥ 50% + 1 EUR par un ou plusieurs pouvoirs adjudicateurs.</a:t>
                      </a:r>
                    </a:p>
                    <a:p>
                      <a:pPr marL="554038" lvl="3" indent="-285750">
                        <a:buFont typeface="Wingdings" panose="05000000000000000000" pitchFamily="2" charset="2"/>
                        <a:buChar char="ü"/>
                      </a:pPr>
                      <a:r>
                        <a:rPr lang="fr-BE" sz="1600" b="0" dirty="0">
                          <a:solidFill>
                            <a:schemeClr val="tx1"/>
                          </a:solidFill>
                        </a:rPr>
                        <a:t>Inclut tous les revenus (même commerciaux).</a:t>
                      </a:r>
                    </a:p>
                    <a:p>
                      <a:pPr marL="554038" lvl="3" indent="-285750">
                        <a:buFont typeface="Wingdings" panose="05000000000000000000" pitchFamily="2" charset="2"/>
                        <a:buChar char="ü"/>
                      </a:pPr>
                      <a:r>
                        <a:rPr lang="fr-BE" sz="1600" b="0" dirty="0">
                          <a:solidFill>
                            <a:schemeClr val="tx1"/>
                          </a:solidFill>
                        </a:rPr>
                        <a:t>Analyse annuelle.</a:t>
                      </a:r>
                    </a:p>
                    <a:p>
                      <a:pPr marL="285750" lvl="3" indent="-285750">
                        <a:buFont typeface="Arial" panose="020B0604020202020204" pitchFamily="34" charset="0"/>
                        <a:buChar char="•"/>
                      </a:pPr>
                      <a:r>
                        <a:rPr lang="fr-BE" sz="1600" b="1" dirty="0">
                          <a:solidFill>
                            <a:schemeClr val="tx1"/>
                          </a:solidFill>
                        </a:rPr>
                        <a:t>Contrôle : </a:t>
                      </a:r>
                    </a:p>
                    <a:p>
                      <a:pPr marL="466725" lvl="3" indent="-198438">
                        <a:buFont typeface="Wingdings" panose="05000000000000000000" pitchFamily="2" charset="2"/>
                        <a:buChar char="ü"/>
                        <a:tabLst>
                          <a:tab pos="538163" algn="l"/>
                        </a:tabLst>
                      </a:pPr>
                      <a:r>
                        <a:rPr lang="fr-BE" sz="1600" b="0" dirty="0">
                          <a:solidFill>
                            <a:schemeClr val="tx1"/>
                          </a:solidFill>
                        </a:rPr>
                        <a:t>Dépendance étroite aux pouvoirs publics.</a:t>
                      </a:r>
                    </a:p>
                    <a:p>
                      <a:pPr marL="466725" lvl="3" indent="-198438">
                        <a:buFont typeface="Wingdings" panose="05000000000000000000" pitchFamily="2" charset="2"/>
                        <a:buChar char="ü"/>
                        <a:tabLst>
                          <a:tab pos="538163" algn="l"/>
                        </a:tabLst>
                      </a:pPr>
                      <a:r>
                        <a:rPr lang="fr-BE" sz="1600" b="0" dirty="0">
                          <a:solidFill>
                            <a:schemeClr val="tx1"/>
                          </a:solidFill>
                        </a:rPr>
                        <a:t>Influence possible sur décisions (pas seulement contrôle de légalité).</a:t>
                      </a:r>
                    </a:p>
                    <a:p>
                      <a:pPr marL="274638" lvl="2" indent="-274638">
                        <a:buFont typeface="Arial" panose="020B0604020202020204" pitchFamily="34" charset="0"/>
                        <a:buChar char="•"/>
                      </a:pPr>
                      <a:r>
                        <a:rPr lang="fr-BE" sz="1600" b="1" dirty="0">
                          <a:solidFill>
                            <a:schemeClr val="tx1"/>
                          </a:solidFill>
                        </a:rPr>
                        <a:t>Références</a:t>
                      </a:r>
                      <a:r>
                        <a:rPr lang="fr-BE" sz="1600" b="0" dirty="0">
                          <a:solidFill>
                            <a:schemeClr val="tx1"/>
                          </a:solidFill>
                        </a:rPr>
                        <a:t> : Arrêts CJUE (C-380/98, C-155/19, C-300/7, etc.).</a:t>
                      </a:r>
                    </a:p>
                  </a:txBody>
                  <a:tcPr>
                    <a:solidFill>
                      <a:schemeClr val="accent6">
                        <a:lumMod val="20000"/>
                        <a:lumOff val="80000"/>
                      </a:schemeClr>
                    </a:solidFill>
                  </a:tcPr>
                </a:tc>
                <a:tc>
                  <a:txBody>
                    <a:bodyPr/>
                    <a:lstStyle/>
                    <a:p>
                      <a:pPr marL="0" indent="0">
                        <a:buNone/>
                      </a:pPr>
                      <a:r>
                        <a:rPr lang="fr-BE" sz="1900" b="1" dirty="0"/>
                        <a:t>Interprétation 2 : Accords-cadres, PNSPP et avances</a:t>
                      </a:r>
                    </a:p>
                    <a:p>
                      <a:pPr marL="0" indent="0">
                        <a:buNone/>
                      </a:pPr>
                      <a:endParaRPr lang="fr-BE" sz="1900" b="1" dirty="0"/>
                    </a:p>
                    <a:p>
                      <a:pPr marL="452438" lvl="2" indent="-285750">
                        <a:buFont typeface="Arial" panose="020B0604020202020204" pitchFamily="34" charset="0"/>
                        <a:buChar char="•"/>
                        <a:tabLst>
                          <a:tab pos="538163" algn="l"/>
                        </a:tabLst>
                      </a:pPr>
                      <a:r>
                        <a:rPr lang="fr-BE" sz="1600" b="0" dirty="0"/>
                        <a:t>Pas d’avance pour l’accord-cadre global.</a:t>
                      </a:r>
                    </a:p>
                    <a:p>
                      <a:pPr marL="452438" lvl="2" indent="-285750">
                        <a:buFont typeface="Arial" panose="020B0604020202020204" pitchFamily="34" charset="0"/>
                        <a:buChar char="•"/>
                        <a:tabLst>
                          <a:tab pos="538163" algn="l"/>
                        </a:tabLst>
                      </a:pPr>
                      <a:r>
                        <a:rPr lang="fr-BE" sz="1600" b="0" dirty="0"/>
                        <a:t>Avance due uniquement pour chaque marché spécifique fondé sur l’accord-cadre.</a:t>
                      </a:r>
                    </a:p>
                    <a:p>
                      <a:pPr marL="452438" lvl="2" indent="-285750">
                        <a:buFont typeface="Arial" panose="020B0604020202020204" pitchFamily="34" charset="0"/>
                        <a:buChar char="•"/>
                        <a:tabLst>
                          <a:tab pos="538163" algn="l"/>
                        </a:tabLst>
                      </a:pPr>
                      <a:r>
                        <a:rPr lang="fr-BE" sz="1600" b="0" dirty="0"/>
                        <a:t>SI AC en PNSPP  : avance d’office (art. 12/1,1° loi MP) ou que si PME  (art. 12/1,2° loi MP) ?</a:t>
                      </a:r>
                    </a:p>
                    <a:p>
                      <a:pPr marL="166688" lvl="2" indent="0">
                        <a:buFont typeface="Arial" panose="020B0604020202020204" pitchFamily="34" charset="0"/>
                        <a:buNone/>
                        <a:tabLst>
                          <a:tab pos="538163" algn="l"/>
                        </a:tabLst>
                      </a:pPr>
                      <a:endParaRPr lang="fr-BE" sz="1600" b="0" dirty="0"/>
                    </a:p>
                    <a:p>
                      <a:pPr marL="166688" lvl="2" indent="0">
                        <a:buFont typeface="Arial" panose="020B0604020202020204" pitchFamily="34" charset="0"/>
                        <a:buNone/>
                        <a:tabLst>
                          <a:tab pos="538163" algn="l"/>
                        </a:tabLst>
                      </a:pPr>
                      <a:r>
                        <a:rPr lang="fr-BE" sz="1600" b="0" dirty="0"/>
                        <a:t>Selon C.M. </a:t>
                      </a:r>
                      <a:r>
                        <a:rPr lang="fr-BE" sz="1600" b="0" dirty="0">
                          <a:sym typeface="Wingdings" panose="05000000000000000000" pitchFamily="2" charset="2"/>
                        </a:rPr>
                        <a:t> que </a:t>
                      </a:r>
                      <a:r>
                        <a:rPr lang="fr-BE" sz="1600" b="0" dirty="0"/>
                        <a:t>Si adjudicataire = PME → avance calculée selon art. 12/3.</a:t>
                      </a:r>
                    </a:p>
                    <a:p>
                      <a:pPr marL="166688" lvl="2" indent="0">
                        <a:buFont typeface="Arial" panose="020B0604020202020204" pitchFamily="34" charset="0"/>
                        <a:buNone/>
                        <a:tabLst>
                          <a:tab pos="538163" algn="l"/>
                        </a:tabLst>
                      </a:pPr>
                      <a:endParaRPr lang="fr-BE" sz="1600" b="0" dirty="0"/>
                    </a:p>
                    <a:p>
                      <a:pPr marL="166688" lvl="2" indent="0">
                        <a:buFont typeface="Arial" panose="020B0604020202020204" pitchFamily="34" charset="0"/>
                        <a:buNone/>
                        <a:tabLst>
                          <a:tab pos="538163" algn="l"/>
                        </a:tabLst>
                      </a:pPr>
                      <a:r>
                        <a:rPr lang="fr-BE" sz="1600" b="0" dirty="0"/>
                        <a:t>Exceptions : </a:t>
                      </a:r>
                    </a:p>
                    <a:p>
                      <a:pPr marL="1258888" lvl="3" indent="112713">
                        <a:buFont typeface="Arial" panose="020B0604020202020204" pitchFamily="34" charset="0"/>
                        <a:buChar char="•"/>
                      </a:pPr>
                      <a:r>
                        <a:rPr lang="fr-BE" sz="1600" b="0" dirty="0"/>
                        <a:t>Durée &lt; 2 mois → pas d’avance.</a:t>
                      </a:r>
                    </a:p>
                    <a:p>
                      <a:pPr marL="1258888" lvl="3" indent="112713">
                        <a:buFont typeface="Arial" panose="020B0604020202020204" pitchFamily="34" charset="0"/>
                        <a:buChar char="•"/>
                      </a:pPr>
                      <a:r>
                        <a:rPr lang="fr-BE" sz="1600" b="0" dirty="0"/>
                        <a:t>Montant &lt; 30.000 EUR → pas d’avance.</a:t>
                      </a:r>
                    </a:p>
                  </a:txBody>
                  <a:tcPr>
                    <a:solidFill>
                      <a:schemeClr val="accent6">
                        <a:lumMod val="75000"/>
                      </a:schemeClr>
                    </a:solidFill>
                  </a:tcPr>
                </a:tc>
                <a:extLst>
                  <a:ext uri="{0D108BD9-81ED-4DB2-BD59-A6C34878D82A}">
                    <a16:rowId xmlns:a16="http://schemas.microsoft.com/office/drawing/2014/main" val="2215515030"/>
                  </a:ext>
                </a:extLst>
              </a:tr>
            </a:tbl>
          </a:graphicData>
        </a:graphic>
      </p:graphicFrame>
      <p:sp>
        <p:nvSpPr>
          <p:cNvPr id="2" name="Espace réservé du numéro de diapositive 1">
            <a:extLst>
              <a:ext uri="{FF2B5EF4-FFF2-40B4-BE49-F238E27FC236}">
                <a16:creationId xmlns:a16="http://schemas.microsoft.com/office/drawing/2014/main" id="{15C016EF-F913-C0F1-1002-0691294292B6}"/>
              </a:ext>
            </a:extLst>
          </p:cNvPr>
          <p:cNvSpPr>
            <a:spLocks noGrp="1"/>
          </p:cNvSpPr>
          <p:nvPr>
            <p:ph type="sldNum" sz="quarter" idx="12"/>
          </p:nvPr>
        </p:nvSpPr>
        <p:spPr>
          <a:xfrm>
            <a:off x="10984442" y="5664955"/>
            <a:ext cx="1207558" cy="1278465"/>
          </a:xfrm>
        </p:spPr>
        <p:txBody>
          <a:bodyPr/>
          <a:lstStyle/>
          <a:p>
            <a:pPr>
              <a:defRPr/>
            </a:pPr>
            <a:fld id="{AB579958-F175-4604-ACCA-8E24432064FA}" type="slidenum">
              <a:rPr lang="en-US" sz="6000" smtClean="0"/>
              <a:pPr>
                <a:defRPr/>
              </a:pPr>
              <a:t>14</a:t>
            </a:fld>
            <a:endParaRPr lang="en-US" sz="6000" dirty="0"/>
          </a:p>
        </p:txBody>
      </p:sp>
      <p:sp>
        <p:nvSpPr>
          <p:cNvPr id="3" name="Espace réservé du pied de page 4">
            <a:extLst>
              <a:ext uri="{FF2B5EF4-FFF2-40B4-BE49-F238E27FC236}">
                <a16:creationId xmlns:a16="http://schemas.microsoft.com/office/drawing/2014/main" id="{8D28C473-3E80-CBD1-07A3-556AB638F9C2}"/>
              </a:ext>
            </a:extLst>
          </p:cNvPr>
          <p:cNvSpPr>
            <a:spLocks noGrp="1"/>
          </p:cNvSpPr>
          <p:nvPr/>
        </p:nvSpPr>
        <p:spPr>
          <a:xfrm>
            <a:off x="812799" y="6395212"/>
            <a:ext cx="8058149" cy="365125"/>
          </a:xfrm>
          <a:prstGeom prst="rect">
            <a:avLst/>
          </a:prstGeom>
        </p:spPr>
        <p:txBody>
          <a:bodyPr vert="horz" lIns="91440" tIns="45720" rIns="91440" bIns="45720" rtlCol="0" anchor="ctr"/>
          <a:lstStyle>
            <a:defPPr>
              <a:defRPr lang="nl-NL"/>
            </a:defPPr>
            <a:lvl1pPr algn="l" rtl="0" fontAlgn="auto">
              <a:spcBef>
                <a:spcPts val="0"/>
              </a:spcBef>
              <a:spcAft>
                <a:spcPts val="0"/>
              </a:spcAft>
              <a:defRPr sz="1200" b="0" kern="1200">
                <a:solidFill>
                  <a:schemeClr val="accent4"/>
                </a:solidFill>
                <a:latin typeface="+mn-lt"/>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Arial" charset="0"/>
              </a:defRPr>
            </a:lvl2pPr>
            <a:lvl3pPr marL="914400" algn="l" rtl="0" fontAlgn="base">
              <a:spcBef>
                <a:spcPct val="0"/>
              </a:spcBef>
              <a:spcAft>
                <a:spcPct val="0"/>
              </a:spcAft>
              <a:defRPr sz="2400" kern="1200">
                <a:solidFill>
                  <a:schemeClr val="tx1"/>
                </a:solidFill>
                <a:latin typeface="Times New Roman" pitchFamily="18" charset="0"/>
                <a:ea typeface="+mn-ea"/>
                <a:cs typeface="Arial" charset="0"/>
              </a:defRPr>
            </a:lvl3pPr>
            <a:lvl4pPr marL="1371600" algn="l" rtl="0" fontAlgn="base">
              <a:spcBef>
                <a:spcPct val="0"/>
              </a:spcBef>
              <a:spcAft>
                <a:spcPct val="0"/>
              </a:spcAft>
              <a:defRPr sz="2400" kern="1200">
                <a:solidFill>
                  <a:schemeClr val="tx1"/>
                </a:solidFill>
                <a:latin typeface="Times New Roman" pitchFamily="18" charset="0"/>
                <a:ea typeface="+mn-ea"/>
                <a:cs typeface="Arial" charset="0"/>
              </a:defRPr>
            </a:lvl4pPr>
            <a:lvl5pPr marL="1828800" algn="l" rtl="0" fontAlgn="base">
              <a:spcBef>
                <a:spcPct val="0"/>
              </a:spcBef>
              <a:spcAft>
                <a:spcPct val="0"/>
              </a:spcAft>
              <a:defRPr sz="2400" kern="1200">
                <a:solidFill>
                  <a:schemeClr val="tx1"/>
                </a:solidFill>
                <a:latin typeface="Times New Roman" pitchFamily="18" charset="0"/>
                <a:ea typeface="+mn-ea"/>
                <a:cs typeface="Arial" charset="0"/>
              </a:defRPr>
            </a:lvl5pPr>
            <a:lvl6pPr marL="2286000" algn="l" defTabSz="914400" rtl="0" eaLnBrk="1" latinLnBrk="0" hangingPunct="1">
              <a:defRPr sz="2400" kern="1200">
                <a:solidFill>
                  <a:schemeClr val="tx1"/>
                </a:solidFill>
                <a:latin typeface="Times New Roman" pitchFamily="18" charset="0"/>
                <a:ea typeface="+mn-ea"/>
                <a:cs typeface="Arial" charset="0"/>
              </a:defRPr>
            </a:lvl6pPr>
            <a:lvl7pPr marL="2743200" algn="l" defTabSz="914400" rtl="0" eaLnBrk="1" latinLnBrk="0" hangingPunct="1">
              <a:defRPr sz="2400" kern="1200">
                <a:solidFill>
                  <a:schemeClr val="tx1"/>
                </a:solidFill>
                <a:latin typeface="Times New Roman" pitchFamily="18" charset="0"/>
                <a:ea typeface="+mn-ea"/>
                <a:cs typeface="Arial" charset="0"/>
              </a:defRPr>
            </a:lvl7pPr>
            <a:lvl8pPr marL="3200400" algn="l" defTabSz="914400" rtl="0" eaLnBrk="1" latinLnBrk="0" hangingPunct="1">
              <a:defRPr sz="2400" kern="1200">
                <a:solidFill>
                  <a:schemeClr val="tx1"/>
                </a:solidFill>
                <a:latin typeface="Times New Roman" pitchFamily="18" charset="0"/>
                <a:ea typeface="+mn-ea"/>
                <a:cs typeface="Arial" charset="0"/>
              </a:defRPr>
            </a:lvl8pPr>
            <a:lvl9pPr marL="3657600" algn="l" defTabSz="914400" rtl="0" eaLnBrk="1" latinLnBrk="0" hangingPunct="1">
              <a:defRPr sz="2400" kern="1200">
                <a:solidFill>
                  <a:schemeClr val="tx1"/>
                </a:solidFill>
                <a:latin typeface="Times New Roman" pitchFamily="18" charset="0"/>
                <a:ea typeface="+mn-ea"/>
                <a:cs typeface="Arial" charset="0"/>
              </a:defRPr>
            </a:lvl9pPr>
          </a:lstStyle>
          <a:p>
            <a:pPr>
              <a:defRPr/>
            </a:pPr>
            <a:r>
              <a:rPr lang="en-US" dirty="0">
                <a:solidFill>
                  <a:schemeClr val="accent1"/>
                </a:solidFill>
              </a:rPr>
              <a:t>National Tender Day 2025 - Samuel Wauthier</a:t>
            </a:r>
            <a:endParaRPr lang="nl-NL" dirty="0">
              <a:solidFill>
                <a:schemeClr val="accent1"/>
              </a:solidFill>
            </a:endParaRPr>
          </a:p>
        </p:txBody>
      </p:sp>
    </p:spTree>
    <p:extLst>
      <p:ext uri="{BB962C8B-B14F-4D97-AF65-F5344CB8AC3E}">
        <p14:creationId xmlns:p14="http://schemas.microsoft.com/office/powerpoint/2010/main" val="627878144"/>
      </p:ext>
    </p:extLst>
  </p:cSld>
  <p:clrMapOvr>
    <a:masterClrMapping/>
  </p:clrMapOvr>
  <p:transition>
    <p:pull dir="l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7F58DC-6E85-3E32-E697-B71A6220E819}"/>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82BD293E-B1B2-862A-E3E0-89CE04D9A7F2}"/>
              </a:ext>
            </a:extLst>
          </p:cNvPr>
          <p:cNvSpPr>
            <a:spLocks noGrp="1"/>
          </p:cNvSpPr>
          <p:nvPr>
            <p:ph type="title"/>
          </p:nvPr>
        </p:nvSpPr>
        <p:spPr>
          <a:xfrm>
            <a:off x="1396578" y="326288"/>
            <a:ext cx="10566400" cy="635471"/>
          </a:xfrm>
        </p:spPr>
        <p:txBody>
          <a:bodyPr>
            <a:normAutofit fontScale="90000"/>
          </a:bodyPr>
          <a:lstStyle/>
          <a:p>
            <a:r>
              <a:rPr lang="fr-BE" sz="2400" b="1" dirty="0">
                <a:latin typeface="Calibri "/>
              </a:rPr>
              <a:t>Niveau belge </a:t>
            </a:r>
            <a:br>
              <a:rPr lang="fr-BE" sz="2400" b="1" dirty="0">
                <a:latin typeface="Calibri "/>
              </a:rPr>
            </a:br>
            <a:r>
              <a:rPr lang="fr-BE" sz="2400" b="1" dirty="0">
                <a:latin typeface="Calibri "/>
              </a:rPr>
              <a:t>Avis de la Commission des marchés publics</a:t>
            </a:r>
          </a:p>
        </p:txBody>
      </p:sp>
      <p:pic>
        <p:nvPicPr>
          <p:cNvPr id="6" name="Image 5">
            <a:extLst>
              <a:ext uri="{FF2B5EF4-FFF2-40B4-BE49-F238E27FC236}">
                <a16:creationId xmlns:a16="http://schemas.microsoft.com/office/drawing/2014/main" id="{6FCCB8D2-017F-8646-937B-7C034C7C723B}"/>
              </a:ext>
            </a:extLst>
          </p:cNvPr>
          <p:cNvPicPr>
            <a:picLocks noChangeAspect="1"/>
          </p:cNvPicPr>
          <p:nvPr/>
        </p:nvPicPr>
        <p:blipFill>
          <a:blip r:embed="rId3"/>
          <a:srcRect l="11685" r="19695"/>
          <a:stretch>
            <a:fillRect/>
          </a:stretch>
        </p:blipFill>
        <p:spPr>
          <a:xfrm>
            <a:off x="331541" y="97663"/>
            <a:ext cx="962517" cy="864096"/>
          </a:xfrm>
          <a:prstGeom prst="rect">
            <a:avLst/>
          </a:prstGeom>
        </p:spPr>
      </p:pic>
      <p:graphicFrame>
        <p:nvGraphicFramePr>
          <p:cNvPr id="9" name="Tableau 8">
            <a:extLst>
              <a:ext uri="{FF2B5EF4-FFF2-40B4-BE49-F238E27FC236}">
                <a16:creationId xmlns:a16="http://schemas.microsoft.com/office/drawing/2014/main" id="{4DD32E08-FC11-5950-FA5B-126211187DF5}"/>
              </a:ext>
            </a:extLst>
          </p:cNvPr>
          <p:cNvGraphicFramePr>
            <a:graphicFrameLocks noGrp="1"/>
          </p:cNvGraphicFramePr>
          <p:nvPr>
            <p:extLst>
              <p:ext uri="{D42A27DB-BD31-4B8C-83A1-F6EECF244321}">
                <p14:modId xmlns:p14="http://schemas.microsoft.com/office/powerpoint/2010/main" val="497566308"/>
              </p:ext>
            </p:extLst>
          </p:nvPr>
        </p:nvGraphicFramePr>
        <p:xfrm>
          <a:off x="526297" y="1783066"/>
          <a:ext cx="10715444" cy="2407920"/>
        </p:xfrm>
        <a:graphic>
          <a:graphicData uri="http://schemas.openxmlformats.org/drawingml/2006/table">
            <a:tbl>
              <a:tblPr firstRow="1" bandRow="1">
                <a:tableStyleId>{5C22544A-7EE6-4342-B048-85BDC9FD1C3A}</a:tableStyleId>
              </a:tblPr>
              <a:tblGrid>
                <a:gridCol w="5357722">
                  <a:extLst>
                    <a:ext uri="{9D8B030D-6E8A-4147-A177-3AD203B41FA5}">
                      <a16:colId xmlns:a16="http://schemas.microsoft.com/office/drawing/2014/main" val="2024984783"/>
                    </a:ext>
                  </a:extLst>
                </a:gridCol>
                <a:gridCol w="5357722">
                  <a:extLst>
                    <a:ext uri="{9D8B030D-6E8A-4147-A177-3AD203B41FA5}">
                      <a16:colId xmlns:a16="http://schemas.microsoft.com/office/drawing/2014/main" val="681203957"/>
                    </a:ext>
                  </a:extLst>
                </a:gridCol>
              </a:tblGrid>
              <a:tr h="2165400">
                <a:tc>
                  <a:txBody>
                    <a:bodyPr/>
                    <a:lstStyle/>
                    <a:p>
                      <a:pPr marL="0" indent="0">
                        <a:buNone/>
                      </a:pPr>
                      <a:r>
                        <a:rPr lang="fr-BE" sz="2000" b="1" dirty="0">
                          <a:solidFill>
                            <a:schemeClr val="bg1"/>
                          </a:solidFill>
                        </a:rPr>
                        <a:t>Interprétation 3 : Facture comme demande d’avance</a:t>
                      </a:r>
                    </a:p>
                    <a:p>
                      <a:pPr marL="355600" lvl="2" indent="-285750">
                        <a:buFont typeface="Arial" panose="020B0604020202020204" pitchFamily="34" charset="0"/>
                        <a:buChar char="•"/>
                      </a:pPr>
                      <a:r>
                        <a:rPr lang="fr-FR" sz="1600" b="0" dirty="0">
                          <a:solidFill>
                            <a:schemeClr val="bg1"/>
                          </a:solidFill>
                        </a:rPr>
                        <a:t>L’art. 67, § 2, alinéa 1er, des RGE prévoit que : « </a:t>
                      </a:r>
                      <a:r>
                        <a:rPr lang="fr-FR" sz="1600" b="0" i="1" dirty="0">
                          <a:solidFill>
                            <a:schemeClr val="bg1"/>
                          </a:solidFill>
                        </a:rPr>
                        <a:t>Le paiement de l’avance est subordonné à l'introduction par l’adjudicataire d'une demande écrite datée et signée à cet effet.</a:t>
                      </a:r>
                      <a:r>
                        <a:rPr lang="fr-FR" sz="1600" b="0" dirty="0">
                          <a:solidFill>
                            <a:schemeClr val="bg1"/>
                          </a:solidFill>
                        </a:rPr>
                        <a:t> »</a:t>
                      </a:r>
                    </a:p>
                    <a:p>
                      <a:pPr marL="355600" lvl="2" indent="-285750">
                        <a:buFont typeface="Arial" panose="020B0604020202020204" pitchFamily="34" charset="0"/>
                        <a:buChar char="•"/>
                      </a:pPr>
                      <a:r>
                        <a:rPr lang="fr-BE" sz="1600" b="0" dirty="0">
                          <a:solidFill>
                            <a:schemeClr val="bg1"/>
                          </a:solidFill>
                        </a:rPr>
                        <a:t>Une facture = demande écrite valide.</a:t>
                      </a:r>
                    </a:p>
                    <a:p>
                      <a:pPr marL="355600" lvl="2" indent="-285750">
                        <a:buFont typeface="Arial" panose="020B0604020202020204" pitchFamily="34" charset="0"/>
                        <a:buChar char="•"/>
                      </a:pPr>
                      <a:r>
                        <a:rPr lang="fr-BE" sz="1600" b="0" dirty="0">
                          <a:solidFill>
                            <a:schemeClr val="bg1"/>
                          </a:solidFill>
                        </a:rPr>
                        <a:t>TVA exigible dès perception de l’avance (mesure anti-fraude).</a:t>
                      </a:r>
                    </a:p>
                  </a:txBody>
                  <a:tcPr>
                    <a:solidFill>
                      <a:schemeClr val="tx2">
                        <a:lumMod val="50000"/>
                        <a:lumOff val="50000"/>
                      </a:schemeClr>
                    </a:solidFill>
                  </a:tcPr>
                </a:tc>
                <a:tc>
                  <a:txBody>
                    <a:bodyPr/>
                    <a:lstStyle/>
                    <a:p>
                      <a:pPr marL="0" indent="0">
                        <a:buNone/>
                      </a:pPr>
                      <a:r>
                        <a:rPr lang="fr-BE" sz="2000" b="1" dirty="0">
                          <a:solidFill>
                            <a:schemeClr val="tx1"/>
                          </a:solidFill>
                        </a:rPr>
                        <a:t>Interprétation 4 : Délai de paiement</a:t>
                      </a:r>
                    </a:p>
                    <a:p>
                      <a:pPr marL="285750" indent="-285750">
                        <a:buFont typeface="Arial" panose="020B0604020202020204" pitchFamily="34" charset="0"/>
                        <a:buChar char="•"/>
                      </a:pPr>
                      <a:r>
                        <a:rPr lang="fr-BE" sz="1800" b="0" dirty="0">
                          <a:solidFill>
                            <a:schemeClr val="tx1"/>
                          </a:solidFill>
                        </a:rPr>
                        <a:t>Aucun délai fixé par AR RGE.</a:t>
                      </a:r>
                    </a:p>
                    <a:p>
                      <a:pPr marL="285750" indent="-285750">
                        <a:buFont typeface="Arial" panose="020B0604020202020204" pitchFamily="34" charset="0"/>
                        <a:buChar char="•"/>
                      </a:pPr>
                      <a:r>
                        <a:rPr lang="fr-BE" sz="1800" b="0" dirty="0">
                          <a:solidFill>
                            <a:schemeClr val="tx1"/>
                          </a:solidFill>
                        </a:rPr>
                        <a:t>Loi du 2 août 2002 : 30 jours civils après demande écrite, sauf délai plus long justifié.</a:t>
                      </a:r>
                    </a:p>
                  </a:txBody>
                  <a:tcPr>
                    <a:solidFill>
                      <a:schemeClr val="accent3">
                        <a:lumMod val="20000"/>
                        <a:lumOff val="80000"/>
                      </a:schemeClr>
                    </a:solidFill>
                  </a:tcPr>
                </a:tc>
                <a:extLst>
                  <a:ext uri="{0D108BD9-81ED-4DB2-BD59-A6C34878D82A}">
                    <a16:rowId xmlns:a16="http://schemas.microsoft.com/office/drawing/2014/main" val="2394243616"/>
                  </a:ext>
                </a:extLst>
              </a:tr>
            </a:tbl>
          </a:graphicData>
        </a:graphic>
      </p:graphicFrame>
      <p:sp>
        <p:nvSpPr>
          <p:cNvPr id="10" name="Espace réservé du contenu 4">
            <a:extLst>
              <a:ext uri="{FF2B5EF4-FFF2-40B4-BE49-F238E27FC236}">
                <a16:creationId xmlns:a16="http://schemas.microsoft.com/office/drawing/2014/main" id="{94B3C2A0-01BC-32AF-9B2D-8D7ADED2E214}"/>
              </a:ext>
            </a:extLst>
          </p:cNvPr>
          <p:cNvSpPr txBox="1">
            <a:spLocks/>
          </p:cNvSpPr>
          <p:nvPr/>
        </p:nvSpPr>
        <p:spPr bwMode="auto">
          <a:xfrm>
            <a:off x="338191" y="1147595"/>
            <a:ext cx="11717024" cy="635471"/>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rm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buFont typeface="Arial" pitchFamily="34" charset="0"/>
              <a:buNone/>
            </a:pPr>
            <a:r>
              <a:rPr lang="fr-BE" sz="1800" b="1" dirty="0">
                <a:latin typeface="+mj-lt"/>
                <a:ea typeface="Calibri" panose="020F0502020204030204" pitchFamily="34" charset="0"/>
              </a:rPr>
              <a:t>Interprétation de la Commission des marchés publics concernant la loi du 22 décembre 2023 modifiant la réglementation relative aux marchés publics en vue de promouvoir l'accès des PME auxdits marchés </a:t>
            </a:r>
            <a:r>
              <a:rPr lang="fr-BE" sz="1800" b="1" dirty="0">
                <a:solidFill>
                  <a:schemeClr val="tx1"/>
                </a:solidFill>
                <a:latin typeface="+mj-lt"/>
                <a:ea typeface="Calibri" panose="020F0502020204030204" pitchFamily="34" charset="0"/>
              </a:rPr>
              <a:t>(</a:t>
            </a:r>
            <a:r>
              <a:rPr lang="fr-BE" sz="1800" b="1" dirty="0">
                <a:solidFill>
                  <a:srgbClr val="C00000"/>
                </a:solidFill>
                <a:latin typeface="+mj-lt"/>
                <a:ea typeface="Calibri" panose="020F0502020204030204" pitchFamily="34" charset="0"/>
              </a:rPr>
              <a:t>avances</a:t>
            </a:r>
            <a:r>
              <a:rPr lang="fr-BE" sz="1800" b="1" dirty="0">
                <a:latin typeface="+mj-lt"/>
                <a:ea typeface="Calibri" panose="020F0502020204030204" pitchFamily="34" charset="0"/>
              </a:rPr>
              <a:t>) - CMP 22/04/2024 et 23/09/2024</a:t>
            </a:r>
            <a:endParaRPr lang="fr-BE" sz="1800" dirty="0">
              <a:solidFill>
                <a:schemeClr val="accent1"/>
              </a:solidFill>
              <a:latin typeface="+mj-lt"/>
              <a:ea typeface="Calibri" panose="020F0502020204030204" pitchFamily="34" charset="0"/>
              <a:cs typeface="EUAlbertina"/>
            </a:endParaRPr>
          </a:p>
          <a:p>
            <a:endParaRPr lang="fr-BE" sz="1800" dirty="0">
              <a:solidFill>
                <a:schemeClr val="accent1"/>
              </a:solidFill>
            </a:endParaRPr>
          </a:p>
        </p:txBody>
      </p:sp>
      <p:sp>
        <p:nvSpPr>
          <p:cNvPr id="2" name="Espace réservé du numéro de diapositive 1">
            <a:extLst>
              <a:ext uri="{FF2B5EF4-FFF2-40B4-BE49-F238E27FC236}">
                <a16:creationId xmlns:a16="http://schemas.microsoft.com/office/drawing/2014/main" id="{B4F8DC8B-6F44-24FC-17C0-19CE343F0615}"/>
              </a:ext>
            </a:extLst>
          </p:cNvPr>
          <p:cNvSpPr>
            <a:spLocks noGrp="1"/>
          </p:cNvSpPr>
          <p:nvPr>
            <p:ph type="sldNum" sz="quarter" idx="12"/>
          </p:nvPr>
        </p:nvSpPr>
        <p:spPr>
          <a:xfrm>
            <a:off x="10984442" y="5664955"/>
            <a:ext cx="1207558" cy="1278465"/>
          </a:xfrm>
        </p:spPr>
        <p:txBody>
          <a:bodyPr/>
          <a:lstStyle/>
          <a:p>
            <a:pPr>
              <a:defRPr/>
            </a:pPr>
            <a:fld id="{AB579958-F175-4604-ACCA-8E24432064FA}" type="slidenum">
              <a:rPr lang="en-US" sz="6000" smtClean="0"/>
              <a:pPr>
                <a:defRPr/>
              </a:pPr>
              <a:t>15</a:t>
            </a:fld>
            <a:endParaRPr lang="en-US" sz="6000" dirty="0"/>
          </a:p>
        </p:txBody>
      </p:sp>
      <p:graphicFrame>
        <p:nvGraphicFramePr>
          <p:cNvPr id="11" name="Tableau 10">
            <a:extLst>
              <a:ext uri="{FF2B5EF4-FFF2-40B4-BE49-F238E27FC236}">
                <a16:creationId xmlns:a16="http://schemas.microsoft.com/office/drawing/2014/main" id="{DD734774-1F5D-8596-8C4E-823663AB29A4}"/>
              </a:ext>
            </a:extLst>
          </p:cNvPr>
          <p:cNvGraphicFramePr>
            <a:graphicFrameLocks noGrp="1"/>
          </p:cNvGraphicFramePr>
          <p:nvPr>
            <p:extLst>
              <p:ext uri="{D42A27DB-BD31-4B8C-83A1-F6EECF244321}">
                <p14:modId xmlns:p14="http://schemas.microsoft.com/office/powerpoint/2010/main" val="297843761"/>
              </p:ext>
            </p:extLst>
          </p:nvPr>
        </p:nvGraphicFramePr>
        <p:xfrm>
          <a:off x="526297" y="4281543"/>
          <a:ext cx="10715444" cy="2346960"/>
        </p:xfrm>
        <a:graphic>
          <a:graphicData uri="http://schemas.openxmlformats.org/drawingml/2006/table">
            <a:tbl>
              <a:tblPr firstRow="1" bandRow="1">
                <a:tableStyleId>{00A15C55-8517-42AA-B614-E9B94910E393}</a:tableStyleId>
              </a:tblPr>
              <a:tblGrid>
                <a:gridCol w="5357722">
                  <a:extLst>
                    <a:ext uri="{9D8B030D-6E8A-4147-A177-3AD203B41FA5}">
                      <a16:colId xmlns:a16="http://schemas.microsoft.com/office/drawing/2014/main" val="2335642673"/>
                    </a:ext>
                  </a:extLst>
                </a:gridCol>
                <a:gridCol w="5357722">
                  <a:extLst>
                    <a:ext uri="{9D8B030D-6E8A-4147-A177-3AD203B41FA5}">
                      <a16:colId xmlns:a16="http://schemas.microsoft.com/office/drawing/2014/main" val="3882516408"/>
                    </a:ext>
                  </a:extLst>
                </a:gridCol>
              </a:tblGrid>
              <a:tr h="2219355">
                <a:tc>
                  <a:txBody>
                    <a:bodyPr/>
                    <a:lstStyle/>
                    <a:p>
                      <a:pPr marL="0" indent="0">
                        <a:buNone/>
                      </a:pPr>
                      <a:r>
                        <a:rPr lang="fr-BE" sz="2000" b="1" dirty="0">
                          <a:solidFill>
                            <a:schemeClr val="bg1"/>
                          </a:solidFill>
                        </a:rPr>
                        <a:t>Interprétation 5 : Groupement de PME</a:t>
                      </a:r>
                    </a:p>
                    <a:p>
                      <a:pPr marL="0" indent="0">
                        <a:buNone/>
                      </a:pPr>
                      <a:endParaRPr lang="fr-BE" sz="1600" b="1" dirty="0">
                        <a:solidFill>
                          <a:schemeClr val="bg1"/>
                        </a:solidFill>
                      </a:endParaRPr>
                    </a:p>
                    <a:p>
                      <a:pPr marL="0" indent="0">
                        <a:buNone/>
                      </a:pPr>
                      <a:r>
                        <a:rPr lang="fr-BE" sz="1600" b="0" dirty="0">
                          <a:solidFill>
                            <a:schemeClr val="bg1"/>
                          </a:solidFill>
                        </a:rPr>
                        <a:t>Additionner nombre total de travailleurs et chiffre d’affaires global pour calculer l’avance.</a:t>
                      </a:r>
                    </a:p>
                  </a:txBody>
                  <a:tcPr>
                    <a:solidFill>
                      <a:srgbClr val="37757F"/>
                    </a:solidFill>
                  </a:tcPr>
                </a:tc>
                <a:tc>
                  <a:txBody>
                    <a:bodyPr/>
                    <a:lstStyle/>
                    <a:p>
                      <a:pPr marL="0" indent="0">
                        <a:buNone/>
                      </a:pPr>
                      <a:r>
                        <a:rPr lang="fr-BE" sz="2000" b="1" dirty="0">
                          <a:solidFill>
                            <a:schemeClr val="tx1"/>
                          </a:solidFill>
                        </a:rPr>
                        <a:t>Interprétation 6 : Preuve du statut PME</a:t>
                      </a:r>
                    </a:p>
                    <a:p>
                      <a:pPr marL="285750" indent="-285750">
                        <a:buFont typeface="Arial" panose="020B0604020202020204" pitchFamily="34" charset="0"/>
                        <a:buChar char="•"/>
                      </a:pPr>
                      <a:r>
                        <a:rPr lang="fr-BE" sz="1600" b="0" dirty="0">
                          <a:solidFill>
                            <a:schemeClr val="tx1"/>
                          </a:solidFill>
                        </a:rPr>
                        <a:t>Adjudicateur peut demander la taille (micro, petite, moyenne).</a:t>
                      </a:r>
                    </a:p>
                    <a:p>
                      <a:pPr lvl="2"/>
                      <a:r>
                        <a:rPr lang="fr-BE" sz="1600" b="0" dirty="0">
                          <a:solidFill>
                            <a:schemeClr val="tx1"/>
                          </a:solidFill>
                        </a:rPr>
                        <a:t>Vérification via : </a:t>
                      </a:r>
                    </a:p>
                    <a:p>
                      <a:pPr marL="1657350" lvl="3" indent="-285750">
                        <a:buFont typeface="Wingdings" panose="05000000000000000000" pitchFamily="2" charset="2"/>
                        <a:buChar char="ü"/>
                      </a:pPr>
                      <a:r>
                        <a:rPr lang="fr-BE" sz="1600" b="0" dirty="0">
                          <a:solidFill>
                            <a:schemeClr val="tx1"/>
                          </a:solidFill>
                        </a:rPr>
                        <a:t>Banque-Carrefour des Entreprises.</a:t>
                      </a:r>
                    </a:p>
                    <a:p>
                      <a:pPr marL="1657350" lvl="3" indent="-285750">
                        <a:buFont typeface="Wingdings" panose="05000000000000000000" pitchFamily="2" charset="2"/>
                        <a:buChar char="ü"/>
                      </a:pPr>
                      <a:r>
                        <a:rPr lang="fr-BE" sz="1600" b="0" dirty="0">
                          <a:solidFill>
                            <a:schemeClr val="tx1"/>
                          </a:solidFill>
                        </a:rPr>
                        <a:t>Répertoire des employeurs.</a:t>
                      </a:r>
                    </a:p>
                    <a:p>
                      <a:pPr marL="1657350" lvl="3" indent="-285750">
                        <a:buFont typeface="Wingdings" panose="05000000000000000000" pitchFamily="2" charset="2"/>
                        <a:buChar char="ü"/>
                      </a:pPr>
                      <a:r>
                        <a:rPr lang="fr-BE" sz="1600" b="0" dirty="0">
                          <a:solidFill>
                            <a:schemeClr val="tx1"/>
                          </a:solidFill>
                        </a:rPr>
                        <a:t>Dernier bilan annuel.</a:t>
                      </a:r>
                    </a:p>
                    <a:p>
                      <a:pPr marL="355600" lvl="3" indent="-285750">
                        <a:buFont typeface="Arial" panose="020B0604020202020204" pitchFamily="34" charset="0"/>
                        <a:buChar char="•"/>
                      </a:pPr>
                      <a:r>
                        <a:rPr lang="fr-BE" sz="1600" b="0" dirty="0">
                          <a:solidFill>
                            <a:schemeClr val="tx1"/>
                          </a:solidFill>
                        </a:rPr>
                        <a:t>Pas d’obligation de fournir justificatifs si info disponible en base de données publique.</a:t>
                      </a:r>
                    </a:p>
                  </a:txBody>
                  <a:tcPr>
                    <a:solidFill>
                      <a:srgbClr val="FFCC00">
                        <a:alpha val="32941"/>
                      </a:srgbClr>
                    </a:solidFill>
                  </a:tcPr>
                </a:tc>
                <a:extLst>
                  <a:ext uri="{0D108BD9-81ED-4DB2-BD59-A6C34878D82A}">
                    <a16:rowId xmlns:a16="http://schemas.microsoft.com/office/drawing/2014/main" val="1266735544"/>
                  </a:ext>
                </a:extLst>
              </a:tr>
            </a:tbl>
          </a:graphicData>
        </a:graphic>
      </p:graphicFrame>
      <p:sp>
        <p:nvSpPr>
          <p:cNvPr id="12" name="Espace réservé du pied de page 4">
            <a:extLst>
              <a:ext uri="{FF2B5EF4-FFF2-40B4-BE49-F238E27FC236}">
                <a16:creationId xmlns:a16="http://schemas.microsoft.com/office/drawing/2014/main" id="{30BD269C-2C16-5C26-5D84-65287DB9778F}"/>
              </a:ext>
            </a:extLst>
          </p:cNvPr>
          <p:cNvSpPr>
            <a:spLocks noGrp="1"/>
          </p:cNvSpPr>
          <p:nvPr/>
        </p:nvSpPr>
        <p:spPr>
          <a:xfrm>
            <a:off x="812799" y="6578295"/>
            <a:ext cx="8058149" cy="365125"/>
          </a:xfrm>
          <a:prstGeom prst="rect">
            <a:avLst/>
          </a:prstGeom>
        </p:spPr>
        <p:txBody>
          <a:bodyPr vert="horz" lIns="91440" tIns="45720" rIns="91440" bIns="45720" rtlCol="0" anchor="ctr"/>
          <a:lstStyle>
            <a:defPPr>
              <a:defRPr lang="nl-NL"/>
            </a:defPPr>
            <a:lvl1pPr algn="l" rtl="0" fontAlgn="auto">
              <a:spcBef>
                <a:spcPts val="0"/>
              </a:spcBef>
              <a:spcAft>
                <a:spcPts val="0"/>
              </a:spcAft>
              <a:defRPr sz="1200" b="0" kern="1200">
                <a:solidFill>
                  <a:schemeClr val="accent4"/>
                </a:solidFill>
                <a:latin typeface="+mn-lt"/>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Arial" charset="0"/>
              </a:defRPr>
            </a:lvl2pPr>
            <a:lvl3pPr marL="914400" algn="l" rtl="0" fontAlgn="base">
              <a:spcBef>
                <a:spcPct val="0"/>
              </a:spcBef>
              <a:spcAft>
                <a:spcPct val="0"/>
              </a:spcAft>
              <a:defRPr sz="2400" kern="1200">
                <a:solidFill>
                  <a:schemeClr val="tx1"/>
                </a:solidFill>
                <a:latin typeface="Times New Roman" pitchFamily="18" charset="0"/>
                <a:ea typeface="+mn-ea"/>
                <a:cs typeface="Arial" charset="0"/>
              </a:defRPr>
            </a:lvl3pPr>
            <a:lvl4pPr marL="1371600" algn="l" rtl="0" fontAlgn="base">
              <a:spcBef>
                <a:spcPct val="0"/>
              </a:spcBef>
              <a:spcAft>
                <a:spcPct val="0"/>
              </a:spcAft>
              <a:defRPr sz="2400" kern="1200">
                <a:solidFill>
                  <a:schemeClr val="tx1"/>
                </a:solidFill>
                <a:latin typeface="Times New Roman" pitchFamily="18" charset="0"/>
                <a:ea typeface="+mn-ea"/>
                <a:cs typeface="Arial" charset="0"/>
              </a:defRPr>
            </a:lvl4pPr>
            <a:lvl5pPr marL="1828800" algn="l" rtl="0" fontAlgn="base">
              <a:spcBef>
                <a:spcPct val="0"/>
              </a:spcBef>
              <a:spcAft>
                <a:spcPct val="0"/>
              </a:spcAft>
              <a:defRPr sz="2400" kern="1200">
                <a:solidFill>
                  <a:schemeClr val="tx1"/>
                </a:solidFill>
                <a:latin typeface="Times New Roman" pitchFamily="18" charset="0"/>
                <a:ea typeface="+mn-ea"/>
                <a:cs typeface="Arial" charset="0"/>
              </a:defRPr>
            </a:lvl5pPr>
            <a:lvl6pPr marL="2286000" algn="l" defTabSz="914400" rtl="0" eaLnBrk="1" latinLnBrk="0" hangingPunct="1">
              <a:defRPr sz="2400" kern="1200">
                <a:solidFill>
                  <a:schemeClr val="tx1"/>
                </a:solidFill>
                <a:latin typeface="Times New Roman" pitchFamily="18" charset="0"/>
                <a:ea typeface="+mn-ea"/>
                <a:cs typeface="Arial" charset="0"/>
              </a:defRPr>
            </a:lvl6pPr>
            <a:lvl7pPr marL="2743200" algn="l" defTabSz="914400" rtl="0" eaLnBrk="1" latinLnBrk="0" hangingPunct="1">
              <a:defRPr sz="2400" kern="1200">
                <a:solidFill>
                  <a:schemeClr val="tx1"/>
                </a:solidFill>
                <a:latin typeface="Times New Roman" pitchFamily="18" charset="0"/>
                <a:ea typeface="+mn-ea"/>
                <a:cs typeface="Arial" charset="0"/>
              </a:defRPr>
            </a:lvl7pPr>
            <a:lvl8pPr marL="3200400" algn="l" defTabSz="914400" rtl="0" eaLnBrk="1" latinLnBrk="0" hangingPunct="1">
              <a:defRPr sz="2400" kern="1200">
                <a:solidFill>
                  <a:schemeClr val="tx1"/>
                </a:solidFill>
                <a:latin typeface="Times New Roman" pitchFamily="18" charset="0"/>
                <a:ea typeface="+mn-ea"/>
                <a:cs typeface="Arial" charset="0"/>
              </a:defRPr>
            </a:lvl8pPr>
            <a:lvl9pPr marL="3657600" algn="l" defTabSz="914400" rtl="0" eaLnBrk="1" latinLnBrk="0" hangingPunct="1">
              <a:defRPr sz="2400" kern="1200">
                <a:solidFill>
                  <a:schemeClr val="tx1"/>
                </a:solidFill>
                <a:latin typeface="Times New Roman" pitchFamily="18" charset="0"/>
                <a:ea typeface="+mn-ea"/>
                <a:cs typeface="Arial" charset="0"/>
              </a:defRPr>
            </a:lvl9pPr>
          </a:lstStyle>
          <a:p>
            <a:pPr>
              <a:defRPr/>
            </a:pPr>
            <a:r>
              <a:rPr lang="en-US" dirty="0">
                <a:solidFill>
                  <a:schemeClr val="accent1"/>
                </a:solidFill>
              </a:rPr>
              <a:t>National Tender Day 2025 - Samuel Wauthier</a:t>
            </a:r>
            <a:endParaRPr lang="nl-NL" dirty="0">
              <a:solidFill>
                <a:schemeClr val="accent1"/>
              </a:solidFill>
            </a:endParaRPr>
          </a:p>
        </p:txBody>
      </p:sp>
    </p:spTree>
    <p:extLst>
      <p:ext uri="{BB962C8B-B14F-4D97-AF65-F5344CB8AC3E}">
        <p14:creationId xmlns:p14="http://schemas.microsoft.com/office/powerpoint/2010/main" val="1976283086"/>
      </p:ext>
    </p:extLst>
  </p:cSld>
  <p:clrMapOvr>
    <a:masterClrMapping/>
  </p:clrMapOvr>
  <p:transition>
    <p:pull dir="l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6FFA9B-2E9D-CE38-D78B-E1CF5C39B14F}"/>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9C876C06-3421-B51A-C4D0-07E578F54C65}"/>
              </a:ext>
            </a:extLst>
          </p:cNvPr>
          <p:cNvSpPr>
            <a:spLocks noGrp="1"/>
          </p:cNvSpPr>
          <p:nvPr>
            <p:ph type="title"/>
          </p:nvPr>
        </p:nvSpPr>
        <p:spPr>
          <a:xfrm>
            <a:off x="1396578" y="326288"/>
            <a:ext cx="10566400" cy="635471"/>
          </a:xfrm>
        </p:spPr>
        <p:txBody>
          <a:bodyPr>
            <a:normAutofit fontScale="90000"/>
          </a:bodyPr>
          <a:lstStyle/>
          <a:p>
            <a:r>
              <a:rPr lang="fr-BE" sz="2400" b="1" dirty="0">
                <a:latin typeface="Calibri "/>
              </a:rPr>
              <a:t>Niveau belge </a:t>
            </a:r>
            <a:br>
              <a:rPr lang="fr-BE" sz="2400" b="1" dirty="0">
                <a:latin typeface="Calibri "/>
              </a:rPr>
            </a:br>
            <a:r>
              <a:rPr lang="fr-BE" sz="2400" b="1" dirty="0">
                <a:latin typeface="Calibri "/>
              </a:rPr>
              <a:t>Avis de la Commission des marchés publics</a:t>
            </a:r>
          </a:p>
        </p:txBody>
      </p:sp>
      <p:sp>
        <p:nvSpPr>
          <p:cNvPr id="5" name="Espace réservé du contenu 4">
            <a:extLst>
              <a:ext uri="{FF2B5EF4-FFF2-40B4-BE49-F238E27FC236}">
                <a16:creationId xmlns:a16="http://schemas.microsoft.com/office/drawing/2014/main" id="{31839174-117D-EC58-538D-0F4AD1037DF5}"/>
              </a:ext>
            </a:extLst>
          </p:cNvPr>
          <p:cNvSpPr>
            <a:spLocks noGrp="1"/>
          </p:cNvSpPr>
          <p:nvPr>
            <p:ph idx="1"/>
          </p:nvPr>
        </p:nvSpPr>
        <p:spPr>
          <a:xfrm>
            <a:off x="331541" y="1036895"/>
            <a:ext cx="11631437" cy="864096"/>
          </a:xfrm>
        </p:spPr>
        <p:txBody>
          <a:bodyPr/>
          <a:lstStyle/>
          <a:p>
            <a:pPr marL="0" indent="0">
              <a:buNone/>
            </a:pPr>
            <a:r>
              <a:rPr lang="fr-BE" sz="1800" b="1" dirty="0">
                <a:effectLst/>
                <a:latin typeface="+mj-lt"/>
                <a:ea typeface="Calibri" panose="020F0502020204030204" pitchFamily="34" charset="0"/>
              </a:rPr>
              <a:t>Interprétation de la Commission des marchés publics concernant la loi du 22 décembre 2023 modifiant la réglementation relative aux marchés publics en vue de promouvoir l'accès des PME auxdits marchés (</a:t>
            </a:r>
            <a:r>
              <a:rPr lang="fr-BE" sz="1800" b="1" dirty="0">
                <a:solidFill>
                  <a:srgbClr val="C00000"/>
                </a:solidFill>
                <a:effectLst/>
                <a:latin typeface="+mj-lt"/>
                <a:ea typeface="Calibri" panose="020F0502020204030204" pitchFamily="34" charset="0"/>
              </a:rPr>
              <a:t>avances</a:t>
            </a:r>
            <a:r>
              <a:rPr lang="fr-BE" sz="1800" b="1" dirty="0">
                <a:effectLst/>
                <a:latin typeface="+mj-lt"/>
                <a:ea typeface="Calibri" panose="020F0502020204030204" pitchFamily="34" charset="0"/>
              </a:rPr>
              <a:t>) </a:t>
            </a:r>
            <a:r>
              <a:rPr lang="fr-BE" sz="1800" b="1" dirty="0">
                <a:latin typeface="+mj-lt"/>
                <a:ea typeface="Calibri" panose="020F0502020204030204" pitchFamily="34" charset="0"/>
              </a:rPr>
              <a:t>- </a:t>
            </a:r>
            <a:r>
              <a:rPr lang="fr-BE" sz="1800" b="1" dirty="0">
                <a:effectLst/>
                <a:latin typeface="+mj-lt"/>
                <a:ea typeface="Calibri" panose="020F0502020204030204" pitchFamily="34" charset="0"/>
              </a:rPr>
              <a:t>CMP 22/04/2024 et 23/09/2024</a:t>
            </a:r>
            <a:endParaRPr lang="fr-BE" sz="1800" dirty="0">
              <a:solidFill>
                <a:schemeClr val="accent1"/>
              </a:solidFill>
              <a:effectLst/>
              <a:latin typeface="+mj-lt"/>
              <a:ea typeface="Calibri" panose="020F0502020204030204" pitchFamily="34" charset="0"/>
              <a:cs typeface="EUAlbertina"/>
            </a:endParaRPr>
          </a:p>
          <a:p>
            <a:pPr marL="360000" lvl="2" indent="0">
              <a:buNone/>
            </a:pPr>
            <a:endParaRPr lang="fr-BE" sz="1800" dirty="0">
              <a:sym typeface="Wingdings" panose="05000000000000000000" pitchFamily="2" charset="2"/>
            </a:endParaRPr>
          </a:p>
          <a:p>
            <a:pPr marL="0" indent="0">
              <a:buNone/>
            </a:pPr>
            <a:endParaRPr lang="fr-BE" sz="1800" dirty="0">
              <a:solidFill>
                <a:schemeClr val="accent1"/>
              </a:solidFill>
              <a:sym typeface="Wingdings" panose="05000000000000000000" pitchFamily="2" charset="2"/>
            </a:endParaRPr>
          </a:p>
          <a:p>
            <a:pPr marL="0" indent="0">
              <a:buNone/>
            </a:pPr>
            <a:endParaRPr lang="fr-BE" sz="1800" dirty="0">
              <a:solidFill>
                <a:schemeClr val="accent1"/>
              </a:solidFill>
              <a:sym typeface="Wingdings" panose="05000000000000000000" pitchFamily="2" charset="2"/>
            </a:endParaRPr>
          </a:p>
          <a:p>
            <a:pPr marL="0" indent="0">
              <a:buNone/>
            </a:pPr>
            <a:endParaRPr lang="fr-BE" sz="1800" dirty="0">
              <a:solidFill>
                <a:schemeClr val="accent1"/>
              </a:solidFill>
              <a:sym typeface="Wingdings" panose="05000000000000000000" pitchFamily="2" charset="2"/>
            </a:endParaRPr>
          </a:p>
          <a:p>
            <a:pPr marL="0" indent="0">
              <a:buNone/>
            </a:pPr>
            <a:endParaRPr lang="fr-BE" sz="1800" dirty="0">
              <a:solidFill>
                <a:schemeClr val="accent1"/>
              </a:solidFill>
              <a:sym typeface="Wingdings" panose="05000000000000000000" pitchFamily="2" charset="2"/>
            </a:endParaRPr>
          </a:p>
          <a:p>
            <a:pPr marL="0" indent="0">
              <a:buNone/>
            </a:pPr>
            <a:endParaRPr lang="fr-BE" sz="1800" dirty="0"/>
          </a:p>
          <a:p>
            <a:endParaRPr lang="fr-BE" sz="1800" dirty="0">
              <a:solidFill>
                <a:schemeClr val="accent1"/>
              </a:solidFill>
            </a:endParaRPr>
          </a:p>
        </p:txBody>
      </p:sp>
      <p:pic>
        <p:nvPicPr>
          <p:cNvPr id="6" name="Image 5">
            <a:extLst>
              <a:ext uri="{FF2B5EF4-FFF2-40B4-BE49-F238E27FC236}">
                <a16:creationId xmlns:a16="http://schemas.microsoft.com/office/drawing/2014/main" id="{1A923670-E1BB-48F9-50AA-D0941F39EADA}"/>
              </a:ext>
            </a:extLst>
          </p:cNvPr>
          <p:cNvPicPr>
            <a:picLocks noChangeAspect="1"/>
          </p:cNvPicPr>
          <p:nvPr/>
        </p:nvPicPr>
        <p:blipFill>
          <a:blip r:embed="rId3"/>
          <a:srcRect l="11685" r="19695"/>
          <a:stretch>
            <a:fillRect/>
          </a:stretch>
        </p:blipFill>
        <p:spPr>
          <a:xfrm>
            <a:off x="331541" y="97663"/>
            <a:ext cx="962517" cy="864096"/>
          </a:xfrm>
          <a:prstGeom prst="rect">
            <a:avLst/>
          </a:prstGeom>
        </p:spPr>
      </p:pic>
      <p:graphicFrame>
        <p:nvGraphicFramePr>
          <p:cNvPr id="9" name="Tableau 8">
            <a:extLst>
              <a:ext uri="{FF2B5EF4-FFF2-40B4-BE49-F238E27FC236}">
                <a16:creationId xmlns:a16="http://schemas.microsoft.com/office/drawing/2014/main" id="{7CA79D22-5BA8-4371-57E0-ACF4F37E8388}"/>
              </a:ext>
            </a:extLst>
          </p:cNvPr>
          <p:cNvGraphicFramePr>
            <a:graphicFrameLocks noGrp="1"/>
          </p:cNvGraphicFramePr>
          <p:nvPr>
            <p:extLst>
              <p:ext uri="{D42A27DB-BD31-4B8C-83A1-F6EECF244321}">
                <p14:modId xmlns:p14="http://schemas.microsoft.com/office/powerpoint/2010/main" val="2455946749"/>
              </p:ext>
            </p:extLst>
          </p:nvPr>
        </p:nvGraphicFramePr>
        <p:xfrm>
          <a:off x="1009912" y="2368476"/>
          <a:ext cx="10172176" cy="3010348"/>
        </p:xfrm>
        <a:graphic>
          <a:graphicData uri="http://schemas.openxmlformats.org/drawingml/2006/table">
            <a:tbl>
              <a:tblPr firstRow="1" bandRow="1">
                <a:tableStyleId>{00A15C55-8517-42AA-B614-E9B94910E393}</a:tableStyleId>
              </a:tblPr>
              <a:tblGrid>
                <a:gridCol w="5086088">
                  <a:extLst>
                    <a:ext uri="{9D8B030D-6E8A-4147-A177-3AD203B41FA5}">
                      <a16:colId xmlns:a16="http://schemas.microsoft.com/office/drawing/2014/main" val="2024984783"/>
                    </a:ext>
                  </a:extLst>
                </a:gridCol>
                <a:gridCol w="5086088">
                  <a:extLst>
                    <a:ext uri="{9D8B030D-6E8A-4147-A177-3AD203B41FA5}">
                      <a16:colId xmlns:a16="http://schemas.microsoft.com/office/drawing/2014/main" val="681203957"/>
                    </a:ext>
                  </a:extLst>
                </a:gridCol>
              </a:tblGrid>
              <a:tr h="3010348">
                <a:tc>
                  <a:txBody>
                    <a:bodyPr/>
                    <a:lstStyle/>
                    <a:p>
                      <a:pPr marL="0" indent="0">
                        <a:buNone/>
                      </a:pPr>
                      <a:r>
                        <a:rPr lang="fr-BE" sz="2000" b="1" dirty="0">
                          <a:solidFill>
                            <a:schemeClr val="tx1"/>
                          </a:solidFill>
                        </a:rPr>
                        <a:t>Interprétation 7 : Prolongation du délai d’exécution</a:t>
                      </a:r>
                    </a:p>
                    <a:p>
                      <a:pPr marL="0" indent="0">
                        <a:buNone/>
                      </a:pPr>
                      <a:endParaRPr lang="fr-BE" sz="1600" b="1" dirty="0">
                        <a:solidFill>
                          <a:schemeClr val="tx1"/>
                        </a:solidFill>
                      </a:endParaRPr>
                    </a:p>
                    <a:p>
                      <a:pPr marL="0" indent="0">
                        <a:buNone/>
                      </a:pPr>
                      <a:r>
                        <a:rPr lang="fr-BE" sz="1800" b="0" dirty="0">
                          <a:solidFill>
                            <a:schemeClr val="tx1"/>
                          </a:solidFill>
                        </a:rPr>
                        <a:t>Seul délai initial compte pour l’exemption (&lt; 2 mois).</a:t>
                      </a:r>
                    </a:p>
                    <a:p>
                      <a:pPr marL="0" indent="0">
                        <a:buNone/>
                      </a:pPr>
                      <a:endParaRPr lang="fr-BE" sz="1600" dirty="0"/>
                    </a:p>
                  </a:txBody>
                  <a:tcPr>
                    <a:solidFill>
                      <a:schemeClr val="accent6">
                        <a:lumMod val="20000"/>
                        <a:lumOff val="80000"/>
                      </a:schemeClr>
                    </a:solidFill>
                  </a:tcPr>
                </a:tc>
                <a:tc>
                  <a:txBody>
                    <a:bodyPr/>
                    <a:lstStyle/>
                    <a:p>
                      <a:pPr marL="0" indent="0">
                        <a:buNone/>
                      </a:pPr>
                      <a:r>
                        <a:rPr lang="fr-BE" sz="2000" b="1" dirty="0">
                          <a:solidFill>
                            <a:schemeClr val="tx1"/>
                          </a:solidFill>
                        </a:rPr>
                        <a:t>Interprétation 8 : Marchés à consommation périodique</a:t>
                      </a:r>
                    </a:p>
                    <a:p>
                      <a:pPr marL="285750" lvl="2" indent="-285750">
                        <a:buFont typeface="Arial" panose="020B0604020202020204" pitchFamily="34" charset="0"/>
                        <a:buChar char="•"/>
                      </a:pPr>
                      <a:r>
                        <a:rPr lang="fr-BE" sz="1800" b="1" dirty="0">
                          <a:solidFill>
                            <a:schemeClr val="tx1"/>
                          </a:solidFill>
                        </a:rPr>
                        <a:t>Définition : </a:t>
                      </a:r>
                      <a:r>
                        <a:rPr lang="fr-BE" sz="1800" b="0" dirty="0">
                          <a:solidFill>
                            <a:schemeClr val="tx1"/>
                          </a:solidFill>
                        </a:rPr>
                        <a:t>prestations régulières, paiement basé sur consommation.</a:t>
                      </a:r>
                    </a:p>
                    <a:p>
                      <a:pPr marL="285750" lvl="2" indent="-285750">
                        <a:buFont typeface="Arial" panose="020B0604020202020204" pitchFamily="34" charset="0"/>
                        <a:buChar char="•"/>
                      </a:pPr>
                      <a:r>
                        <a:rPr lang="fr-BE" sz="1800" b="0" dirty="0">
                          <a:solidFill>
                            <a:schemeClr val="tx1"/>
                          </a:solidFill>
                        </a:rPr>
                        <a:t>Pas d’avance si financement reporté sur période courte.</a:t>
                      </a:r>
                    </a:p>
                    <a:p>
                      <a:pPr marL="285750" lvl="2" indent="-285750">
                        <a:buFont typeface="Arial" panose="020B0604020202020204" pitchFamily="34" charset="0"/>
                        <a:buChar char="•"/>
                      </a:pPr>
                      <a:r>
                        <a:rPr lang="fr-BE" sz="1800" b="1" dirty="0">
                          <a:solidFill>
                            <a:schemeClr val="tx1"/>
                          </a:solidFill>
                        </a:rPr>
                        <a:t>Distinction avec accord-cadre : </a:t>
                      </a:r>
                    </a:p>
                    <a:p>
                      <a:pPr marL="623888" lvl="3" indent="-285750">
                        <a:buFont typeface="Wingdings" panose="05000000000000000000" pitchFamily="2" charset="2"/>
                        <a:buChar char="ü"/>
                      </a:pPr>
                      <a:r>
                        <a:rPr lang="fr-BE" sz="1800" b="0" dirty="0">
                          <a:solidFill>
                            <a:schemeClr val="tx1"/>
                          </a:solidFill>
                        </a:rPr>
                        <a:t>Fréquence prévue = consommation périodique.</a:t>
                      </a:r>
                    </a:p>
                    <a:p>
                      <a:pPr marL="623888" lvl="3" indent="-285750">
                        <a:buFont typeface="Wingdings" panose="05000000000000000000" pitchFamily="2" charset="2"/>
                        <a:buChar char="ü"/>
                      </a:pPr>
                      <a:r>
                        <a:rPr lang="fr-BE" sz="1800" b="0" dirty="0">
                          <a:solidFill>
                            <a:schemeClr val="tx1"/>
                          </a:solidFill>
                        </a:rPr>
                        <a:t>Fréquence non prévue = accord-cadre</a:t>
                      </a:r>
                      <a:r>
                        <a:rPr lang="fr-BE" sz="1600" b="0" dirty="0">
                          <a:solidFill>
                            <a:schemeClr val="tx1"/>
                          </a:solidFill>
                        </a:rPr>
                        <a:t>.</a:t>
                      </a:r>
                    </a:p>
                  </a:txBody>
                  <a:tcPr>
                    <a:solidFill>
                      <a:srgbClr val="FF9900">
                        <a:alpha val="40000"/>
                      </a:srgbClr>
                    </a:solidFill>
                  </a:tcPr>
                </a:tc>
                <a:extLst>
                  <a:ext uri="{0D108BD9-81ED-4DB2-BD59-A6C34878D82A}">
                    <a16:rowId xmlns:a16="http://schemas.microsoft.com/office/drawing/2014/main" val="2394243616"/>
                  </a:ext>
                </a:extLst>
              </a:tr>
            </a:tbl>
          </a:graphicData>
        </a:graphic>
      </p:graphicFrame>
      <p:sp>
        <p:nvSpPr>
          <p:cNvPr id="2" name="Espace réservé du numéro de diapositive 1">
            <a:extLst>
              <a:ext uri="{FF2B5EF4-FFF2-40B4-BE49-F238E27FC236}">
                <a16:creationId xmlns:a16="http://schemas.microsoft.com/office/drawing/2014/main" id="{3EDD98B0-474E-6E8F-6EFD-3DD81FA724A8}"/>
              </a:ext>
            </a:extLst>
          </p:cNvPr>
          <p:cNvSpPr>
            <a:spLocks noGrp="1"/>
          </p:cNvSpPr>
          <p:nvPr>
            <p:ph type="sldNum" sz="quarter" idx="12"/>
          </p:nvPr>
        </p:nvSpPr>
        <p:spPr>
          <a:xfrm>
            <a:off x="10984442" y="5664955"/>
            <a:ext cx="1207558" cy="1278465"/>
          </a:xfrm>
        </p:spPr>
        <p:txBody>
          <a:bodyPr/>
          <a:lstStyle/>
          <a:p>
            <a:pPr>
              <a:defRPr/>
            </a:pPr>
            <a:fld id="{AB579958-F175-4604-ACCA-8E24432064FA}" type="slidenum">
              <a:rPr lang="en-US" sz="6000" smtClean="0"/>
              <a:pPr>
                <a:defRPr/>
              </a:pPr>
              <a:t>16</a:t>
            </a:fld>
            <a:endParaRPr lang="en-US" sz="6000" dirty="0"/>
          </a:p>
        </p:txBody>
      </p:sp>
      <p:sp>
        <p:nvSpPr>
          <p:cNvPr id="7" name="Espace réservé du pied de page 4">
            <a:extLst>
              <a:ext uri="{FF2B5EF4-FFF2-40B4-BE49-F238E27FC236}">
                <a16:creationId xmlns:a16="http://schemas.microsoft.com/office/drawing/2014/main" id="{0A314C9A-DFEE-3418-4CBE-F741B710C752}"/>
              </a:ext>
            </a:extLst>
          </p:cNvPr>
          <p:cNvSpPr>
            <a:spLocks noGrp="1"/>
          </p:cNvSpPr>
          <p:nvPr/>
        </p:nvSpPr>
        <p:spPr>
          <a:xfrm>
            <a:off x="812799" y="6395212"/>
            <a:ext cx="8058149" cy="365125"/>
          </a:xfrm>
          <a:prstGeom prst="rect">
            <a:avLst/>
          </a:prstGeom>
        </p:spPr>
        <p:txBody>
          <a:bodyPr vert="horz" lIns="91440" tIns="45720" rIns="91440" bIns="45720" rtlCol="0" anchor="ctr"/>
          <a:lstStyle>
            <a:defPPr>
              <a:defRPr lang="nl-NL"/>
            </a:defPPr>
            <a:lvl1pPr algn="l" rtl="0" fontAlgn="auto">
              <a:spcBef>
                <a:spcPts val="0"/>
              </a:spcBef>
              <a:spcAft>
                <a:spcPts val="0"/>
              </a:spcAft>
              <a:defRPr sz="1200" b="0" kern="1200">
                <a:solidFill>
                  <a:schemeClr val="accent4"/>
                </a:solidFill>
                <a:latin typeface="+mn-lt"/>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Arial" charset="0"/>
              </a:defRPr>
            </a:lvl2pPr>
            <a:lvl3pPr marL="914400" algn="l" rtl="0" fontAlgn="base">
              <a:spcBef>
                <a:spcPct val="0"/>
              </a:spcBef>
              <a:spcAft>
                <a:spcPct val="0"/>
              </a:spcAft>
              <a:defRPr sz="2400" kern="1200">
                <a:solidFill>
                  <a:schemeClr val="tx1"/>
                </a:solidFill>
                <a:latin typeface="Times New Roman" pitchFamily="18" charset="0"/>
                <a:ea typeface="+mn-ea"/>
                <a:cs typeface="Arial" charset="0"/>
              </a:defRPr>
            </a:lvl3pPr>
            <a:lvl4pPr marL="1371600" algn="l" rtl="0" fontAlgn="base">
              <a:spcBef>
                <a:spcPct val="0"/>
              </a:spcBef>
              <a:spcAft>
                <a:spcPct val="0"/>
              </a:spcAft>
              <a:defRPr sz="2400" kern="1200">
                <a:solidFill>
                  <a:schemeClr val="tx1"/>
                </a:solidFill>
                <a:latin typeface="Times New Roman" pitchFamily="18" charset="0"/>
                <a:ea typeface="+mn-ea"/>
                <a:cs typeface="Arial" charset="0"/>
              </a:defRPr>
            </a:lvl4pPr>
            <a:lvl5pPr marL="1828800" algn="l" rtl="0" fontAlgn="base">
              <a:spcBef>
                <a:spcPct val="0"/>
              </a:spcBef>
              <a:spcAft>
                <a:spcPct val="0"/>
              </a:spcAft>
              <a:defRPr sz="2400" kern="1200">
                <a:solidFill>
                  <a:schemeClr val="tx1"/>
                </a:solidFill>
                <a:latin typeface="Times New Roman" pitchFamily="18" charset="0"/>
                <a:ea typeface="+mn-ea"/>
                <a:cs typeface="Arial" charset="0"/>
              </a:defRPr>
            </a:lvl5pPr>
            <a:lvl6pPr marL="2286000" algn="l" defTabSz="914400" rtl="0" eaLnBrk="1" latinLnBrk="0" hangingPunct="1">
              <a:defRPr sz="2400" kern="1200">
                <a:solidFill>
                  <a:schemeClr val="tx1"/>
                </a:solidFill>
                <a:latin typeface="Times New Roman" pitchFamily="18" charset="0"/>
                <a:ea typeface="+mn-ea"/>
                <a:cs typeface="Arial" charset="0"/>
              </a:defRPr>
            </a:lvl6pPr>
            <a:lvl7pPr marL="2743200" algn="l" defTabSz="914400" rtl="0" eaLnBrk="1" latinLnBrk="0" hangingPunct="1">
              <a:defRPr sz="2400" kern="1200">
                <a:solidFill>
                  <a:schemeClr val="tx1"/>
                </a:solidFill>
                <a:latin typeface="Times New Roman" pitchFamily="18" charset="0"/>
                <a:ea typeface="+mn-ea"/>
                <a:cs typeface="Arial" charset="0"/>
              </a:defRPr>
            </a:lvl7pPr>
            <a:lvl8pPr marL="3200400" algn="l" defTabSz="914400" rtl="0" eaLnBrk="1" latinLnBrk="0" hangingPunct="1">
              <a:defRPr sz="2400" kern="1200">
                <a:solidFill>
                  <a:schemeClr val="tx1"/>
                </a:solidFill>
                <a:latin typeface="Times New Roman" pitchFamily="18" charset="0"/>
                <a:ea typeface="+mn-ea"/>
                <a:cs typeface="Arial" charset="0"/>
              </a:defRPr>
            </a:lvl8pPr>
            <a:lvl9pPr marL="3657600" algn="l" defTabSz="914400" rtl="0" eaLnBrk="1" latinLnBrk="0" hangingPunct="1">
              <a:defRPr sz="2400" kern="1200">
                <a:solidFill>
                  <a:schemeClr val="tx1"/>
                </a:solidFill>
                <a:latin typeface="Times New Roman" pitchFamily="18" charset="0"/>
                <a:ea typeface="+mn-ea"/>
                <a:cs typeface="Arial" charset="0"/>
              </a:defRPr>
            </a:lvl9pPr>
          </a:lstStyle>
          <a:p>
            <a:pPr>
              <a:defRPr/>
            </a:pPr>
            <a:r>
              <a:rPr lang="en-US" dirty="0">
                <a:solidFill>
                  <a:schemeClr val="accent1"/>
                </a:solidFill>
              </a:rPr>
              <a:t>National Tender Day 2025 - Samuel Wauthier</a:t>
            </a:r>
            <a:endParaRPr lang="nl-NL" dirty="0">
              <a:solidFill>
                <a:schemeClr val="accent1"/>
              </a:solidFill>
            </a:endParaRPr>
          </a:p>
        </p:txBody>
      </p:sp>
    </p:spTree>
    <p:extLst>
      <p:ext uri="{BB962C8B-B14F-4D97-AF65-F5344CB8AC3E}">
        <p14:creationId xmlns:p14="http://schemas.microsoft.com/office/powerpoint/2010/main" val="391069512"/>
      </p:ext>
    </p:extLst>
  </p:cSld>
  <p:clrMapOvr>
    <a:masterClrMapping/>
  </p:clrMapOvr>
  <p:transition>
    <p:pull dir="ld"/>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B14953-1BDC-833A-8635-4AB805DE0172}"/>
            </a:ext>
          </a:extLst>
        </p:cNvPr>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5C66CD9-2757-DFDB-E407-741C7BA68575}"/>
              </a:ext>
            </a:extLst>
          </p:cNvPr>
          <p:cNvSpPr>
            <a:spLocks noGrp="1"/>
          </p:cNvSpPr>
          <p:nvPr>
            <p:ph idx="1"/>
          </p:nvPr>
        </p:nvSpPr>
        <p:spPr>
          <a:xfrm>
            <a:off x="501994" y="1242985"/>
            <a:ext cx="10538884" cy="467481"/>
          </a:xfrm>
        </p:spPr>
        <p:txBody>
          <a:bodyPr/>
          <a:lstStyle/>
          <a:p>
            <a:pPr marL="0" indent="0">
              <a:buNone/>
            </a:pPr>
            <a:r>
              <a:rPr lang="fr-BE" sz="1800" b="1" dirty="0">
                <a:effectLst/>
                <a:latin typeface="+mj-lt"/>
                <a:ea typeface="Calibri" panose="020F0502020204030204" pitchFamily="34" charset="0"/>
              </a:rPr>
              <a:t>Centrales d’achat – qualité de pouvoir adjudicateur– CMP 21 janvier, 19 mai et 23 juin 2025.</a:t>
            </a:r>
            <a:endParaRPr lang="fr-BE" sz="1600" dirty="0">
              <a:solidFill>
                <a:schemeClr val="accent1"/>
              </a:solidFill>
              <a:effectLst/>
              <a:latin typeface="+mj-lt"/>
              <a:ea typeface="Calibri" panose="020F0502020204030204" pitchFamily="34" charset="0"/>
              <a:cs typeface="EUAlbertina"/>
            </a:endParaRPr>
          </a:p>
          <a:p>
            <a:pPr marL="360000" lvl="2" indent="0">
              <a:buNone/>
            </a:pPr>
            <a:endParaRPr lang="fr-BE" sz="1800" dirty="0">
              <a:sym typeface="Wingdings" panose="05000000000000000000" pitchFamily="2" charset="2"/>
            </a:endParaRPr>
          </a:p>
          <a:p>
            <a:pPr marL="0" indent="0">
              <a:buNone/>
            </a:pPr>
            <a:endParaRPr lang="fr-BE" sz="1800" dirty="0"/>
          </a:p>
        </p:txBody>
      </p:sp>
      <p:sp>
        <p:nvSpPr>
          <p:cNvPr id="8" name="Titre 3">
            <a:extLst>
              <a:ext uri="{FF2B5EF4-FFF2-40B4-BE49-F238E27FC236}">
                <a16:creationId xmlns:a16="http://schemas.microsoft.com/office/drawing/2014/main" id="{1A0781A9-6639-88A7-9C4B-6A54E3383E45}"/>
              </a:ext>
            </a:extLst>
          </p:cNvPr>
          <p:cNvSpPr>
            <a:spLocks noGrp="1"/>
          </p:cNvSpPr>
          <p:nvPr>
            <p:ph type="title"/>
          </p:nvPr>
        </p:nvSpPr>
        <p:spPr>
          <a:xfrm>
            <a:off x="1396578" y="326288"/>
            <a:ext cx="10566400" cy="635471"/>
          </a:xfrm>
        </p:spPr>
        <p:txBody>
          <a:bodyPr>
            <a:normAutofit fontScale="90000"/>
          </a:bodyPr>
          <a:lstStyle/>
          <a:p>
            <a:r>
              <a:rPr lang="fr-BE" sz="2400" b="1" dirty="0">
                <a:latin typeface="Calibri "/>
              </a:rPr>
              <a:t>Niveau belge </a:t>
            </a:r>
            <a:br>
              <a:rPr lang="fr-BE" sz="2400" b="1" dirty="0">
                <a:latin typeface="Calibri "/>
              </a:rPr>
            </a:br>
            <a:r>
              <a:rPr lang="fr-BE" sz="2400" b="1" dirty="0">
                <a:latin typeface="Calibri "/>
              </a:rPr>
              <a:t>Avis de la Commission des marchés publics</a:t>
            </a:r>
          </a:p>
        </p:txBody>
      </p:sp>
      <p:pic>
        <p:nvPicPr>
          <p:cNvPr id="9" name="Image 8">
            <a:extLst>
              <a:ext uri="{FF2B5EF4-FFF2-40B4-BE49-F238E27FC236}">
                <a16:creationId xmlns:a16="http://schemas.microsoft.com/office/drawing/2014/main" id="{B392F366-BEE2-B453-0038-8469C7EB94D3}"/>
              </a:ext>
            </a:extLst>
          </p:cNvPr>
          <p:cNvPicPr>
            <a:picLocks noChangeAspect="1"/>
          </p:cNvPicPr>
          <p:nvPr/>
        </p:nvPicPr>
        <p:blipFill>
          <a:blip r:embed="rId3"/>
          <a:srcRect l="11685" r="19695"/>
          <a:stretch>
            <a:fillRect/>
          </a:stretch>
        </p:blipFill>
        <p:spPr>
          <a:xfrm>
            <a:off x="331541" y="97663"/>
            <a:ext cx="962517" cy="864096"/>
          </a:xfrm>
          <a:prstGeom prst="rect">
            <a:avLst/>
          </a:prstGeom>
        </p:spPr>
      </p:pic>
      <p:graphicFrame>
        <p:nvGraphicFramePr>
          <p:cNvPr id="10" name="Tableau 9">
            <a:extLst>
              <a:ext uri="{FF2B5EF4-FFF2-40B4-BE49-F238E27FC236}">
                <a16:creationId xmlns:a16="http://schemas.microsoft.com/office/drawing/2014/main" id="{FC116BBC-7BE8-E7AB-C299-C1EC16043611}"/>
              </a:ext>
            </a:extLst>
          </p:cNvPr>
          <p:cNvGraphicFramePr>
            <a:graphicFrameLocks noGrp="1"/>
          </p:cNvGraphicFramePr>
          <p:nvPr>
            <p:extLst>
              <p:ext uri="{D42A27DB-BD31-4B8C-83A1-F6EECF244321}">
                <p14:modId xmlns:p14="http://schemas.microsoft.com/office/powerpoint/2010/main" val="1299179473"/>
              </p:ext>
            </p:extLst>
          </p:nvPr>
        </p:nvGraphicFramePr>
        <p:xfrm>
          <a:off x="501994" y="2231735"/>
          <a:ext cx="10945948" cy="3383280"/>
        </p:xfrm>
        <a:graphic>
          <a:graphicData uri="http://schemas.openxmlformats.org/drawingml/2006/table">
            <a:tbl>
              <a:tblPr firstRow="1" bandRow="1">
                <a:tableStyleId>{5C22544A-7EE6-4342-B048-85BDC9FD1C3A}</a:tableStyleId>
              </a:tblPr>
              <a:tblGrid>
                <a:gridCol w="5448791">
                  <a:extLst>
                    <a:ext uri="{9D8B030D-6E8A-4147-A177-3AD203B41FA5}">
                      <a16:colId xmlns:a16="http://schemas.microsoft.com/office/drawing/2014/main" val="3223234564"/>
                    </a:ext>
                  </a:extLst>
                </a:gridCol>
                <a:gridCol w="5497157">
                  <a:extLst>
                    <a:ext uri="{9D8B030D-6E8A-4147-A177-3AD203B41FA5}">
                      <a16:colId xmlns:a16="http://schemas.microsoft.com/office/drawing/2014/main" val="1353401644"/>
                    </a:ext>
                  </a:extLst>
                </a:gridCol>
              </a:tblGrid>
              <a:tr h="370840">
                <a:tc>
                  <a:txBody>
                    <a:bodyPr/>
                    <a:lstStyle/>
                    <a:p>
                      <a:pPr marL="0" indent="0">
                        <a:buNone/>
                      </a:pPr>
                      <a:r>
                        <a:rPr lang="fr-BE" b="1" dirty="0">
                          <a:solidFill>
                            <a:schemeClr val="tx1"/>
                          </a:solidFill>
                        </a:rPr>
                        <a:t>Vérifications &amp; Contraintes</a:t>
                      </a:r>
                    </a:p>
                    <a:p>
                      <a:pPr marL="0" indent="0">
                        <a:buNone/>
                      </a:pPr>
                      <a:endParaRPr lang="fr-BE" b="1" dirty="0">
                        <a:solidFill>
                          <a:schemeClr val="tx1"/>
                        </a:solidFill>
                      </a:endParaRPr>
                    </a:p>
                    <a:p>
                      <a:pPr marL="285750" indent="-285750">
                        <a:buFont typeface="Arial" panose="020B0604020202020204" pitchFamily="34" charset="0"/>
                        <a:buChar char="•"/>
                      </a:pPr>
                      <a:r>
                        <a:rPr lang="fr-BE" b="0" dirty="0">
                          <a:solidFill>
                            <a:schemeClr val="tx1"/>
                          </a:solidFill>
                        </a:rPr>
                        <a:t>Vérifier la qualité de pouvoir adjudicateur avant et pendant le marché.</a:t>
                      </a:r>
                    </a:p>
                    <a:p>
                      <a:pPr marL="285750" indent="-285750">
                        <a:buFont typeface="Arial" panose="020B0604020202020204" pitchFamily="34" charset="0"/>
                        <a:buChar char="•"/>
                      </a:pPr>
                      <a:r>
                        <a:rPr lang="fr-BE" b="0" dirty="0">
                          <a:solidFill>
                            <a:schemeClr val="tx1"/>
                          </a:solidFill>
                        </a:rPr>
                        <a:t>L’inscription dans la BCE ou e-Procurement ne suffit pas.</a:t>
                      </a:r>
                    </a:p>
                    <a:p>
                      <a:pPr marL="285750" indent="-285750">
                        <a:buFont typeface="Arial" panose="020B0604020202020204" pitchFamily="34" charset="0"/>
                        <a:buChar char="•"/>
                      </a:pPr>
                      <a:r>
                        <a:rPr lang="fr-BE" b="0" dirty="0">
                          <a:solidFill>
                            <a:schemeClr val="tx1"/>
                          </a:solidFill>
                        </a:rPr>
                        <a:t>Analyse juridique (statuts, ROI) et factuelle (application réelle).</a:t>
                      </a:r>
                    </a:p>
                    <a:p>
                      <a:pPr lvl="2"/>
                      <a:r>
                        <a:rPr lang="fr-BE" b="0" dirty="0">
                          <a:solidFill>
                            <a:schemeClr val="tx1"/>
                          </a:solidFill>
                        </a:rPr>
                        <a:t>Contraintes supplémentaires : </a:t>
                      </a:r>
                    </a:p>
                    <a:p>
                      <a:pPr marL="1258888" lvl="3" indent="-58738">
                        <a:buFont typeface="Wingdings" panose="05000000000000000000" pitchFamily="2" charset="2"/>
                        <a:buChar char="ü"/>
                      </a:pPr>
                      <a:r>
                        <a:rPr lang="fr-BE" b="0" dirty="0">
                          <a:solidFill>
                            <a:schemeClr val="tx1"/>
                          </a:solidFill>
                        </a:rPr>
                        <a:t>AR du 20 mai 2022 (fédéral).</a:t>
                      </a:r>
                    </a:p>
                    <a:p>
                      <a:pPr marL="1258888" lvl="3" indent="-58738">
                        <a:buFont typeface="Wingdings" panose="05000000000000000000" pitchFamily="2" charset="2"/>
                        <a:buChar char="ü"/>
                      </a:pPr>
                      <a:r>
                        <a:rPr lang="fr-BE" b="0" dirty="0">
                          <a:solidFill>
                            <a:schemeClr val="tx1"/>
                          </a:solidFill>
                        </a:rPr>
                        <a:t>Loi du 13 août 2011 (défense et sécurité).</a:t>
                      </a:r>
                    </a:p>
                    <a:p>
                      <a:endParaRPr lang="fr-FR" dirty="0"/>
                    </a:p>
                  </a:txBody>
                  <a:tcPr>
                    <a:solidFill>
                      <a:schemeClr val="accent6">
                        <a:lumMod val="20000"/>
                        <a:lumOff val="80000"/>
                        <a:alpha val="30196"/>
                      </a:schemeClr>
                    </a:solidFill>
                  </a:tcPr>
                </a:tc>
                <a:tc>
                  <a:txBody>
                    <a:bodyPr/>
                    <a:lstStyle/>
                    <a:p>
                      <a:pPr marL="0" indent="0">
                        <a:buNone/>
                      </a:pPr>
                      <a:r>
                        <a:rPr lang="fr-BE" b="1" dirty="0"/>
                        <a:t>Cas particuliers &amp; Recommandations</a:t>
                      </a:r>
                    </a:p>
                    <a:p>
                      <a:pPr marL="0" indent="0">
                        <a:buNone/>
                      </a:pPr>
                      <a:endParaRPr lang="fr-BE" b="1" dirty="0"/>
                    </a:p>
                    <a:p>
                      <a:pPr marL="285750" indent="-285750">
                        <a:buFont typeface="Arial" panose="020B0604020202020204" pitchFamily="34" charset="0"/>
                        <a:buChar char="•"/>
                      </a:pPr>
                      <a:r>
                        <a:rPr lang="fr-BE" b="0" dirty="0"/>
                        <a:t>Les membres de la centrale doivent être désignés officiellement.</a:t>
                      </a:r>
                    </a:p>
                    <a:p>
                      <a:pPr marL="285750" indent="-285750">
                        <a:buFont typeface="Arial" panose="020B0604020202020204" pitchFamily="34" charset="0"/>
                        <a:buChar char="•"/>
                      </a:pPr>
                      <a:endParaRPr lang="fr-BE" b="0" dirty="0"/>
                    </a:p>
                    <a:p>
                      <a:pPr marL="285750" indent="-285750">
                        <a:buFont typeface="Arial" panose="020B0604020202020204" pitchFamily="34" charset="0"/>
                        <a:buChar char="•"/>
                      </a:pPr>
                      <a:r>
                        <a:rPr lang="fr-BE" b="0" dirty="0"/>
                        <a:t>Un opérateur privé peut offrir des services centralisés MAIS il doit alors être mis en concurrence.</a:t>
                      </a:r>
                    </a:p>
                    <a:p>
                      <a:pPr marL="285750" indent="-285750">
                        <a:buFont typeface="Arial" panose="020B0604020202020204" pitchFamily="34" charset="0"/>
                        <a:buChar char="•"/>
                      </a:pPr>
                      <a:endParaRPr lang="fr-BE" b="0" dirty="0"/>
                    </a:p>
                    <a:p>
                      <a:pPr marL="285750" indent="-285750">
                        <a:buFont typeface="Arial" panose="020B0604020202020204" pitchFamily="34" charset="0"/>
                        <a:buChar char="•"/>
                      </a:pPr>
                      <a:r>
                        <a:rPr lang="fr-BE" b="1" dirty="0"/>
                        <a:t>Recommandation </a:t>
                      </a:r>
                      <a:r>
                        <a:rPr lang="fr-BE" b="0" dirty="0"/>
                        <a:t>: vérification continue de la qualité de pouvoir adjudicateur.</a:t>
                      </a:r>
                    </a:p>
                    <a:p>
                      <a:endParaRPr lang="fr-FR" dirty="0"/>
                    </a:p>
                  </a:txBody>
                  <a:tcPr>
                    <a:solidFill>
                      <a:srgbClr val="002060">
                        <a:alpha val="56863"/>
                      </a:srgbClr>
                    </a:solidFill>
                  </a:tcPr>
                </a:tc>
                <a:extLst>
                  <a:ext uri="{0D108BD9-81ED-4DB2-BD59-A6C34878D82A}">
                    <a16:rowId xmlns:a16="http://schemas.microsoft.com/office/drawing/2014/main" val="2046624613"/>
                  </a:ext>
                </a:extLst>
              </a:tr>
            </a:tbl>
          </a:graphicData>
        </a:graphic>
      </p:graphicFrame>
      <p:sp>
        <p:nvSpPr>
          <p:cNvPr id="2" name="Espace réservé du numéro de diapositive 1">
            <a:extLst>
              <a:ext uri="{FF2B5EF4-FFF2-40B4-BE49-F238E27FC236}">
                <a16:creationId xmlns:a16="http://schemas.microsoft.com/office/drawing/2014/main" id="{3CCB079A-4365-681A-E09D-6913C3820B6C}"/>
              </a:ext>
            </a:extLst>
          </p:cNvPr>
          <p:cNvSpPr>
            <a:spLocks noGrp="1"/>
          </p:cNvSpPr>
          <p:nvPr>
            <p:ph type="sldNum" sz="quarter" idx="12"/>
          </p:nvPr>
        </p:nvSpPr>
        <p:spPr>
          <a:xfrm>
            <a:off x="10984442" y="5664955"/>
            <a:ext cx="1207558" cy="1278465"/>
          </a:xfrm>
        </p:spPr>
        <p:txBody>
          <a:bodyPr/>
          <a:lstStyle/>
          <a:p>
            <a:pPr>
              <a:defRPr/>
            </a:pPr>
            <a:fld id="{AB579958-F175-4604-ACCA-8E24432064FA}" type="slidenum">
              <a:rPr lang="en-US" sz="6000" smtClean="0"/>
              <a:pPr>
                <a:defRPr/>
              </a:pPr>
              <a:t>17</a:t>
            </a:fld>
            <a:endParaRPr lang="en-US" sz="6000" dirty="0"/>
          </a:p>
        </p:txBody>
      </p:sp>
      <p:sp>
        <p:nvSpPr>
          <p:cNvPr id="4" name="Espace réservé du pied de page 4">
            <a:extLst>
              <a:ext uri="{FF2B5EF4-FFF2-40B4-BE49-F238E27FC236}">
                <a16:creationId xmlns:a16="http://schemas.microsoft.com/office/drawing/2014/main" id="{D973235E-310A-FCC1-4929-127803C47474}"/>
              </a:ext>
            </a:extLst>
          </p:cNvPr>
          <p:cNvSpPr>
            <a:spLocks noGrp="1"/>
          </p:cNvSpPr>
          <p:nvPr/>
        </p:nvSpPr>
        <p:spPr>
          <a:xfrm>
            <a:off x="812799" y="6395212"/>
            <a:ext cx="8058149" cy="365125"/>
          </a:xfrm>
          <a:prstGeom prst="rect">
            <a:avLst/>
          </a:prstGeom>
        </p:spPr>
        <p:txBody>
          <a:bodyPr vert="horz" lIns="91440" tIns="45720" rIns="91440" bIns="45720" rtlCol="0" anchor="ctr"/>
          <a:lstStyle>
            <a:defPPr>
              <a:defRPr lang="nl-NL"/>
            </a:defPPr>
            <a:lvl1pPr algn="l" rtl="0" fontAlgn="auto">
              <a:spcBef>
                <a:spcPts val="0"/>
              </a:spcBef>
              <a:spcAft>
                <a:spcPts val="0"/>
              </a:spcAft>
              <a:defRPr sz="1200" b="0" kern="1200">
                <a:solidFill>
                  <a:schemeClr val="accent4"/>
                </a:solidFill>
                <a:latin typeface="+mn-lt"/>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Arial" charset="0"/>
              </a:defRPr>
            </a:lvl2pPr>
            <a:lvl3pPr marL="914400" algn="l" rtl="0" fontAlgn="base">
              <a:spcBef>
                <a:spcPct val="0"/>
              </a:spcBef>
              <a:spcAft>
                <a:spcPct val="0"/>
              </a:spcAft>
              <a:defRPr sz="2400" kern="1200">
                <a:solidFill>
                  <a:schemeClr val="tx1"/>
                </a:solidFill>
                <a:latin typeface="Times New Roman" pitchFamily="18" charset="0"/>
                <a:ea typeface="+mn-ea"/>
                <a:cs typeface="Arial" charset="0"/>
              </a:defRPr>
            </a:lvl3pPr>
            <a:lvl4pPr marL="1371600" algn="l" rtl="0" fontAlgn="base">
              <a:spcBef>
                <a:spcPct val="0"/>
              </a:spcBef>
              <a:spcAft>
                <a:spcPct val="0"/>
              </a:spcAft>
              <a:defRPr sz="2400" kern="1200">
                <a:solidFill>
                  <a:schemeClr val="tx1"/>
                </a:solidFill>
                <a:latin typeface="Times New Roman" pitchFamily="18" charset="0"/>
                <a:ea typeface="+mn-ea"/>
                <a:cs typeface="Arial" charset="0"/>
              </a:defRPr>
            </a:lvl4pPr>
            <a:lvl5pPr marL="1828800" algn="l" rtl="0" fontAlgn="base">
              <a:spcBef>
                <a:spcPct val="0"/>
              </a:spcBef>
              <a:spcAft>
                <a:spcPct val="0"/>
              </a:spcAft>
              <a:defRPr sz="2400" kern="1200">
                <a:solidFill>
                  <a:schemeClr val="tx1"/>
                </a:solidFill>
                <a:latin typeface="Times New Roman" pitchFamily="18" charset="0"/>
                <a:ea typeface="+mn-ea"/>
                <a:cs typeface="Arial" charset="0"/>
              </a:defRPr>
            </a:lvl5pPr>
            <a:lvl6pPr marL="2286000" algn="l" defTabSz="914400" rtl="0" eaLnBrk="1" latinLnBrk="0" hangingPunct="1">
              <a:defRPr sz="2400" kern="1200">
                <a:solidFill>
                  <a:schemeClr val="tx1"/>
                </a:solidFill>
                <a:latin typeface="Times New Roman" pitchFamily="18" charset="0"/>
                <a:ea typeface="+mn-ea"/>
                <a:cs typeface="Arial" charset="0"/>
              </a:defRPr>
            </a:lvl6pPr>
            <a:lvl7pPr marL="2743200" algn="l" defTabSz="914400" rtl="0" eaLnBrk="1" latinLnBrk="0" hangingPunct="1">
              <a:defRPr sz="2400" kern="1200">
                <a:solidFill>
                  <a:schemeClr val="tx1"/>
                </a:solidFill>
                <a:latin typeface="Times New Roman" pitchFamily="18" charset="0"/>
                <a:ea typeface="+mn-ea"/>
                <a:cs typeface="Arial" charset="0"/>
              </a:defRPr>
            </a:lvl7pPr>
            <a:lvl8pPr marL="3200400" algn="l" defTabSz="914400" rtl="0" eaLnBrk="1" latinLnBrk="0" hangingPunct="1">
              <a:defRPr sz="2400" kern="1200">
                <a:solidFill>
                  <a:schemeClr val="tx1"/>
                </a:solidFill>
                <a:latin typeface="Times New Roman" pitchFamily="18" charset="0"/>
                <a:ea typeface="+mn-ea"/>
                <a:cs typeface="Arial" charset="0"/>
              </a:defRPr>
            </a:lvl8pPr>
            <a:lvl9pPr marL="3657600" algn="l" defTabSz="914400" rtl="0" eaLnBrk="1" latinLnBrk="0" hangingPunct="1">
              <a:defRPr sz="2400" kern="1200">
                <a:solidFill>
                  <a:schemeClr val="tx1"/>
                </a:solidFill>
                <a:latin typeface="Times New Roman" pitchFamily="18" charset="0"/>
                <a:ea typeface="+mn-ea"/>
                <a:cs typeface="Arial" charset="0"/>
              </a:defRPr>
            </a:lvl9pPr>
          </a:lstStyle>
          <a:p>
            <a:pPr>
              <a:defRPr/>
            </a:pPr>
            <a:r>
              <a:rPr lang="en-US" dirty="0">
                <a:solidFill>
                  <a:schemeClr val="accent1"/>
                </a:solidFill>
              </a:rPr>
              <a:t>National Tender Day 2025 - Samuel Wauthier</a:t>
            </a:r>
            <a:endParaRPr lang="nl-NL" dirty="0">
              <a:solidFill>
                <a:schemeClr val="accent1"/>
              </a:solidFill>
            </a:endParaRPr>
          </a:p>
        </p:txBody>
      </p:sp>
    </p:spTree>
    <p:extLst>
      <p:ext uri="{BB962C8B-B14F-4D97-AF65-F5344CB8AC3E}">
        <p14:creationId xmlns:p14="http://schemas.microsoft.com/office/powerpoint/2010/main" val="2213863460"/>
      </p:ext>
    </p:extLst>
  </p:cSld>
  <p:clrMapOvr>
    <a:masterClrMapping/>
  </p:clrMapOvr>
  <p:transition>
    <p:pull dir="l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975859-2DC0-6A67-59F1-727B302A85BB}"/>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7808DBAD-DA3C-A6C4-0BDC-7D2E797FE30F}"/>
              </a:ext>
            </a:extLst>
          </p:cNvPr>
          <p:cNvSpPr>
            <a:spLocks noGrp="1"/>
          </p:cNvSpPr>
          <p:nvPr>
            <p:ph type="title"/>
          </p:nvPr>
        </p:nvSpPr>
        <p:spPr>
          <a:xfrm>
            <a:off x="1385821" y="326288"/>
            <a:ext cx="10566400" cy="635471"/>
          </a:xfrm>
        </p:spPr>
        <p:txBody>
          <a:bodyPr>
            <a:normAutofit fontScale="90000"/>
          </a:bodyPr>
          <a:lstStyle/>
          <a:p>
            <a:r>
              <a:rPr lang="fr-BE" sz="2400" b="1" dirty="0">
                <a:latin typeface="Calibri "/>
              </a:rPr>
              <a:t>Niveau belge </a:t>
            </a:r>
            <a:br>
              <a:rPr lang="fr-BE" sz="2400" b="1" dirty="0">
                <a:latin typeface="Calibri "/>
              </a:rPr>
            </a:br>
            <a:r>
              <a:rPr lang="fr-BE" sz="2400" b="1" dirty="0">
                <a:latin typeface="Calibri "/>
              </a:rPr>
              <a:t>Initiatives légales ou réglementaire en cours</a:t>
            </a:r>
          </a:p>
        </p:txBody>
      </p:sp>
      <p:sp>
        <p:nvSpPr>
          <p:cNvPr id="5" name="Espace réservé du contenu 4">
            <a:extLst>
              <a:ext uri="{FF2B5EF4-FFF2-40B4-BE49-F238E27FC236}">
                <a16:creationId xmlns:a16="http://schemas.microsoft.com/office/drawing/2014/main" id="{358C6E3B-6485-9AD8-ACBA-A6F96387C685}"/>
              </a:ext>
            </a:extLst>
          </p:cNvPr>
          <p:cNvSpPr>
            <a:spLocks noGrp="1"/>
          </p:cNvSpPr>
          <p:nvPr>
            <p:ph idx="1"/>
          </p:nvPr>
        </p:nvSpPr>
        <p:spPr>
          <a:xfrm>
            <a:off x="331541" y="1080763"/>
            <a:ext cx="11358465" cy="864096"/>
          </a:xfrm>
        </p:spPr>
        <p:txBody>
          <a:bodyPr>
            <a:normAutofit/>
          </a:bodyPr>
          <a:lstStyle/>
          <a:p>
            <a:pPr marL="0" indent="0">
              <a:buNone/>
            </a:pPr>
            <a:r>
              <a:rPr lang="fr-BE" sz="1800" b="1" dirty="0">
                <a:effectLst/>
                <a:latin typeface="+mj-lt"/>
                <a:ea typeface="Calibri" panose="020F0502020204030204" pitchFamily="34" charset="0"/>
              </a:rPr>
              <a:t>Avant-projet de loi modifiant diverses dispositions relatives aux marchés publics et aux contrats de concession </a:t>
            </a:r>
            <a:endParaRPr lang="fr-BE" sz="1800" dirty="0">
              <a:sym typeface="Wingdings" panose="05000000000000000000" pitchFamily="2" charset="2"/>
            </a:endParaRPr>
          </a:p>
          <a:p>
            <a:pPr marL="0" indent="0">
              <a:buNone/>
            </a:pPr>
            <a:r>
              <a:rPr lang="fr-BE" b="1" dirty="0"/>
              <a:t>Principales mesures de simplification envisagées:</a:t>
            </a:r>
          </a:p>
        </p:txBody>
      </p:sp>
      <p:pic>
        <p:nvPicPr>
          <p:cNvPr id="6" name="Image 5">
            <a:extLst>
              <a:ext uri="{FF2B5EF4-FFF2-40B4-BE49-F238E27FC236}">
                <a16:creationId xmlns:a16="http://schemas.microsoft.com/office/drawing/2014/main" id="{29FEB40D-673A-325C-C7D6-D22A891BF21D}"/>
              </a:ext>
            </a:extLst>
          </p:cNvPr>
          <p:cNvPicPr>
            <a:picLocks noChangeAspect="1"/>
          </p:cNvPicPr>
          <p:nvPr/>
        </p:nvPicPr>
        <p:blipFill>
          <a:blip r:embed="rId3"/>
          <a:srcRect l="11685" r="19695"/>
          <a:stretch>
            <a:fillRect/>
          </a:stretch>
        </p:blipFill>
        <p:spPr>
          <a:xfrm>
            <a:off x="331541" y="97663"/>
            <a:ext cx="962517" cy="864096"/>
          </a:xfrm>
          <a:prstGeom prst="rect">
            <a:avLst/>
          </a:prstGeom>
        </p:spPr>
      </p:pic>
      <p:graphicFrame>
        <p:nvGraphicFramePr>
          <p:cNvPr id="2" name="Diagram 2">
            <a:extLst>
              <a:ext uri="{FF2B5EF4-FFF2-40B4-BE49-F238E27FC236}">
                <a16:creationId xmlns:a16="http://schemas.microsoft.com/office/drawing/2014/main" id="{3171BF91-880D-BDE5-A7B4-FB9637C34B62}"/>
              </a:ext>
            </a:extLst>
          </p:cNvPr>
          <p:cNvGraphicFramePr/>
          <p:nvPr>
            <p:extLst>
              <p:ext uri="{D42A27DB-BD31-4B8C-83A1-F6EECF244321}">
                <p14:modId xmlns:p14="http://schemas.microsoft.com/office/powerpoint/2010/main" val="4146036864"/>
              </p:ext>
            </p:extLst>
          </p:nvPr>
        </p:nvGraphicFramePr>
        <p:xfrm>
          <a:off x="-3345248" y="2063863"/>
          <a:ext cx="12736674" cy="426599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ZoneTexte 9">
            <a:extLst>
              <a:ext uri="{FF2B5EF4-FFF2-40B4-BE49-F238E27FC236}">
                <a16:creationId xmlns:a16="http://schemas.microsoft.com/office/drawing/2014/main" id="{C11B883B-EE2E-FF09-8D5A-B1F7D29CD879}"/>
              </a:ext>
            </a:extLst>
          </p:cNvPr>
          <p:cNvSpPr txBox="1"/>
          <p:nvPr/>
        </p:nvSpPr>
        <p:spPr>
          <a:xfrm rot="766981">
            <a:off x="9720526" y="2129730"/>
            <a:ext cx="1867695" cy="2598539"/>
          </a:xfrm>
          <a:prstGeom prst="foldedCorner">
            <a:avLst/>
          </a:prstGeom>
          <a:solidFill>
            <a:srgbClr val="FFCC00">
              <a:alpha val="30196"/>
            </a:srgbClr>
          </a:solidFill>
        </p:spPr>
        <p:txBody>
          <a:bodyPr wrap="square">
            <a:spAutoFit/>
          </a:bodyPr>
          <a:lstStyle/>
          <a:p>
            <a:pPr marL="0" indent="0" algn="ctr">
              <a:buNone/>
            </a:pPr>
            <a:r>
              <a:rPr lang="fr-BE" sz="1800" b="1" dirty="0">
                <a:solidFill>
                  <a:srgbClr val="C00000"/>
                </a:solidFill>
              </a:rPr>
              <a:t>Attention: </a:t>
            </a:r>
          </a:p>
          <a:p>
            <a:pPr marL="0" indent="0" algn="ctr">
              <a:buNone/>
            </a:pPr>
            <a:r>
              <a:rPr lang="fr-BE" dirty="0"/>
              <a:t>T</a:t>
            </a:r>
            <a:r>
              <a:rPr lang="fr-BE" sz="1800" dirty="0"/>
              <a:t>exte en </a:t>
            </a:r>
            <a:r>
              <a:rPr lang="fr-BE" sz="1800" b="1" u="sng" dirty="0"/>
              <a:t>projet</a:t>
            </a:r>
            <a:r>
              <a:rPr lang="fr-BE" sz="1800" b="1" dirty="0"/>
              <a:t> </a:t>
            </a:r>
            <a:r>
              <a:rPr lang="fr-BE" sz="1800" dirty="0"/>
              <a:t>et donc susceptible d’évoluer en fonction des choix politiques et des contraintes juridiques</a:t>
            </a:r>
          </a:p>
        </p:txBody>
      </p:sp>
      <p:sp>
        <p:nvSpPr>
          <p:cNvPr id="7" name="Espace réservé du numéro de diapositive 1">
            <a:extLst>
              <a:ext uri="{FF2B5EF4-FFF2-40B4-BE49-F238E27FC236}">
                <a16:creationId xmlns:a16="http://schemas.microsoft.com/office/drawing/2014/main" id="{E82FEC43-70EE-2933-4F7F-752197B999DF}"/>
              </a:ext>
            </a:extLst>
          </p:cNvPr>
          <p:cNvSpPr>
            <a:spLocks noGrp="1"/>
          </p:cNvSpPr>
          <p:nvPr>
            <p:ph type="sldNum" sz="quarter" idx="12"/>
          </p:nvPr>
        </p:nvSpPr>
        <p:spPr>
          <a:xfrm>
            <a:off x="10984442" y="5664955"/>
            <a:ext cx="1207558" cy="1278465"/>
          </a:xfrm>
        </p:spPr>
        <p:txBody>
          <a:bodyPr/>
          <a:lstStyle/>
          <a:p>
            <a:pPr>
              <a:defRPr/>
            </a:pPr>
            <a:fld id="{AB579958-F175-4604-ACCA-8E24432064FA}" type="slidenum">
              <a:rPr lang="en-US" sz="6000" smtClean="0"/>
              <a:pPr>
                <a:defRPr/>
              </a:pPr>
              <a:t>18</a:t>
            </a:fld>
            <a:endParaRPr lang="en-US" sz="6000" dirty="0"/>
          </a:p>
        </p:txBody>
      </p:sp>
      <p:sp>
        <p:nvSpPr>
          <p:cNvPr id="8" name="Espace réservé du pied de page 4">
            <a:extLst>
              <a:ext uri="{FF2B5EF4-FFF2-40B4-BE49-F238E27FC236}">
                <a16:creationId xmlns:a16="http://schemas.microsoft.com/office/drawing/2014/main" id="{B2547188-E47F-601C-4004-E327BDC5B5F4}"/>
              </a:ext>
            </a:extLst>
          </p:cNvPr>
          <p:cNvSpPr>
            <a:spLocks noGrp="1"/>
          </p:cNvSpPr>
          <p:nvPr/>
        </p:nvSpPr>
        <p:spPr>
          <a:xfrm>
            <a:off x="812799" y="6395212"/>
            <a:ext cx="8058149" cy="365125"/>
          </a:xfrm>
          <a:prstGeom prst="rect">
            <a:avLst/>
          </a:prstGeom>
        </p:spPr>
        <p:txBody>
          <a:bodyPr vert="horz" lIns="91440" tIns="45720" rIns="91440" bIns="45720" rtlCol="0" anchor="ctr"/>
          <a:lstStyle>
            <a:defPPr>
              <a:defRPr lang="nl-NL"/>
            </a:defPPr>
            <a:lvl1pPr algn="l" rtl="0" fontAlgn="auto">
              <a:spcBef>
                <a:spcPts val="0"/>
              </a:spcBef>
              <a:spcAft>
                <a:spcPts val="0"/>
              </a:spcAft>
              <a:defRPr sz="1200" b="0" kern="1200">
                <a:solidFill>
                  <a:schemeClr val="accent4"/>
                </a:solidFill>
                <a:latin typeface="+mn-lt"/>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Arial" charset="0"/>
              </a:defRPr>
            </a:lvl2pPr>
            <a:lvl3pPr marL="914400" algn="l" rtl="0" fontAlgn="base">
              <a:spcBef>
                <a:spcPct val="0"/>
              </a:spcBef>
              <a:spcAft>
                <a:spcPct val="0"/>
              </a:spcAft>
              <a:defRPr sz="2400" kern="1200">
                <a:solidFill>
                  <a:schemeClr val="tx1"/>
                </a:solidFill>
                <a:latin typeface="Times New Roman" pitchFamily="18" charset="0"/>
                <a:ea typeface="+mn-ea"/>
                <a:cs typeface="Arial" charset="0"/>
              </a:defRPr>
            </a:lvl3pPr>
            <a:lvl4pPr marL="1371600" algn="l" rtl="0" fontAlgn="base">
              <a:spcBef>
                <a:spcPct val="0"/>
              </a:spcBef>
              <a:spcAft>
                <a:spcPct val="0"/>
              </a:spcAft>
              <a:defRPr sz="2400" kern="1200">
                <a:solidFill>
                  <a:schemeClr val="tx1"/>
                </a:solidFill>
                <a:latin typeface="Times New Roman" pitchFamily="18" charset="0"/>
                <a:ea typeface="+mn-ea"/>
                <a:cs typeface="Arial" charset="0"/>
              </a:defRPr>
            </a:lvl4pPr>
            <a:lvl5pPr marL="1828800" algn="l" rtl="0" fontAlgn="base">
              <a:spcBef>
                <a:spcPct val="0"/>
              </a:spcBef>
              <a:spcAft>
                <a:spcPct val="0"/>
              </a:spcAft>
              <a:defRPr sz="2400" kern="1200">
                <a:solidFill>
                  <a:schemeClr val="tx1"/>
                </a:solidFill>
                <a:latin typeface="Times New Roman" pitchFamily="18" charset="0"/>
                <a:ea typeface="+mn-ea"/>
                <a:cs typeface="Arial" charset="0"/>
              </a:defRPr>
            </a:lvl5pPr>
            <a:lvl6pPr marL="2286000" algn="l" defTabSz="914400" rtl="0" eaLnBrk="1" latinLnBrk="0" hangingPunct="1">
              <a:defRPr sz="2400" kern="1200">
                <a:solidFill>
                  <a:schemeClr val="tx1"/>
                </a:solidFill>
                <a:latin typeface="Times New Roman" pitchFamily="18" charset="0"/>
                <a:ea typeface="+mn-ea"/>
                <a:cs typeface="Arial" charset="0"/>
              </a:defRPr>
            </a:lvl6pPr>
            <a:lvl7pPr marL="2743200" algn="l" defTabSz="914400" rtl="0" eaLnBrk="1" latinLnBrk="0" hangingPunct="1">
              <a:defRPr sz="2400" kern="1200">
                <a:solidFill>
                  <a:schemeClr val="tx1"/>
                </a:solidFill>
                <a:latin typeface="Times New Roman" pitchFamily="18" charset="0"/>
                <a:ea typeface="+mn-ea"/>
                <a:cs typeface="Arial" charset="0"/>
              </a:defRPr>
            </a:lvl7pPr>
            <a:lvl8pPr marL="3200400" algn="l" defTabSz="914400" rtl="0" eaLnBrk="1" latinLnBrk="0" hangingPunct="1">
              <a:defRPr sz="2400" kern="1200">
                <a:solidFill>
                  <a:schemeClr val="tx1"/>
                </a:solidFill>
                <a:latin typeface="Times New Roman" pitchFamily="18" charset="0"/>
                <a:ea typeface="+mn-ea"/>
                <a:cs typeface="Arial" charset="0"/>
              </a:defRPr>
            </a:lvl8pPr>
            <a:lvl9pPr marL="3657600" algn="l" defTabSz="914400" rtl="0" eaLnBrk="1" latinLnBrk="0" hangingPunct="1">
              <a:defRPr sz="2400" kern="1200">
                <a:solidFill>
                  <a:schemeClr val="tx1"/>
                </a:solidFill>
                <a:latin typeface="Times New Roman" pitchFamily="18" charset="0"/>
                <a:ea typeface="+mn-ea"/>
                <a:cs typeface="Arial" charset="0"/>
              </a:defRPr>
            </a:lvl9pPr>
          </a:lstStyle>
          <a:p>
            <a:pPr>
              <a:defRPr/>
            </a:pPr>
            <a:r>
              <a:rPr lang="en-US" dirty="0">
                <a:solidFill>
                  <a:schemeClr val="accent1"/>
                </a:solidFill>
              </a:rPr>
              <a:t>National Tender Day 2025 - Samuel Wauthier</a:t>
            </a:r>
            <a:endParaRPr lang="nl-NL" dirty="0">
              <a:solidFill>
                <a:schemeClr val="accent1"/>
              </a:solidFill>
            </a:endParaRPr>
          </a:p>
        </p:txBody>
      </p:sp>
    </p:spTree>
    <p:extLst>
      <p:ext uri="{BB962C8B-B14F-4D97-AF65-F5344CB8AC3E}">
        <p14:creationId xmlns:p14="http://schemas.microsoft.com/office/powerpoint/2010/main" val="1070914715"/>
      </p:ext>
    </p:extLst>
  </p:cSld>
  <p:clrMapOvr>
    <a:masterClrMapping/>
  </p:clrMapOvr>
  <p:transition>
    <p:pull dir="ld"/>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3FAB0DB9-25F6-848E-BF64-F27321D20BF0}"/>
              </a:ext>
            </a:extLst>
          </p:cNvPr>
          <p:cNvSpPr>
            <a:spLocks noGrp="1"/>
          </p:cNvSpPr>
          <p:nvPr>
            <p:ph idx="1"/>
          </p:nvPr>
        </p:nvSpPr>
        <p:spPr>
          <a:xfrm>
            <a:off x="1058334" y="1136780"/>
            <a:ext cx="10538884" cy="4989384"/>
          </a:xfrm>
        </p:spPr>
        <p:txBody>
          <a:bodyPr>
            <a:normAutofit lnSpcReduction="10000"/>
          </a:bodyPr>
          <a:lstStyle/>
          <a:p>
            <a:pPr marL="0" indent="0">
              <a:buNone/>
            </a:pPr>
            <a:endParaRPr lang="fr-BE" dirty="0"/>
          </a:p>
          <a:p>
            <a:pPr marL="0" indent="0" algn="ctr">
              <a:buNone/>
            </a:pPr>
            <a:r>
              <a:rPr lang="fr-BE" sz="4000" b="1" dirty="0">
                <a:solidFill>
                  <a:schemeClr val="accent1"/>
                </a:solidFill>
              </a:rPr>
              <a:t>Questions ?</a:t>
            </a:r>
          </a:p>
          <a:p>
            <a:pPr marL="0" indent="0" algn="ctr">
              <a:buNone/>
            </a:pPr>
            <a:endParaRPr lang="fr-BE" sz="4000" b="1" dirty="0">
              <a:solidFill>
                <a:schemeClr val="accent1"/>
              </a:solidFill>
            </a:endParaRPr>
          </a:p>
          <a:p>
            <a:pPr marL="0" indent="0" algn="ctr">
              <a:buNone/>
            </a:pPr>
            <a:endParaRPr lang="fr-BE" sz="4000" b="1" dirty="0">
              <a:solidFill>
                <a:schemeClr val="accent1"/>
              </a:solidFill>
            </a:endParaRPr>
          </a:p>
          <a:p>
            <a:pPr marL="0" indent="0" algn="ctr">
              <a:buNone/>
            </a:pPr>
            <a:endParaRPr lang="fr-BE" sz="4000" b="1" dirty="0">
              <a:solidFill>
                <a:schemeClr val="accent1"/>
              </a:solidFill>
            </a:endParaRPr>
          </a:p>
          <a:p>
            <a:pPr marL="0" indent="0" algn="ctr">
              <a:buNone/>
            </a:pPr>
            <a:endParaRPr lang="fr-BE" sz="4000" b="1" dirty="0">
              <a:solidFill>
                <a:schemeClr val="accent1"/>
              </a:solidFill>
            </a:endParaRPr>
          </a:p>
          <a:p>
            <a:pPr marL="0" indent="0" algn="ctr">
              <a:buNone/>
            </a:pPr>
            <a:endParaRPr lang="fr-BE" sz="4000" b="1" dirty="0">
              <a:solidFill>
                <a:schemeClr val="accent1"/>
              </a:solidFill>
            </a:endParaRPr>
          </a:p>
          <a:p>
            <a:pPr marL="0" indent="0" algn="ctr">
              <a:buNone/>
            </a:pPr>
            <a:r>
              <a:rPr lang="fr-BE" sz="4000" b="1" dirty="0">
                <a:solidFill>
                  <a:schemeClr val="accent1"/>
                </a:solidFill>
              </a:rPr>
              <a:t>Merci</a:t>
            </a:r>
          </a:p>
          <a:p>
            <a:pPr marL="0" indent="0" algn="ctr">
              <a:buNone/>
            </a:pPr>
            <a:endParaRPr lang="fr-BE" sz="4000" b="1" dirty="0">
              <a:solidFill>
                <a:schemeClr val="accent1"/>
              </a:solidFill>
            </a:endParaRPr>
          </a:p>
        </p:txBody>
      </p:sp>
      <p:pic>
        <p:nvPicPr>
          <p:cNvPr id="2050" name="Picture 2" descr="Contact - GTI MP">
            <a:extLst>
              <a:ext uri="{FF2B5EF4-FFF2-40B4-BE49-F238E27FC236}">
                <a16:creationId xmlns:a16="http://schemas.microsoft.com/office/drawing/2014/main" id="{283EF274-ADF0-7319-EAA4-55910B79EB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53965" y="2583722"/>
            <a:ext cx="2190750" cy="2095500"/>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a:extLst>
              <a:ext uri="{FF2B5EF4-FFF2-40B4-BE49-F238E27FC236}">
                <a16:creationId xmlns:a16="http://schemas.microsoft.com/office/drawing/2014/main" id="{7ABD2454-3226-856E-A302-C09EA952EF58}"/>
              </a:ext>
            </a:extLst>
          </p:cNvPr>
          <p:cNvPicPr>
            <a:picLocks noChangeAspect="1"/>
          </p:cNvPicPr>
          <p:nvPr/>
        </p:nvPicPr>
        <p:blipFill>
          <a:blip r:embed="rId4"/>
          <a:stretch>
            <a:fillRect/>
          </a:stretch>
        </p:blipFill>
        <p:spPr>
          <a:xfrm>
            <a:off x="167640" y="97663"/>
            <a:ext cx="1402677" cy="864096"/>
          </a:xfrm>
          <a:prstGeom prst="rect">
            <a:avLst/>
          </a:prstGeom>
        </p:spPr>
      </p:pic>
    </p:spTree>
    <p:extLst>
      <p:ext uri="{BB962C8B-B14F-4D97-AF65-F5344CB8AC3E}">
        <p14:creationId xmlns:p14="http://schemas.microsoft.com/office/powerpoint/2010/main" val="625407648"/>
      </p:ext>
    </p:extLst>
  </p:cSld>
  <p:clrMapOvr>
    <a:masterClrMapping/>
  </p:clrMapOvr>
  <p:transition>
    <p:pull dir="l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2">
            <a:extLst>
              <a:ext uri="{FF2B5EF4-FFF2-40B4-BE49-F238E27FC236}">
                <a16:creationId xmlns:a16="http://schemas.microsoft.com/office/drawing/2014/main" id="{AD0FE775-29A4-2A3A-7F9F-CF26DBBB1B47}"/>
              </a:ext>
            </a:extLst>
          </p:cNvPr>
          <p:cNvSpPr>
            <a:spLocks noGrp="1"/>
          </p:cNvSpPr>
          <p:nvPr/>
        </p:nvSpPr>
        <p:spPr bwMode="auto">
          <a:xfrm>
            <a:off x="800100" y="1020183"/>
            <a:ext cx="10566400" cy="63547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defTabSz="457200" rtl="0" eaLnBrk="1" fontAlgn="base" hangingPunct="1">
              <a:spcBef>
                <a:spcPct val="0"/>
              </a:spcBef>
              <a:spcAft>
                <a:spcPct val="0"/>
              </a:spcAft>
              <a:defRPr sz="3500" b="1" kern="1200">
                <a:solidFill>
                  <a:schemeClr val="accent1"/>
                </a:solidFill>
                <a:latin typeface="+mj-lt"/>
                <a:ea typeface="+mj-ea"/>
                <a:cs typeface="+mj-cs"/>
              </a:defRPr>
            </a:lvl1pPr>
            <a:lvl2pPr algn="l" defTabSz="457200" rtl="0" eaLnBrk="1" fontAlgn="base" hangingPunct="1">
              <a:spcBef>
                <a:spcPct val="0"/>
              </a:spcBef>
              <a:spcAft>
                <a:spcPct val="0"/>
              </a:spcAft>
              <a:defRPr sz="4400">
                <a:solidFill>
                  <a:schemeClr val="tx1"/>
                </a:solidFill>
                <a:latin typeface="Corbel" pitchFamily="34" charset="0"/>
              </a:defRPr>
            </a:lvl2pPr>
            <a:lvl3pPr algn="l" defTabSz="457200" rtl="0" eaLnBrk="1" fontAlgn="base" hangingPunct="1">
              <a:spcBef>
                <a:spcPct val="0"/>
              </a:spcBef>
              <a:spcAft>
                <a:spcPct val="0"/>
              </a:spcAft>
              <a:defRPr sz="4400">
                <a:solidFill>
                  <a:schemeClr val="tx1"/>
                </a:solidFill>
                <a:latin typeface="Corbel" pitchFamily="34" charset="0"/>
              </a:defRPr>
            </a:lvl3pPr>
            <a:lvl4pPr algn="l" defTabSz="457200" rtl="0" eaLnBrk="1" fontAlgn="base" hangingPunct="1">
              <a:spcBef>
                <a:spcPct val="0"/>
              </a:spcBef>
              <a:spcAft>
                <a:spcPct val="0"/>
              </a:spcAft>
              <a:defRPr sz="4400">
                <a:solidFill>
                  <a:schemeClr val="tx1"/>
                </a:solidFill>
                <a:latin typeface="Corbel" pitchFamily="34" charset="0"/>
              </a:defRPr>
            </a:lvl4pPr>
            <a:lvl5pPr algn="l" defTabSz="457200" rtl="0" eaLnBrk="1" fontAlgn="base" hangingPunct="1">
              <a:spcBef>
                <a:spcPct val="0"/>
              </a:spcBef>
              <a:spcAft>
                <a:spcPct val="0"/>
              </a:spcAft>
              <a:defRPr sz="4400">
                <a:solidFill>
                  <a:schemeClr val="tx1"/>
                </a:solidFill>
                <a:latin typeface="Corbel" pitchFamily="34" charset="0"/>
              </a:defRPr>
            </a:lvl5pPr>
            <a:lvl6pPr marL="457200" algn="l" defTabSz="457200" rtl="0" eaLnBrk="1" fontAlgn="base" hangingPunct="1">
              <a:spcBef>
                <a:spcPct val="0"/>
              </a:spcBef>
              <a:spcAft>
                <a:spcPct val="0"/>
              </a:spcAft>
              <a:defRPr sz="4400">
                <a:solidFill>
                  <a:schemeClr val="tx1"/>
                </a:solidFill>
                <a:latin typeface="Corbel" pitchFamily="34" charset="0"/>
              </a:defRPr>
            </a:lvl6pPr>
            <a:lvl7pPr marL="914400" algn="l" defTabSz="457200" rtl="0" eaLnBrk="1" fontAlgn="base" hangingPunct="1">
              <a:spcBef>
                <a:spcPct val="0"/>
              </a:spcBef>
              <a:spcAft>
                <a:spcPct val="0"/>
              </a:spcAft>
              <a:defRPr sz="4400">
                <a:solidFill>
                  <a:schemeClr val="tx1"/>
                </a:solidFill>
                <a:latin typeface="Corbel" pitchFamily="34" charset="0"/>
              </a:defRPr>
            </a:lvl7pPr>
            <a:lvl8pPr marL="1371600" algn="l" defTabSz="457200" rtl="0" eaLnBrk="1" fontAlgn="base" hangingPunct="1">
              <a:spcBef>
                <a:spcPct val="0"/>
              </a:spcBef>
              <a:spcAft>
                <a:spcPct val="0"/>
              </a:spcAft>
              <a:defRPr sz="4400">
                <a:solidFill>
                  <a:schemeClr val="tx1"/>
                </a:solidFill>
                <a:latin typeface="Corbel" pitchFamily="34" charset="0"/>
              </a:defRPr>
            </a:lvl8pPr>
            <a:lvl9pPr marL="1828800" algn="l" defTabSz="457200" rtl="0" eaLnBrk="1" fontAlgn="base" hangingPunct="1">
              <a:spcBef>
                <a:spcPct val="0"/>
              </a:spcBef>
              <a:spcAft>
                <a:spcPct val="0"/>
              </a:spcAft>
              <a:defRPr sz="4400">
                <a:solidFill>
                  <a:schemeClr val="tx1"/>
                </a:solidFill>
                <a:latin typeface="Corbel" pitchFamily="34" charset="0"/>
              </a:defRPr>
            </a:lvl9pPr>
          </a:lstStyle>
          <a:p>
            <a:r>
              <a:rPr lang="fr-BE" dirty="0"/>
              <a:t>Avertissement</a:t>
            </a:r>
          </a:p>
        </p:txBody>
      </p:sp>
      <p:sp>
        <p:nvSpPr>
          <p:cNvPr id="6" name="Espace réservé du contenu 3">
            <a:extLst>
              <a:ext uri="{FF2B5EF4-FFF2-40B4-BE49-F238E27FC236}">
                <a16:creationId xmlns:a16="http://schemas.microsoft.com/office/drawing/2014/main" id="{E14CD878-9B46-ED25-0BFF-180B70702976}"/>
              </a:ext>
            </a:extLst>
          </p:cNvPr>
          <p:cNvSpPr>
            <a:spLocks noGrp="1"/>
          </p:cNvSpPr>
          <p:nvPr/>
        </p:nvSpPr>
        <p:spPr bwMode="auto">
          <a:xfrm>
            <a:off x="827616" y="1714078"/>
            <a:ext cx="10538884" cy="435334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18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1pPr>
            <a:lvl2pPr marL="36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2pPr>
            <a:lvl3pPr marL="54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3pPr>
            <a:lvl4pPr marL="72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4pPr>
            <a:lvl5pPr marL="90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fontAlgn="auto">
              <a:spcAft>
                <a:spcPts val="0"/>
              </a:spcAft>
              <a:buNone/>
              <a:defRPr/>
            </a:pPr>
            <a:r>
              <a:rPr lang="fr-FR" sz="2000" dirty="0">
                <a:latin typeface="+mj-lt"/>
              </a:rPr>
              <a:t>La reproduction ou la diffusion, par quelque moyen que ce soit, du présent document n’est pas autorisée, sauf accord écrit préalable de l’auteur, lequel s’exprime en son nom propre. </a:t>
            </a:r>
          </a:p>
          <a:p>
            <a:pPr marL="0" indent="0" algn="just" fontAlgn="auto">
              <a:spcAft>
                <a:spcPts val="0"/>
              </a:spcAft>
              <a:buNone/>
              <a:defRPr/>
            </a:pPr>
            <a:endParaRPr lang="fr-FR" sz="2000" dirty="0">
              <a:latin typeface="+mj-lt"/>
            </a:endParaRPr>
          </a:p>
          <a:p>
            <a:pPr marL="0" indent="0" algn="just" fontAlgn="auto">
              <a:spcAft>
                <a:spcPts val="0"/>
              </a:spcAft>
              <a:buNone/>
              <a:defRPr/>
            </a:pPr>
            <a:r>
              <a:rPr lang="fr-FR" sz="2000" dirty="0">
                <a:latin typeface="+mj-lt"/>
              </a:rPr>
              <a:t>Les éléments évoqués dans cette présentation:</a:t>
            </a:r>
          </a:p>
          <a:p>
            <a:pPr algn="just" fontAlgn="auto">
              <a:spcAft>
                <a:spcPts val="0"/>
              </a:spcAft>
              <a:buFontTx/>
              <a:buChar char="-"/>
              <a:defRPr/>
            </a:pPr>
            <a:r>
              <a:rPr lang="fr-FR" sz="2000" dirty="0">
                <a:latin typeface="+mj-lt"/>
              </a:rPr>
              <a:t>sont le reflet de l’état actuel des textes et ne préjugent pas de modifications ultérieures; </a:t>
            </a:r>
          </a:p>
          <a:p>
            <a:pPr algn="just" fontAlgn="auto">
              <a:spcAft>
                <a:spcPts val="0"/>
              </a:spcAft>
              <a:buFontTx/>
              <a:buChar char="-"/>
              <a:defRPr/>
            </a:pPr>
            <a:r>
              <a:rPr lang="fr-FR" sz="2000" dirty="0">
                <a:latin typeface="+mj-lt"/>
              </a:rPr>
              <a:t>ne prétendent pas à l’exhaustivité, se limitant expressément à certains aspects spécifiques dans le cadre d’une présentation orale;</a:t>
            </a:r>
          </a:p>
          <a:p>
            <a:pPr algn="just" fontAlgn="auto">
              <a:spcAft>
                <a:spcPts val="0"/>
              </a:spcAft>
              <a:buFontTx/>
              <a:buChar char="-"/>
              <a:defRPr/>
            </a:pPr>
            <a:r>
              <a:rPr lang="fr-FR" sz="2000" dirty="0">
                <a:latin typeface="+mj-lt"/>
              </a:rPr>
              <a:t>ne constituent en aucun cas l’expression de la position ou de l’avis officiel de la Cour des comptes. </a:t>
            </a:r>
          </a:p>
          <a:p>
            <a:pPr marL="0" indent="0" algn="just" fontAlgn="auto">
              <a:spcAft>
                <a:spcPts val="0"/>
              </a:spcAft>
              <a:buNone/>
              <a:defRPr/>
            </a:pPr>
            <a:endParaRPr lang="fr-FR" sz="2400" dirty="0">
              <a:latin typeface="Arial" pitchFamily="34" charset="0"/>
            </a:endParaRPr>
          </a:p>
          <a:p>
            <a:pPr marL="0" indent="0" algn="just" fontAlgn="auto">
              <a:spcAft>
                <a:spcPts val="0"/>
              </a:spcAft>
              <a:buNone/>
              <a:defRPr/>
            </a:pPr>
            <a:r>
              <a:rPr lang="fr-FR" sz="2000" dirty="0">
                <a:latin typeface="+mj-lt"/>
              </a:rPr>
              <a:t>Ont contribués à l’élaboration de ce document:</a:t>
            </a:r>
          </a:p>
          <a:p>
            <a:pPr algn="just" fontAlgn="auto">
              <a:spcAft>
                <a:spcPts val="0"/>
              </a:spcAft>
              <a:buFontTx/>
              <a:buChar char="-"/>
              <a:defRPr/>
            </a:pPr>
            <a:r>
              <a:rPr lang="fr-FR" sz="2000" dirty="0">
                <a:latin typeface="+mj-lt"/>
              </a:rPr>
              <a:t>Séverine Monjardez</a:t>
            </a:r>
          </a:p>
          <a:p>
            <a:pPr algn="just" fontAlgn="auto">
              <a:spcAft>
                <a:spcPts val="0"/>
              </a:spcAft>
              <a:buFontTx/>
              <a:buChar char="-"/>
              <a:defRPr/>
            </a:pPr>
            <a:r>
              <a:rPr lang="fr-FR" sz="2000" dirty="0">
                <a:latin typeface="+mj-lt"/>
              </a:rPr>
              <a:t>Thibaut Degryse</a:t>
            </a:r>
          </a:p>
          <a:p>
            <a:pPr algn="just" fontAlgn="auto">
              <a:spcAft>
                <a:spcPts val="0"/>
              </a:spcAft>
              <a:buFontTx/>
              <a:buChar char="-"/>
              <a:defRPr/>
            </a:pPr>
            <a:r>
              <a:rPr lang="fr-FR" sz="2000" dirty="0">
                <a:latin typeface="+mj-lt"/>
              </a:rPr>
              <a:t>Samuel Wauthier</a:t>
            </a:r>
          </a:p>
          <a:p>
            <a:endParaRPr lang="fr-BE" dirty="0"/>
          </a:p>
        </p:txBody>
      </p:sp>
      <p:sp>
        <p:nvSpPr>
          <p:cNvPr id="7" name="Espace réservé du pied de page 4">
            <a:extLst>
              <a:ext uri="{FF2B5EF4-FFF2-40B4-BE49-F238E27FC236}">
                <a16:creationId xmlns:a16="http://schemas.microsoft.com/office/drawing/2014/main" id="{05D08F04-4BA1-1871-4DCC-EDAC80847B66}"/>
              </a:ext>
            </a:extLst>
          </p:cNvPr>
          <p:cNvSpPr>
            <a:spLocks noGrp="1"/>
          </p:cNvSpPr>
          <p:nvPr/>
        </p:nvSpPr>
        <p:spPr>
          <a:xfrm>
            <a:off x="812800" y="6355457"/>
            <a:ext cx="8058149" cy="365125"/>
          </a:xfrm>
          <a:prstGeom prst="rect">
            <a:avLst/>
          </a:prstGeom>
        </p:spPr>
        <p:txBody>
          <a:bodyPr vert="horz" lIns="91440" tIns="45720" rIns="91440" bIns="45720" rtlCol="0" anchor="ctr"/>
          <a:lstStyle>
            <a:defPPr>
              <a:defRPr lang="nl-NL"/>
            </a:defPPr>
            <a:lvl1pPr algn="l" rtl="0" fontAlgn="auto">
              <a:spcBef>
                <a:spcPts val="0"/>
              </a:spcBef>
              <a:spcAft>
                <a:spcPts val="0"/>
              </a:spcAft>
              <a:defRPr sz="1200" b="0" kern="1200">
                <a:solidFill>
                  <a:schemeClr val="accent4"/>
                </a:solidFill>
                <a:latin typeface="+mn-lt"/>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Arial" charset="0"/>
              </a:defRPr>
            </a:lvl2pPr>
            <a:lvl3pPr marL="914400" algn="l" rtl="0" fontAlgn="base">
              <a:spcBef>
                <a:spcPct val="0"/>
              </a:spcBef>
              <a:spcAft>
                <a:spcPct val="0"/>
              </a:spcAft>
              <a:defRPr sz="2400" kern="1200">
                <a:solidFill>
                  <a:schemeClr val="tx1"/>
                </a:solidFill>
                <a:latin typeface="Times New Roman" pitchFamily="18" charset="0"/>
                <a:ea typeface="+mn-ea"/>
                <a:cs typeface="Arial" charset="0"/>
              </a:defRPr>
            </a:lvl3pPr>
            <a:lvl4pPr marL="1371600" algn="l" rtl="0" fontAlgn="base">
              <a:spcBef>
                <a:spcPct val="0"/>
              </a:spcBef>
              <a:spcAft>
                <a:spcPct val="0"/>
              </a:spcAft>
              <a:defRPr sz="2400" kern="1200">
                <a:solidFill>
                  <a:schemeClr val="tx1"/>
                </a:solidFill>
                <a:latin typeface="Times New Roman" pitchFamily="18" charset="0"/>
                <a:ea typeface="+mn-ea"/>
                <a:cs typeface="Arial" charset="0"/>
              </a:defRPr>
            </a:lvl4pPr>
            <a:lvl5pPr marL="1828800" algn="l" rtl="0" fontAlgn="base">
              <a:spcBef>
                <a:spcPct val="0"/>
              </a:spcBef>
              <a:spcAft>
                <a:spcPct val="0"/>
              </a:spcAft>
              <a:defRPr sz="2400" kern="1200">
                <a:solidFill>
                  <a:schemeClr val="tx1"/>
                </a:solidFill>
                <a:latin typeface="Times New Roman" pitchFamily="18" charset="0"/>
                <a:ea typeface="+mn-ea"/>
                <a:cs typeface="Arial" charset="0"/>
              </a:defRPr>
            </a:lvl5pPr>
            <a:lvl6pPr marL="2286000" algn="l" defTabSz="914400" rtl="0" eaLnBrk="1" latinLnBrk="0" hangingPunct="1">
              <a:defRPr sz="2400" kern="1200">
                <a:solidFill>
                  <a:schemeClr val="tx1"/>
                </a:solidFill>
                <a:latin typeface="Times New Roman" pitchFamily="18" charset="0"/>
                <a:ea typeface="+mn-ea"/>
                <a:cs typeface="Arial" charset="0"/>
              </a:defRPr>
            </a:lvl6pPr>
            <a:lvl7pPr marL="2743200" algn="l" defTabSz="914400" rtl="0" eaLnBrk="1" latinLnBrk="0" hangingPunct="1">
              <a:defRPr sz="2400" kern="1200">
                <a:solidFill>
                  <a:schemeClr val="tx1"/>
                </a:solidFill>
                <a:latin typeface="Times New Roman" pitchFamily="18" charset="0"/>
                <a:ea typeface="+mn-ea"/>
                <a:cs typeface="Arial" charset="0"/>
              </a:defRPr>
            </a:lvl7pPr>
            <a:lvl8pPr marL="3200400" algn="l" defTabSz="914400" rtl="0" eaLnBrk="1" latinLnBrk="0" hangingPunct="1">
              <a:defRPr sz="2400" kern="1200">
                <a:solidFill>
                  <a:schemeClr val="tx1"/>
                </a:solidFill>
                <a:latin typeface="Times New Roman" pitchFamily="18" charset="0"/>
                <a:ea typeface="+mn-ea"/>
                <a:cs typeface="Arial" charset="0"/>
              </a:defRPr>
            </a:lvl8pPr>
            <a:lvl9pPr marL="3657600" algn="l" defTabSz="914400" rtl="0" eaLnBrk="1" latinLnBrk="0" hangingPunct="1">
              <a:defRPr sz="2400" kern="1200">
                <a:solidFill>
                  <a:schemeClr val="tx1"/>
                </a:solidFill>
                <a:latin typeface="Times New Roman" pitchFamily="18" charset="0"/>
                <a:ea typeface="+mn-ea"/>
                <a:cs typeface="Arial" charset="0"/>
              </a:defRPr>
            </a:lvl9pPr>
          </a:lstStyle>
          <a:p>
            <a:pPr>
              <a:defRPr/>
            </a:pPr>
            <a:r>
              <a:rPr lang="en-US" dirty="0">
                <a:solidFill>
                  <a:schemeClr val="accent1"/>
                </a:solidFill>
              </a:rPr>
              <a:t>National Tender Day 2025 - Samuel Wauthier</a:t>
            </a:r>
            <a:endParaRPr lang="nl-NL" dirty="0">
              <a:solidFill>
                <a:schemeClr val="accent1"/>
              </a:solidFill>
            </a:endParaRPr>
          </a:p>
        </p:txBody>
      </p:sp>
      <p:pic>
        <p:nvPicPr>
          <p:cNvPr id="8" name="Image 7">
            <a:extLst>
              <a:ext uri="{FF2B5EF4-FFF2-40B4-BE49-F238E27FC236}">
                <a16:creationId xmlns:a16="http://schemas.microsoft.com/office/drawing/2014/main" id="{570D7C93-70A2-5A64-E418-26BAC1CBAE78}"/>
              </a:ext>
            </a:extLst>
          </p:cNvPr>
          <p:cNvPicPr>
            <a:picLocks noChangeAspect="1"/>
          </p:cNvPicPr>
          <p:nvPr/>
        </p:nvPicPr>
        <p:blipFill>
          <a:blip r:embed="rId2"/>
          <a:srcRect l="11685" r="19695"/>
          <a:stretch>
            <a:fillRect/>
          </a:stretch>
        </p:blipFill>
        <p:spPr>
          <a:xfrm>
            <a:off x="331541" y="97663"/>
            <a:ext cx="962517" cy="864096"/>
          </a:xfrm>
          <a:prstGeom prst="rect">
            <a:avLst/>
          </a:prstGeom>
        </p:spPr>
      </p:pic>
    </p:spTree>
    <p:extLst>
      <p:ext uri="{BB962C8B-B14F-4D97-AF65-F5344CB8AC3E}">
        <p14:creationId xmlns:p14="http://schemas.microsoft.com/office/powerpoint/2010/main" val="19069648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05D08F04-4BA1-1871-4DCC-EDAC80847B66}"/>
              </a:ext>
            </a:extLst>
          </p:cNvPr>
          <p:cNvSpPr>
            <a:spLocks noGrp="1"/>
          </p:cNvSpPr>
          <p:nvPr/>
        </p:nvSpPr>
        <p:spPr>
          <a:xfrm>
            <a:off x="812799" y="6395212"/>
            <a:ext cx="8058149" cy="365125"/>
          </a:xfrm>
          <a:prstGeom prst="rect">
            <a:avLst/>
          </a:prstGeom>
        </p:spPr>
        <p:txBody>
          <a:bodyPr vert="horz" lIns="91440" tIns="45720" rIns="91440" bIns="45720" rtlCol="0" anchor="ctr"/>
          <a:lstStyle>
            <a:defPPr>
              <a:defRPr lang="nl-NL"/>
            </a:defPPr>
            <a:lvl1pPr algn="l" rtl="0" fontAlgn="auto">
              <a:spcBef>
                <a:spcPts val="0"/>
              </a:spcBef>
              <a:spcAft>
                <a:spcPts val="0"/>
              </a:spcAft>
              <a:defRPr sz="1200" b="0" kern="1200">
                <a:solidFill>
                  <a:schemeClr val="accent4"/>
                </a:solidFill>
                <a:latin typeface="+mn-lt"/>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Arial" charset="0"/>
              </a:defRPr>
            </a:lvl2pPr>
            <a:lvl3pPr marL="914400" algn="l" rtl="0" fontAlgn="base">
              <a:spcBef>
                <a:spcPct val="0"/>
              </a:spcBef>
              <a:spcAft>
                <a:spcPct val="0"/>
              </a:spcAft>
              <a:defRPr sz="2400" kern="1200">
                <a:solidFill>
                  <a:schemeClr val="tx1"/>
                </a:solidFill>
                <a:latin typeface="Times New Roman" pitchFamily="18" charset="0"/>
                <a:ea typeface="+mn-ea"/>
                <a:cs typeface="Arial" charset="0"/>
              </a:defRPr>
            </a:lvl3pPr>
            <a:lvl4pPr marL="1371600" algn="l" rtl="0" fontAlgn="base">
              <a:spcBef>
                <a:spcPct val="0"/>
              </a:spcBef>
              <a:spcAft>
                <a:spcPct val="0"/>
              </a:spcAft>
              <a:defRPr sz="2400" kern="1200">
                <a:solidFill>
                  <a:schemeClr val="tx1"/>
                </a:solidFill>
                <a:latin typeface="Times New Roman" pitchFamily="18" charset="0"/>
                <a:ea typeface="+mn-ea"/>
                <a:cs typeface="Arial" charset="0"/>
              </a:defRPr>
            </a:lvl4pPr>
            <a:lvl5pPr marL="1828800" algn="l" rtl="0" fontAlgn="base">
              <a:spcBef>
                <a:spcPct val="0"/>
              </a:spcBef>
              <a:spcAft>
                <a:spcPct val="0"/>
              </a:spcAft>
              <a:defRPr sz="2400" kern="1200">
                <a:solidFill>
                  <a:schemeClr val="tx1"/>
                </a:solidFill>
                <a:latin typeface="Times New Roman" pitchFamily="18" charset="0"/>
                <a:ea typeface="+mn-ea"/>
                <a:cs typeface="Arial" charset="0"/>
              </a:defRPr>
            </a:lvl5pPr>
            <a:lvl6pPr marL="2286000" algn="l" defTabSz="914400" rtl="0" eaLnBrk="1" latinLnBrk="0" hangingPunct="1">
              <a:defRPr sz="2400" kern="1200">
                <a:solidFill>
                  <a:schemeClr val="tx1"/>
                </a:solidFill>
                <a:latin typeface="Times New Roman" pitchFamily="18" charset="0"/>
                <a:ea typeface="+mn-ea"/>
                <a:cs typeface="Arial" charset="0"/>
              </a:defRPr>
            </a:lvl6pPr>
            <a:lvl7pPr marL="2743200" algn="l" defTabSz="914400" rtl="0" eaLnBrk="1" latinLnBrk="0" hangingPunct="1">
              <a:defRPr sz="2400" kern="1200">
                <a:solidFill>
                  <a:schemeClr val="tx1"/>
                </a:solidFill>
                <a:latin typeface="Times New Roman" pitchFamily="18" charset="0"/>
                <a:ea typeface="+mn-ea"/>
                <a:cs typeface="Arial" charset="0"/>
              </a:defRPr>
            </a:lvl7pPr>
            <a:lvl8pPr marL="3200400" algn="l" defTabSz="914400" rtl="0" eaLnBrk="1" latinLnBrk="0" hangingPunct="1">
              <a:defRPr sz="2400" kern="1200">
                <a:solidFill>
                  <a:schemeClr val="tx1"/>
                </a:solidFill>
                <a:latin typeface="Times New Roman" pitchFamily="18" charset="0"/>
                <a:ea typeface="+mn-ea"/>
                <a:cs typeface="Arial" charset="0"/>
              </a:defRPr>
            </a:lvl8pPr>
            <a:lvl9pPr marL="3657600" algn="l" defTabSz="914400" rtl="0" eaLnBrk="1" latinLnBrk="0" hangingPunct="1">
              <a:defRPr sz="2400" kern="1200">
                <a:solidFill>
                  <a:schemeClr val="tx1"/>
                </a:solidFill>
                <a:latin typeface="Times New Roman" pitchFamily="18" charset="0"/>
                <a:ea typeface="+mn-ea"/>
                <a:cs typeface="Arial" charset="0"/>
              </a:defRPr>
            </a:lvl9pPr>
          </a:lstStyle>
          <a:p>
            <a:pPr>
              <a:defRPr/>
            </a:pPr>
            <a:r>
              <a:rPr lang="en-US" dirty="0">
                <a:solidFill>
                  <a:schemeClr val="accent1"/>
                </a:solidFill>
              </a:rPr>
              <a:t>National Tender Day 2025 - Samuel Wauthier</a:t>
            </a:r>
            <a:endParaRPr lang="nl-NL" dirty="0">
              <a:solidFill>
                <a:schemeClr val="accent1"/>
              </a:solidFill>
            </a:endParaRPr>
          </a:p>
        </p:txBody>
      </p:sp>
      <p:sp>
        <p:nvSpPr>
          <p:cNvPr id="6" name="Titre 2">
            <a:extLst>
              <a:ext uri="{FF2B5EF4-FFF2-40B4-BE49-F238E27FC236}">
                <a16:creationId xmlns:a16="http://schemas.microsoft.com/office/drawing/2014/main" id="{AD0FE775-29A4-2A3A-7F9F-CF26DBBB1B47}"/>
              </a:ext>
            </a:extLst>
          </p:cNvPr>
          <p:cNvSpPr>
            <a:spLocks noGrp="1"/>
          </p:cNvSpPr>
          <p:nvPr/>
        </p:nvSpPr>
        <p:spPr bwMode="auto">
          <a:xfrm>
            <a:off x="2039582" y="529711"/>
            <a:ext cx="9097010" cy="63547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defTabSz="457200" rtl="0" eaLnBrk="1" fontAlgn="base" hangingPunct="1">
              <a:spcBef>
                <a:spcPct val="0"/>
              </a:spcBef>
              <a:spcAft>
                <a:spcPct val="0"/>
              </a:spcAft>
              <a:defRPr sz="3500" b="1" kern="1200">
                <a:solidFill>
                  <a:schemeClr val="accent1"/>
                </a:solidFill>
                <a:latin typeface="+mj-lt"/>
                <a:ea typeface="+mj-ea"/>
                <a:cs typeface="+mj-cs"/>
              </a:defRPr>
            </a:lvl1pPr>
            <a:lvl2pPr algn="l" defTabSz="457200" rtl="0" eaLnBrk="1" fontAlgn="base" hangingPunct="1">
              <a:spcBef>
                <a:spcPct val="0"/>
              </a:spcBef>
              <a:spcAft>
                <a:spcPct val="0"/>
              </a:spcAft>
              <a:defRPr sz="4400">
                <a:solidFill>
                  <a:schemeClr val="tx1"/>
                </a:solidFill>
                <a:latin typeface="Corbel" pitchFamily="34" charset="0"/>
              </a:defRPr>
            </a:lvl2pPr>
            <a:lvl3pPr algn="l" defTabSz="457200" rtl="0" eaLnBrk="1" fontAlgn="base" hangingPunct="1">
              <a:spcBef>
                <a:spcPct val="0"/>
              </a:spcBef>
              <a:spcAft>
                <a:spcPct val="0"/>
              </a:spcAft>
              <a:defRPr sz="4400">
                <a:solidFill>
                  <a:schemeClr val="tx1"/>
                </a:solidFill>
                <a:latin typeface="Corbel" pitchFamily="34" charset="0"/>
              </a:defRPr>
            </a:lvl3pPr>
            <a:lvl4pPr algn="l" defTabSz="457200" rtl="0" eaLnBrk="1" fontAlgn="base" hangingPunct="1">
              <a:spcBef>
                <a:spcPct val="0"/>
              </a:spcBef>
              <a:spcAft>
                <a:spcPct val="0"/>
              </a:spcAft>
              <a:defRPr sz="4400">
                <a:solidFill>
                  <a:schemeClr val="tx1"/>
                </a:solidFill>
                <a:latin typeface="Corbel" pitchFamily="34" charset="0"/>
              </a:defRPr>
            </a:lvl4pPr>
            <a:lvl5pPr algn="l" defTabSz="457200" rtl="0" eaLnBrk="1" fontAlgn="base" hangingPunct="1">
              <a:spcBef>
                <a:spcPct val="0"/>
              </a:spcBef>
              <a:spcAft>
                <a:spcPct val="0"/>
              </a:spcAft>
              <a:defRPr sz="4400">
                <a:solidFill>
                  <a:schemeClr val="tx1"/>
                </a:solidFill>
                <a:latin typeface="Corbel" pitchFamily="34" charset="0"/>
              </a:defRPr>
            </a:lvl5pPr>
            <a:lvl6pPr marL="457200" algn="l" defTabSz="457200" rtl="0" eaLnBrk="1" fontAlgn="base" hangingPunct="1">
              <a:spcBef>
                <a:spcPct val="0"/>
              </a:spcBef>
              <a:spcAft>
                <a:spcPct val="0"/>
              </a:spcAft>
              <a:defRPr sz="4400">
                <a:solidFill>
                  <a:schemeClr val="tx1"/>
                </a:solidFill>
                <a:latin typeface="Corbel" pitchFamily="34" charset="0"/>
              </a:defRPr>
            </a:lvl6pPr>
            <a:lvl7pPr marL="914400" algn="l" defTabSz="457200" rtl="0" eaLnBrk="1" fontAlgn="base" hangingPunct="1">
              <a:spcBef>
                <a:spcPct val="0"/>
              </a:spcBef>
              <a:spcAft>
                <a:spcPct val="0"/>
              </a:spcAft>
              <a:defRPr sz="4400">
                <a:solidFill>
                  <a:schemeClr val="tx1"/>
                </a:solidFill>
                <a:latin typeface="Corbel" pitchFamily="34" charset="0"/>
              </a:defRPr>
            </a:lvl7pPr>
            <a:lvl8pPr marL="1371600" algn="l" defTabSz="457200" rtl="0" eaLnBrk="1" fontAlgn="base" hangingPunct="1">
              <a:spcBef>
                <a:spcPct val="0"/>
              </a:spcBef>
              <a:spcAft>
                <a:spcPct val="0"/>
              </a:spcAft>
              <a:defRPr sz="4400">
                <a:solidFill>
                  <a:schemeClr val="tx1"/>
                </a:solidFill>
                <a:latin typeface="Corbel" pitchFamily="34" charset="0"/>
              </a:defRPr>
            </a:lvl8pPr>
            <a:lvl9pPr marL="1828800" algn="l" defTabSz="457200" rtl="0" eaLnBrk="1" fontAlgn="base" hangingPunct="1">
              <a:spcBef>
                <a:spcPct val="0"/>
              </a:spcBef>
              <a:spcAft>
                <a:spcPct val="0"/>
              </a:spcAft>
              <a:defRPr sz="4400">
                <a:solidFill>
                  <a:schemeClr val="tx1"/>
                </a:solidFill>
                <a:latin typeface="Corbel" pitchFamily="34" charset="0"/>
              </a:defRPr>
            </a:lvl9pPr>
          </a:lstStyle>
          <a:p>
            <a:r>
              <a:rPr lang="fr-BE" dirty="0"/>
              <a:t>Avertissement</a:t>
            </a:r>
          </a:p>
        </p:txBody>
      </p:sp>
      <p:pic>
        <p:nvPicPr>
          <p:cNvPr id="7" name="Image 6">
            <a:extLst>
              <a:ext uri="{FF2B5EF4-FFF2-40B4-BE49-F238E27FC236}">
                <a16:creationId xmlns:a16="http://schemas.microsoft.com/office/drawing/2014/main" id="{259EA58B-8485-B3F8-D6D1-7ED73A820243}"/>
              </a:ext>
            </a:extLst>
          </p:cNvPr>
          <p:cNvPicPr>
            <a:picLocks noChangeAspect="1"/>
          </p:cNvPicPr>
          <p:nvPr/>
        </p:nvPicPr>
        <p:blipFill>
          <a:blip r:embed="rId2"/>
          <a:stretch>
            <a:fillRect/>
          </a:stretch>
        </p:blipFill>
        <p:spPr>
          <a:xfrm>
            <a:off x="5520690" y="218148"/>
            <a:ext cx="5337810" cy="6421704"/>
          </a:xfrm>
          <a:prstGeom prst="rect">
            <a:avLst/>
          </a:prstGeom>
        </p:spPr>
      </p:pic>
      <p:pic>
        <p:nvPicPr>
          <p:cNvPr id="8" name="Image 7">
            <a:extLst>
              <a:ext uri="{FF2B5EF4-FFF2-40B4-BE49-F238E27FC236}">
                <a16:creationId xmlns:a16="http://schemas.microsoft.com/office/drawing/2014/main" id="{0C502975-9A3B-0E46-3415-085A7647DC25}"/>
              </a:ext>
            </a:extLst>
          </p:cNvPr>
          <p:cNvPicPr>
            <a:picLocks noChangeAspect="1"/>
          </p:cNvPicPr>
          <p:nvPr/>
        </p:nvPicPr>
        <p:blipFill>
          <a:blip r:embed="rId3"/>
          <a:srcRect l="11685" r="19695"/>
          <a:stretch>
            <a:fillRect/>
          </a:stretch>
        </p:blipFill>
        <p:spPr>
          <a:xfrm>
            <a:off x="331541" y="97663"/>
            <a:ext cx="962517" cy="864096"/>
          </a:xfrm>
          <a:prstGeom prst="rect">
            <a:avLst/>
          </a:prstGeom>
        </p:spPr>
      </p:pic>
    </p:spTree>
    <p:extLst>
      <p:ext uri="{BB962C8B-B14F-4D97-AF65-F5344CB8AC3E}">
        <p14:creationId xmlns:p14="http://schemas.microsoft.com/office/powerpoint/2010/main" val="15534631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lumMod val="25000"/>
            <a:lumOff val="75000"/>
          </a:schemeClr>
        </a:solidFill>
        <a:effectLst/>
      </p:bgPr>
    </p:bg>
    <p:spTree>
      <p:nvGrpSpPr>
        <p:cNvPr id="1" name=""/>
        <p:cNvGrpSpPr/>
        <p:nvPr/>
      </p:nvGrpSpPr>
      <p:grpSpPr>
        <a:xfrm>
          <a:off x="0" y="0"/>
          <a:ext cx="0" cy="0"/>
          <a:chOff x="0" y="0"/>
          <a:chExt cx="0" cy="0"/>
        </a:xfrm>
      </p:grpSpPr>
      <p:sp>
        <p:nvSpPr>
          <p:cNvPr id="5" name="Espace réservé du texte 1">
            <a:extLst>
              <a:ext uri="{FF2B5EF4-FFF2-40B4-BE49-F238E27FC236}">
                <a16:creationId xmlns:a16="http://schemas.microsoft.com/office/drawing/2014/main" id="{AA5CDA2E-92F1-7C08-ABC2-545E2B96DDFA}"/>
              </a:ext>
            </a:extLst>
          </p:cNvPr>
          <p:cNvSpPr>
            <a:spLocks noGrp="1"/>
          </p:cNvSpPr>
          <p:nvPr/>
        </p:nvSpPr>
        <p:spPr bwMode="auto">
          <a:xfrm>
            <a:off x="-102870" y="1837602"/>
            <a:ext cx="12192000" cy="86409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ctr" defTabSz="457200" rtl="0" eaLnBrk="1" fontAlgn="base" hangingPunct="1">
              <a:spcBef>
                <a:spcPts val="0"/>
              </a:spcBef>
              <a:spcAft>
                <a:spcPct val="0"/>
              </a:spcAft>
              <a:buClr>
                <a:schemeClr val="accent1"/>
              </a:buClr>
              <a:buFont typeface="Arial" charset="0"/>
              <a:buNone/>
              <a:defRPr sz="4000" b="1" kern="1200" cap="all" baseline="0">
                <a:solidFill>
                  <a:schemeClr val="bg1"/>
                </a:solidFill>
                <a:latin typeface="+mn-lt"/>
                <a:ea typeface="+mn-ea"/>
                <a:cs typeface="+mn-cs"/>
              </a:defRPr>
            </a:lvl1pPr>
            <a:lvl2pPr marL="36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2pPr>
            <a:lvl3pPr marL="54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3pPr>
            <a:lvl4pPr marL="72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4pPr>
            <a:lvl5pPr marL="90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BE" dirty="0"/>
              <a:t>Contenu </a:t>
            </a:r>
          </a:p>
        </p:txBody>
      </p:sp>
      <p:sp>
        <p:nvSpPr>
          <p:cNvPr id="9" name="Espace réservé du texte 8">
            <a:extLst>
              <a:ext uri="{FF2B5EF4-FFF2-40B4-BE49-F238E27FC236}">
                <a16:creationId xmlns:a16="http://schemas.microsoft.com/office/drawing/2014/main" id="{99CBCD82-3879-A0E1-0FD4-36ECCF29AEDC}"/>
              </a:ext>
            </a:extLst>
          </p:cNvPr>
          <p:cNvSpPr>
            <a:spLocks noGrp="1"/>
          </p:cNvSpPr>
          <p:nvPr/>
        </p:nvSpPr>
        <p:spPr bwMode="auto">
          <a:xfrm>
            <a:off x="1774104" y="4130989"/>
            <a:ext cx="396399" cy="39639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marL="0" indent="0" algn="l" defTabSz="457200" rtl="0" eaLnBrk="1" fontAlgn="base" hangingPunct="1">
              <a:spcBef>
                <a:spcPts val="0"/>
              </a:spcBef>
              <a:spcAft>
                <a:spcPct val="0"/>
              </a:spcAft>
              <a:buClr>
                <a:schemeClr val="accent1"/>
              </a:buClr>
              <a:buFont typeface="Arial" charset="0"/>
              <a:buNone/>
              <a:defRPr sz="2800" b="1" kern="1200">
                <a:solidFill>
                  <a:schemeClr val="bg1"/>
                </a:solidFill>
                <a:latin typeface="+mn-lt"/>
                <a:ea typeface="+mn-ea"/>
                <a:cs typeface="+mn-cs"/>
              </a:defRPr>
            </a:lvl1pPr>
            <a:lvl2pPr marL="36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2pPr>
            <a:lvl3pPr marL="54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3pPr>
            <a:lvl4pPr marL="72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4pPr>
            <a:lvl5pPr marL="90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BE" dirty="0"/>
          </a:p>
        </p:txBody>
      </p:sp>
      <p:sp>
        <p:nvSpPr>
          <p:cNvPr id="11" name="Espace réservé du texte 2">
            <a:extLst>
              <a:ext uri="{FF2B5EF4-FFF2-40B4-BE49-F238E27FC236}">
                <a16:creationId xmlns:a16="http://schemas.microsoft.com/office/drawing/2014/main" id="{DE65C61F-7D1B-5CF2-E222-76265A0767ED}"/>
              </a:ext>
            </a:extLst>
          </p:cNvPr>
          <p:cNvSpPr txBox="1">
            <a:spLocks/>
          </p:cNvSpPr>
          <p:nvPr/>
        </p:nvSpPr>
        <p:spPr>
          <a:xfrm>
            <a:off x="3093864" y="3020026"/>
            <a:ext cx="7406509" cy="432048"/>
          </a:xfrm>
          <a:prstGeom prst="rect">
            <a:avLst/>
          </a:prstGeom>
        </p:spPr>
        <p:txBody>
          <a:bodyPr vert="horz" lIns="91440" tIns="45720" rIns="91440" bIns="45720" rtlCol="0">
            <a:normAutofit/>
          </a:bodyPr>
          <a:lstStyle>
            <a:lvl1pPr marL="0" indent="0" algn="ctr" defTabSz="914400" rtl="0" eaLnBrk="1" latinLnBrk="0" hangingPunct="1">
              <a:lnSpc>
                <a:spcPct val="85000"/>
              </a:lnSpc>
              <a:spcBef>
                <a:spcPts val="1300"/>
              </a:spcBef>
              <a:buFontTx/>
              <a:buNone/>
              <a:defRPr sz="1600" kern="1200">
                <a:solidFill>
                  <a:schemeClr val="tx1">
                    <a:lumMod val="50000"/>
                    <a:lumOff val="50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r>
              <a:rPr lang="fr-FR" sz="1800" b="1" dirty="0">
                <a:solidFill>
                  <a:schemeClr val="bg1"/>
                </a:solidFill>
                <a:latin typeface="Arial" pitchFamily="34" charset="0"/>
              </a:rPr>
              <a:t>Nouveautés au niveau européen </a:t>
            </a:r>
            <a:r>
              <a:rPr lang="fr-FR" sz="1800" b="1" u="sng" dirty="0">
                <a:solidFill>
                  <a:schemeClr val="bg1"/>
                </a:solidFill>
                <a:latin typeface="Arial" pitchFamily="34" charset="0"/>
              </a:rPr>
              <a:t>d’octobre 2024 à octobre 2025</a:t>
            </a:r>
          </a:p>
          <a:p>
            <a:endParaRPr lang="fr-BE" dirty="0">
              <a:solidFill>
                <a:schemeClr val="bg1"/>
              </a:solidFill>
            </a:endParaRPr>
          </a:p>
        </p:txBody>
      </p:sp>
      <p:sp>
        <p:nvSpPr>
          <p:cNvPr id="12" name="Espace réservé du texte 3">
            <a:extLst>
              <a:ext uri="{FF2B5EF4-FFF2-40B4-BE49-F238E27FC236}">
                <a16:creationId xmlns:a16="http://schemas.microsoft.com/office/drawing/2014/main" id="{BBC00A74-134D-A329-B934-9B9BCEED1A5C}"/>
              </a:ext>
            </a:extLst>
          </p:cNvPr>
          <p:cNvSpPr txBox="1">
            <a:spLocks/>
          </p:cNvSpPr>
          <p:nvPr/>
        </p:nvSpPr>
        <p:spPr>
          <a:xfrm>
            <a:off x="3192844" y="3653612"/>
            <a:ext cx="7231315" cy="432048"/>
          </a:xfrm>
          <a:prstGeom prst="rect">
            <a:avLst/>
          </a:prstGeom>
        </p:spPr>
        <p:txBody>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r>
              <a:rPr lang="fr-FR" sz="1800" b="1" dirty="0">
                <a:solidFill>
                  <a:schemeClr val="bg1"/>
                </a:solidFill>
                <a:latin typeface="Arial" pitchFamily="34" charset="0"/>
              </a:rPr>
              <a:t>Nouveautés au niveau belge </a:t>
            </a:r>
            <a:r>
              <a:rPr lang="fr-FR" sz="1800" b="1" u="sng" dirty="0">
                <a:solidFill>
                  <a:schemeClr val="bg1"/>
                </a:solidFill>
                <a:latin typeface="Arial" pitchFamily="34" charset="0"/>
              </a:rPr>
              <a:t>d’octobre 2024 à octobre 2025</a:t>
            </a:r>
          </a:p>
          <a:p>
            <a:endParaRPr lang="fr-BE" sz="1800" dirty="0">
              <a:solidFill>
                <a:schemeClr val="bg1"/>
              </a:solidFill>
            </a:endParaRPr>
          </a:p>
          <a:p>
            <a:endParaRPr lang="fr-BE" sz="1800" dirty="0">
              <a:solidFill>
                <a:schemeClr val="bg1"/>
              </a:solidFill>
            </a:endParaRPr>
          </a:p>
        </p:txBody>
      </p:sp>
      <p:sp>
        <p:nvSpPr>
          <p:cNvPr id="13" name="Espace réservé du texte 7">
            <a:extLst>
              <a:ext uri="{FF2B5EF4-FFF2-40B4-BE49-F238E27FC236}">
                <a16:creationId xmlns:a16="http://schemas.microsoft.com/office/drawing/2014/main" id="{8ACAB682-EC82-AB05-698B-726109B07640}"/>
              </a:ext>
            </a:extLst>
          </p:cNvPr>
          <p:cNvSpPr txBox="1">
            <a:spLocks/>
          </p:cNvSpPr>
          <p:nvPr/>
        </p:nvSpPr>
        <p:spPr>
          <a:xfrm>
            <a:off x="2697465" y="2963625"/>
            <a:ext cx="396399" cy="396398"/>
          </a:xfrm>
          <a:prstGeom prst="rect">
            <a:avLst/>
          </a:prstGeom>
        </p:spPr>
        <p:txBody>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r>
              <a:rPr lang="fr-BE" b="1" dirty="0">
                <a:solidFill>
                  <a:schemeClr val="bg1"/>
                </a:solidFill>
              </a:rPr>
              <a:t>1</a:t>
            </a:r>
          </a:p>
        </p:txBody>
      </p:sp>
      <p:sp>
        <p:nvSpPr>
          <p:cNvPr id="14" name="Espace réservé du texte 8">
            <a:extLst>
              <a:ext uri="{FF2B5EF4-FFF2-40B4-BE49-F238E27FC236}">
                <a16:creationId xmlns:a16="http://schemas.microsoft.com/office/drawing/2014/main" id="{19F83F25-319A-57F1-E440-9496CD0ADCAE}"/>
              </a:ext>
            </a:extLst>
          </p:cNvPr>
          <p:cNvSpPr txBox="1">
            <a:spLocks/>
          </p:cNvSpPr>
          <p:nvPr/>
        </p:nvSpPr>
        <p:spPr>
          <a:xfrm>
            <a:off x="2697465" y="3621950"/>
            <a:ext cx="396399" cy="396398"/>
          </a:xfrm>
          <a:prstGeom prst="rect">
            <a:avLst/>
          </a:prstGeom>
        </p:spPr>
        <p:txBody>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r>
              <a:rPr lang="fr-BE" b="1" dirty="0">
                <a:solidFill>
                  <a:schemeClr val="bg1"/>
                </a:solidFill>
              </a:rPr>
              <a:t>2</a:t>
            </a:r>
          </a:p>
        </p:txBody>
      </p:sp>
    </p:spTree>
    <p:extLst>
      <p:ext uri="{BB962C8B-B14F-4D97-AF65-F5344CB8AC3E}">
        <p14:creationId xmlns:p14="http://schemas.microsoft.com/office/powerpoint/2010/main" val="14177641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lumMod val="25000"/>
            <a:lumOff val="75000"/>
          </a:schemeClr>
        </a:solidFill>
        <a:effectLst/>
      </p:bgPr>
    </p:bg>
    <p:spTree>
      <p:nvGrpSpPr>
        <p:cNvPr id="1" name="">
          <a:extLst>
            <a:ext uri="{FF2B5EF4-FFF2-40B4-BE49-F238E27FC236}">
              <a16:creationId xmlns:a16="http://schemas.microsoft.com/office/drawing/2014/main" id="{DDF0676A-5E3A-2218-6823-8B7D7507A2B4}"/>
            </a:ext>
          </a:extLst>
        </p:cNvPr>
        <p:cNvGrpSpPr/>
        <p:nvPr/>
      </p:nvGrpSpPr>
      <p:grpSpPr>
        <a:xfrm>
          <a:off x="0" y="0"/>
          <a:ext cx="0" cy="0"/>
          <a:chOff x="0" y="0"/>
          <a:chExt cx="0" cy="0"/>
        </a:xfrm>
      </p:grpSpPr>
      <p:sp>
        <p:nvSpPr>
          <p:cNvPr id="5" name="Espace réservé du texte 1">
            <a:extLst>
              <a:ext uri="{FF2B5EF4-FFF2-40B4-BE49-F238E27FC236}">
                <a16:creationId xmlns:a16="http://schemas.microsoft.com/office/drawing/2014/main" id="{15F23DA8-E8B3-AAAB-7DA0-B35DFFEB2BD4}"/>
              </a:ext>
            </a:extLst>
          </p:cNvPr>
          <p:cNvSpPr>
            <a:spLocks noGrp="1"/>
          </p:cNvSpPr>
          <p:nvPr/>
        </p:nvSpPr>
        <p:spPr bwMode="auto">
          <a:xfrm>
            <a:off x="-3063240" y="283282"/>
            <a:ext cx="12192000" cy="86409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ctr" defTabSz="457200" rtl="0" eaLnBrk="1" fontAlgn="base" hangingPunct="1">
              <a:spcBef>
                <a:spcPts val="0"/>
              </a:spcBef>
              <a:spcAft>
                <a:spcPct val="0"/>
              </a:spcAft>
              <a:buClr>
                <a:schemeClr val="accent1"/>
              </a:buClr>
              <a:buFont typeface="Arial" charset="0"/>
              <a:buNone/>
              <a:defRPr sz="4000" b="1" kern="1200" cap="all" baseline="0">
                <a:solidFill>
                  <a:schemeClr val="bg1"/>
                </a:solidFill>
                <a:latin typeface="+mn-lt"/>
                <a:ea typeface="+mn-ea"/>
                <a:cs typeface="+mn-cs"/>
              </a:defRPr>
            </a:lvl1pPr>
            <a:lvl2pPr marL="36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2pPr>
            <a:lvl3pPr marL="54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3pPr>
            <a:lvl4pPr marL="72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4pPr>
            <a:lvl5pPr marL="90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BE" dirty="0"/>
              <a:t>Présentation d’origine  </a:t>
            </a:r>
          </a:p>
        </p:txBody>
      </p:sp>
      <p:sp>
        <p:nvSpPr>
          <p:cNvPr id="9" name="Espace réservé du texte 8">
            <a:extLst>
              <a:ext uri="{FF2B5EF4-FFF2-40B4-BE49-F238E27FC236}">
                <a16:creationId xmlns:a16="http://schemas.microsoft.com/office/drawing/2014/main" id="{1334E635-6F7F-233E-81D0-A3E65F2F47BF}"/>
              </a:ext>
            </a:extLst>
          </p:cNvPr>
          <p:cNvSpPr>
            <a:spLocks noGrp="1"/>
          </p:cNvSpPr>
          <p:nvPr/>
        </p:nvSpPr>
        <p:spPr bwMode="auto">
          <a:xfrm>
            <a:off x="1774104" y="4130989"/>
            <a:ext cx="396399" cy="39639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marL="0" indent="0" algn="l" defTabSz="457200" rtl="0" eaLnBrk="1" fontAlgn="base" hangingPunct="1">
              <a:spcBef>
                <a:spcPts val="0"/>
              </a:spcBef>
              <a:spcAft>
                <a:spcPct val="0"/>
              </a:spcAft>
              <a:buClr>
                <a:schemeClr val="accent1"/>
              </a:buClr>
              <a:buFont typeface="Arial" charset="0"/>
              <a:buNone/>
              <a:defRPr sz="2800" b="1" kern="1200">
                <a:solidFill>
                  <a:schemeClr val="bg1"/>
                </a:solidFill>
                <a:latin typeface="+mn-lt"/>
                <a:ea typeface="+mn-ea"/>
                <a:cs typeface="+mn-cs"/>
              </a:defRPr>
            </a:lvl1pPr>
            <a:lvl2pPr marL="36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2pPr>
            <a:lvl3pPr marL="54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3pPr>
            <a:lvl4pPr marL="72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4pPr>
            <a:lvl5pPr marL="90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BE" dirty="0"/>
          </a:p>
        </p:txBody>
      </p:sp>
      <p:sp>
        <p:nvSpPr>
          <p:cNvPr id="2" name="Espace réservé du texte 2">
            <a:extLst>
              <a:ext uri="{FF2B5EF4-FFF2-40B4-BE49-F238E27FC236}">
                <a16:creationId xmlns:a16="http://schemas.microsoft.com/office/drawing/2014/main" id="{DB2A36EF-99B3-A77E-DB59-6FD177B794D8}"/>
              </a:ext>
            </a:extLst>
          </p:cNvPr>
          <p:cNvSpPr txBox="1">
            <a:spLocks/>
          </p:cNvSpPr>
          <p:nvPr/>
        </p:nvSpPr>
        <p:spPr>
          <a:xfrm>
            <a:off x="201880" y="1381232"/>
            <a:ext cx="5367647" cy="3677656"/>
          </a:xfrm>
          <a:prstGeom prst="rect">
            <a:avLst/>
          </a:prstGeom>
        </p:spPr>
        <p:txBody>
          <a:bodyPr vert="horz" lIns="91440" tIns="45720" rIns="91440" bIns="45720" rtlCol="0">
            <a:normAutofit/>
          </a:bodyPr>
          <a:lstStyle>
            <a:lvl1pPr marL="0" indent="0" algn="ctr" defTabSz="914400" rtl="0" eaLnBrk="1" latinLnBrk="0" hangingPunct="1">
              <a:lnSpc>
                <a:spcPct val="85000"/>
              </a:lnSpc>
              <a:spcBef>
                <a:spcPts val="1300"/>
              </a:spcBef>
              <a:buFontTx/>
              <a:buNone/>
              <a:defRPr sz="1600" kern="1200">
                <a:solidFill>
                  <a:schemeClr val="tx1">
                    <a:lumMod val="50000"/>
                    <a:lumOff val="50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342900" indent="-342900" algn="l">
              <a:buAutoNum type="arabicPeriod"/>
            </a:pPr>
            <a:r>
              <a:rPr lang="fr-FR" sz="1800" b="1" dirty="0">
                <a:solidFill>
                  <a:schemeClr val="bg1"/>
                </a:solidFill>
                <a:latin typeface="Arial" pitchFamily="34" charset="0"/>
              </a:rPr>
              <a:t>Nouveautés au niveau européen </a:t>
            </a:r>
            <a:r>
              <a:rPr lang="fr-FR" sz="1800" b="1" u="sng" dirty="0">
                <a:solidFill>
                  <a:schemeClr val="bg1"/>
                </a:solidFill>
                <a:latin typeface="Arial" pitchFamily="34" charset="0"/>
              </a:rPr>
              <a:t>d’octobre 2024 à octobre 2025</a:t>
            </a:r>
          </a:p>
          <a:p>
            <a:pPr marL="285750" indent="-285750" algn="l">
              <a:buFont typeface="Arial" panose="020B0604020202020204" pitchFamily="34" charset="0"/>
              <a:buChar char="•"/>
            </a:pPr>
            <a:r>
              <a:rPr lang="fr-FR" sz="1800" dirty="0">
                <a:solidFill>
                  <a:srgbClr val="FF9900"/>
                </a:solidFill>
                <a:latin typeface="Arial" pitchFamily="34" charset="0"/>
              </a:rPr>
              <a:t>Règlements délégués seuils </a:t>
            </a:r>
          </a:p>
          <a:p>
            <a:pPr marL="285750" indent="-285750" algn="l">
              <a:buFont typeface="Arial" panose="020B0604020202020204" pitchFamily="34" charset="0"/>
              <a:buChar char="•"/>
            </a:pPr>
            <a:r>
              <a:rPr lang="fr-FR" sz="1800" dirty="0">
                <a:solidFill>
                  <a:schemeClr val="bg1"/>
                </a:solidFill>
                <a:latin typeface="Arial" pitchFamily="34" charset="0"/>
              </a:rPr>
              <a:t>Consultation publique – évaluation des directives marchés publics</a:t>
            </a:r>
          </a:p>
          <a:p>
            <a:pPr marL="285750" indent="-285750" algn="l">
              <a:buFont typeface="Arial" panose="020B0604020202020204" pitchFamily="34" charset="0"/>
              <a:buChar char="•"/>
            </a:pPr>
            <a:r>
              <a:rPr lang="fr-FR" sz="1800" dirty="0">
                <a:solidFill>
                  <a:schemeClr val="bg1"/>
                </a:solidFill>
                <a:latin typeface="Arial" pitchFamily="34" charset="0"/>
              </a:rPr>
              <a:t>Livre blanc pour une défense européenne</a:t>
            </a:r>
          </a:p>
          <a:p>
            <a:pPr marL="285750" indent="-285750" algn="l">
              <a:buFont typeface="Arial" panose="020B0604020202020204" pitchFamily="34" charset="0"/>
              <a:buChar char="•"/>
            </a:pPr>
            <a:r>
              <a:rPr lang="fr-FR" sz="1800" dirty="0">
                <a:solidFill>
                  <a:schemeClr val="bg1"/>
                </a:solidFill>
                <a:latin typeface="Arial" pitchFamily="34" charset="0"/>
              </a:rPr>
              <a:t>Projet de règlement d’exécution – véhicules </a:t>
            </a:r>
          </a:p>
          <a:p>
            <a:pPr marL="285750" indent="-285750" algn="l">
              <a:buFont typeface="Arial" panose="020B0604020202020204" pitchFamily="34" charset="0"/>
              <a:buChar char="•"/>
            </a:pPr>
            <a:r>
              <a:rPr lang="fr-BE" sz="1800" dirty="0">
                <a:solidFill>
                  <a:schemeClr val="bg1"/>
                </a:solidFill>
                <a:latin typeface="Arial" pitchFamily="34" charset="0"/>
              </a:rPr>
              <a:t>Projet de règlement d’exécution – industrie « zéro net »</a:t>
            </a:r>
            <a:endParaRPr lang="fr-BE" sz="1800" u="sng" dirty="0">
              <a:solidFill>
                <a:schemeClr val="bg1"/>
              </a:solidFill>
              <a:latin typeface="Arial" pitchFamily="34" charset="0"/>
            </a:endParaRPr>
          </a:p>
          <a:p>
            <a:pPr algn="l"/>
            <a:endParaRPr lang="fr-FR" sz="1800" b="1" dirty="0">
              <a:solidFill>
                <a:schemeClr val="bg1"/>
              </a:solidFill>
              <a:latin typeface="Arial" pitchFamily="34" charset="0"/>
            </a:endParaRPr>
          </a:p>
          <a:p>
            <a:pPr marL="285750" indent="-285750" algn="l">
              <a:buFont typeface="Arial" panose="020B0604020202020204" pitchFamily="34" charset="0"/>
              <a:buChar char="•"/>
            </a:pPr>
            <a:endParaRPr lang="fr-BE" sz="1800" dirty="0"/>
          </a:p>
          <a:p>
            <a:pPr marL="285750" indent="-285750" algn="l">
              <a:buFont typeface="Arial" panose="020B0604020202020204" pitchFamily="34" charset="0"/>
              <a:buChar char="•"/>
            </a:pPr>
            <a:endParaRPr lang="fr-FR" sz="1800" dirty="0">
              <a:solidFill>
                <a:srgbClr val="FF9900"/>
              </a:solidFill>
              <a:latin typeface="Arial" pitchFamily="34" charset="0"/>
            </a:endParaRPr>
          </a:p>
          <a:p>
            <a:pPr marL="285750" indent="-285750" algn="l">
              <a:buFont typeface="Arial" panose="020B0604020202020204" pitchFamily="34" charset="0"/>
              <a:buChar char="•"/>
            </a:pPr>
            <a:endParaRPr lang="fr-FR" sz="1800" dirty="0">
              <a:solidFill>
                <a:srgbClr val="FF9900"/>
              </a:solidFill>
              <a:latin typeface="Arial" pitchFamily="34" charset="0"/>
            </a:endParaRPr>
          </a:p>
          <a:p>
            <a:pPr marL="285750" indent="-285750" algn="l">
              <a:buFont typeface="Arial" panose="020B0604020202020204" pitchFamily="34" charset="0"/>
              <a:buChar char="•"/>
            </a:pPr>
            <a:endParaRPr lang="fr-BE" sz="1800" dirty="0"/>
          </a:p>
          <a:p>
            <a:pPr marL="285750" indent="-285750" algn="l">
              <a:buFont typeface="Arial" panose="020B0604020202020204" pitchFamily="34" charset="0"/>
              <a:buChar char="•"/>
            </a:pPr>
            <a:endParaRPr lang="fr-BE" sz="1800" b="1" dirty="0"/>
          </a:p>
          <a:p>
            <a:pPr marL="285750" indent="-285750" algn="l">
              <a:buFont typeface="Arial" panose="020B0604020202020204" pitchFamily="34" charset="0"/>
              <a:buChar char="•"/>
            </a:pPr>
            <a:endParaRPr lang="fr-FR" sz="1800" b="1" dirty="0">
              <a:solidFill>
                <a:schemeClr val="bg1"/>
              </a:solidFill>
              <a:latin typeface="Arial" pitchFamily="34" charset="0"/>
            </a:endParaRPr>
          </a:p>
          <a:p>
            <a:pPr algn="l"/>
            <a:endParaRPr lang="fr-FR" sz="1800" b="1" u="sng" dirty="0">
              <a:solidFill>
                <a:schemeClr val="bg1"/>
              </a:solidFill>
              <a:latin typeface="Arial" pitchFamily="34" charset="0"/>
            </a:endParaRPr>
          </a:p>
          <a:p>
            <a:pPr algn="l"/>
            <a:endParaRPr lang="fr-FR" sz="1800" b="1" u="sng" dirty="0">
              <a:solidFill>
                <a:schemeClr val="bg1"/>
              </a:solidFill>
              <a:latin typeface="Arial" pitchFamily="34" charset="0"/>
            </a:endParaRPr>
          </a:p>
          <a:p>
            <a:endParaRPr lang="fr-BE" dirty="0">
              <a:solidFill>
                <a:schemeClr val="bg1"/>
              </a:solidFill>
            </a:endParaRPr>
          </a:p>
        </p:txBody>
      </p:sp>
      <p:sp>
        <p:nvSpPr>
          <p:cNvPr id="4" name="ZoneTexte 3">
            <a:extLst>
              <a:ext uri="{FF2B5EF4-FFF2-40B4-BE49-F238E27FC236}">
                <a16:creationId xmlns:a16="http://schemas.microsoft.com/office/drawing/2014/main" id="{1B822A5C-AF9B-A774-4628-9794F42195D0}"/>
              </a:ext>
            </a:extLst>
          </p:cNvPr>
          <p:cNvSpPr txBox="1"/>
          <p:nvPr/>
        </p:nvSpPr>
        <p:spPr>
          <a:xfrm>
            <a:off x="5569528" y="1381232"/>
            <a:ext cx="6188034" cy="4801314"/>
          </a:xfrm>
          <a:prstGeom prst="rect">
            <a:avLst/>
          </a:prstGeom>
          <a:noFill/>
        </p:spPr>
        <p:txBody>
          <a:bodyPr wrap="square">
            <a:spAutoFit/>
          </a:bodyPr>
          <a:lstStyle/>
          <a:p>
            <a:pPr algn="l"/>
            <a:r>
              <a:rPr lang="fr-FR" sz="1800" b="1" dirty="0">
                <a:solidFill>
                  <a:schemeClr val="bg1"/>
                </a:solidFill>
                <a:latin typeface="Arial" pitchFamily="34" charset="0"/>
              </a:rPr>
              <a:t>2. Nouveautés au niveau belge </a:t>
            </a:r>
            <a:r>
              <a:rPr lang="fr-FR" sz="1800" b="1" u="sng" dirty="0">
                <a:solidFill>
                  <a:schemeClr val="bg1"/>
                </a:solidFill>
                <a:latin typeface="Arial" pitchFamily="34" charset="0"/>
              </a:rPr>
              <a:t>d’octobre 2024 à octobre 2025</a:t>
            </a:r>
          </a:p>
          <a:p>
            <a:pPr marL="285750" indent="-285750" algn="just">
              <a:buFont typeface="Arial" panose="020B0604020202020204" pitchFamily="34" charset="0"/>
              <a:buChar char="•"/>
            </a:pPr>
            <a:r>
              <a:rPr lang="fr-FR" sz="1800" dirty="0">
                <a:solidFill>
                  <a:schemeClr val="bg1"/>
                </a:solidFill>
                <a:latin typeface="Arial" pitchFamily="34" charset="0"/>
              </a:rPr>
              <a:t>Arrêté royal du 20 décembre 2024 portant exécution de la loi du 11 décembre 1998 relative à la classification, aux habilitations de sécurité, aux avis de sécurité et au service public réglementé</a:t>
            </a:r>
          </a:p>
          <a:p>
            <a:pPr marL="285750" indent="-285750" algn="just">
              <a:buFont typeface="Arial" panose="020B0604020202020204" pitchFamily="34" charset="0"/>
              <a:buChar char="•"/>
            </a:pPr>
            <a:r>
              <a:rPr lang="fr-BE" sz="1800" dirty="0">
                <a:solidFill>
                  <a:schemeClr val="bg1"/>
                </a:solidFill>
                <a:latin typeface="Arial" pitchFamily="34" charset="0"/>
              </a:rPr>
              <a:t>Projet de loi - Modification de la législation sur les marchés publics dans le cadre du réseau transeuropéen de transport</a:t>
            </a:r>
          </a:p>
          <a:p>
            <a:pPr marL="285750" indent="-285750" algn="just">
              <a:buFont typeface="Arial" panose="020B0604020202020204" pitchFamily="34" charset="0"/>
              <a:buChar char="•"/>
            </a:pPr>
            <a:r>
              <a:rPr lang="fr-BE" sz="1800" dirty="0">
                <a:solidFill>
                  <a:schemeClr val="bg1"/>
                </a:solidFill>
                <a:latin typeface="Arial" pitchFamily="34" charset="0"/>
              </a:rPr>
              <a:t>Guide pratique pour lanceurs d’alerte</a:t>
            </a:r>
          </a:p>
          <a:p>
            <a:pPr marL="285750" indent="-285750" algn="just">
              <a:buFont typeface="Arial" panose="020B0604020202020204" pitchFamily="34" charset="0"/>
              <a:buChar char="•"/>
            </a:pPr>
            <a:r>
              <a:rPr lang="fr-FR" sz="1800" dirty="0">
                <a:solidFill>
                  <a:srgbClr val="FF9900"/>
                </a:solidFill>
                <a:latin typeface="Arial" pitchFamily="34" charset="0"/>
              </a:rPr>
              <a:t>Nouvelles versions : cahier des charges type-Bâtiments (CCTB01.12) + CDC type </a:t>
            </a:r>
            <a:r>
              <a:rPr lang="fr-FR" sz="1800" dirty="0" err="1">
                <a:solidFill>
                  <a:srgbClr val="FF9900"/>
                </a:solidFill>
                <a:latin typeface="Arial" pitchFamily="34" charset="0"/>
              </a:rPr>
              <a:t>Qualiroutes</a:t>
            </a:r>
            <a:endParaRPr lang="fr-FR" sz="1800" dirty="0">
              <a:solidFill>
                <a:srgbClr val="FF9900"/>
              </a:solidFill>
              <a:latin typeface="Arial" pitchFamily="34" charset="0"/>
            </a:endParaRPr>
          </a:p>
          <a:p>
            <a:pPr marL="285750" indent="-285750" algn="just">
              <a:buFont typeface="Arial" panose="020B0604020202020204" pitchFamily="34" charset="0"/>
              <a:buChar char="•"/>
            </a:pPr>
            <a:r>
              <a:rPr lang="fr-BE" sz="1800" dirty="0">
                <a:solidFill>
                  <a:srgbClr val="FF9900"/>
                </a:solidFill>
                <a:latin typeface="Arial" pitchFamily="34" charset="0"/>
              </a:rPr>
              <a:t>Livre 6 du Code civil – responsabilité extracontractuelle</a:t>
            </a:r>
          </a:p>
          <a:p>
            <a:pPr marL="285750" indent="-285750" algn="just">
              <a:buFont typeface="Arial" panose="020B0604020202020204" pitchFamily="34" charset="0"/>
              <a:buChar char="•"/>
            </a:pPr>
            <a:r>
              <a:rPr lang="fr-BE" sz="1800" dirty="0">
                <a:solidFill>
                  <a:srgbClr val="FF9900"/>
                </a:solidFill>
                <a:latin typeface="Arial" pitchFamily="34" charset="0"/>
              </a:rPr>
              <a:t>Arrêté royal du 12 août 2024 paiement – rappel</a:t>
            </a:r>
          </a:p>
          <a:p>
            <a:pPr marL="285750" indent="-285750" algn="just">
              <a:buFont typeface="Arial" panose="020B0604020202020204" pitchFamily="34" charset="0"/>
              <a:buChar char="•"/>
            </a:pPr>
            <a:r>
              <a:rPr lang="fr-BE" sz="1800" dirty="0">
                <a:solidFill>
                  <a:srgbClr val="FF9900"/>
                </a:solidFill>
                <a:latin typeface="Arial" pitchFamily="34" charset="0"/>
              </a:rPr>
              <a:t>Communication des données statistiques – rappel</a:t>
            </a:r>
          </a:p>
          <a:p>
            <a:pPr marL="285750" indent="-285750" algn="just">
              <a:buFont typeface="Arial" panose="020B0604020202020204" pitchFamily="34" charset="0"/>
              <a:buChar char="•"/>
            </a:pPr>
            <a:r>
              <a:rPr lang="fr-BE" sz="1800" dirty="0">
                <a:solidFill>
                  <a:srgbClr val="FF9900"/>
                </a:solidFill>
                <a:latin typeface="Arial" pitchFamily="34" charset="0"/>
              </a:rPr>
              <a:t>Avis de la Commission des marchés publics</a:t>
            </a:r>
          </a:p>
          <a:p>
            <a:pPr marL="285750" indent="-285750" algn="just">
              <a:buFont typeface="Arial" panose="020B0604020202020204" pitchFamily="34" charset="0"/>
              <a:buChar char="•"/>
            </a:pPr>
            <a:r>
              <a:rPr lang="fr-BE" sz="1800" dirty="0">
                <a:solidFill>
                  <a:srgbClr val="FF9900"/>
                </a:solidFill>
                <a:latin typeface="Arial" pitchFamily="34" charset="0"/>
              </a:rPr>
              <a:t>Initiatives légales ou réglementaire en cours</a:t>
            </a:r>
          </a:p>
        </p:txBody>
      </p:sp>
    </p:spTree>
    <p:extLst>
      <p:ext uri="{BB962C8B-B14F-4D97-AF65-F5344CB8AC3E}">
        <p14:creationId xmlns:p14="http://schemas.microsoft.com/office/powerpoint/2010/main" val="5629151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C3A5B07A-AE39-0DD6-BB0C-E090A0BE70D8}"/>
              </a:ext>
            </a:extLst>
          </p:cNvPr>
          <p:cNvSpPr>
            <a:spLocks noGrp="1"/>
          </p:cNvSpPr>
          <p:nvPr>
            <p:ph type="sldNum" sz="quarter" idx="12"/>
          </p:nvPr>
        </p:nvSpPr>
        <p:spPr>
          <a:xfrm>
            <a:off x="11309230" y="5664955"/>
            <a:ext cx="882770" cy="1278465"/>
          </a:xfrm>
        </p:spPr>
        <p:txBody>
          <a:bodyPr/>
          <a:lstStyle/>
          <a:p>
            <a:pPr>
              <a:defRPr/>
            </a:pPr>
            <a:fld id="{AB579958-F175-4604-ACCA-8E24432064FA}" type="slidenum">
              <a:rPr lang="en-US" sz="6000" smtClean="0"/>
              <a:pPr>
                <a:defRPr/>
              </a:pPr>
              <a:t>6</a:t>
            </a:fld>
            <a:endParaRPr lang="en-US" sz="6000" dirty="0"/>
          </a:p>
        </p:txBody>
      </p:sp>
      <p:sp>
        <p:nvSpPr>
          <p:cNvPr id="3" name="Titre 2">
            <a:extLst>
              <a:ext uri="{FF2B5EF4-FFF2-40B4-BE49-F238E27FC236}">
                <a16:creationId xmlns:a16="http://schemas.microsoft.com/office/drawing/2014/main" id="{E2775284-194A-9323-22E4-8E6E53E59616}"/>
              </a:ext>
            </a:extLst>
          </p:cNvPr>
          <p:cNvSpPr>
            <a:spLocks noGrp="1"/>
          </p:cNvSpPr>
          <p:nvPr>
            <p:ph type="title"/>
          </p:nvPr>
        </p:nvSpPr>
        <p:spPr>
          <a:xfrm>
            <a:off x="1294059" y="279891"/>
            <a:ext cx="10566400" cy="635471"/>
          </a:xfrm>
        </p:spPr>
        <p:txBody>
          <a:bodyPr>
            <a:normAutofit fontScale="90000"/>
          </a:bodyPr>
          <a:lstStyle/>
          <a:p>
            <a:r>
              <a:rPr lang="fr-BE" sz="2400" b="1" dirty="0">
                <a:latin typeface="Calibri "/>
              </a:rPr>
              <a:t>Niveau européen</a:t>
            </a:r>
            <a:br>
              <a:rPr lang="fr-BE" sz="2400" b="1" dirty="0">
                <a:latin typeface="Calibri "/>
              </a:rPr>
            </a:br>
            <a:r>
              <a:rPr lang="fr-BE" sz="2200" b="1" dirty="0">
                <a:latin typeface="Calibri "/>
              </a:rPr>
              <a:t>Règlements délégués  </a:t>
            </a:r>
            <a:r>
              <a:rPr lang="fr-FR" sz="2200" b="1" dirty="0">
                <a:latin typeface="Calibri "/>
              </a:rPr>
              <a:t>2025/2152 de la Commission européenne du 22 octobre 2025 (J.O.U.E., L. 23.10.2025</a:t>
            </a:r>
            <a:r>
              <a:rPr lang="fr-FR" sz="2200" dirty="0">
                <a:latin typeface="Calibri "/>
              </a:rPr>
              <a:t>)</a:t>
            </a:r>
            <a:endParaRPr lang="fr-BE" sz="2200" dirty="0">
              <a:latin typeface="Calibri "/>
            </a:endParaRPr>
          </a:p>
        </p:txBody>
      </p:sp>
      <p:sp>
        <p:nvSpPr>
          <p:cNvPr id="4" name="Espace réservé du contenu 3">
            <a:extLst>
              <a:ext uri="{FF2B5EF4-FFF2-40B4-BE49-F238E27FC236}">
                <a16:creationId xmlns:a16="http://schemas.microsoft.com/office/drawing/2014/main" id="{CE5E4D97-0EE0-0064-6674-B72861FD815B}"/>
              </a:ext>
            </a:extLst>
          </p:cNvPr>
          <p:cNvSpPr>
            <a:spLocks noGrp="1"/>
          </p:cNvSpPr>
          <p:nvPr>
            <p:ph idx="1"/>
          </p:nvPr>
        </p:nvSpPr>
        <p:spPr>
          <a:xfrm>
            <a:off x="331541" y="1143987"/>
            <a:ext cx="4848324" cy="5509506"/>
          </a:xfrm>
          <a:prstGeom prst="roundRect">
            <a:avLst/>
          </a:prstGeom>
          <a:solidFill>
            <a:schemeClr val="accent4">
              <a:lumMod val="20000"/>
              <a:lumOff val="80000"/>
            </a:schemeClr>
          </a:solidFill>
        </p:spPr>
        <p:txBody>
          <a:bodyPr>
            <a:normAutofit/>
          </a:bodyPr>
          <a:lstStyle/>
          <a:p>
            <a:pPr algn="just"/>
            <a:r>
              <a:rPr lang="fr-BE" sz="1800" b="1" dirty="0">
                <a:latin typeface="+mj-lt"/>
                <a:ea typeface="Calibri" panose="020F0502020204030204" pitchFamily="34" charset="0"/>
                <a:cs typeface="Arial" panose="020B0604020202020204" pitchFamily="34" charset="0"/>
              </a:rPr>
              <a:t>Règlements délégués (UE) de la Commission relatifs aux seuils applicables aux marchés publics, concours et concessions</a:t>
            </a:r>
          </a:p>
          <a:p>
            <a:pPr marL="0" indent="0" algn="just">
              <a:buNone/>
            </a:pPr>
            <a:endParaRPr lang="fr-BE" sz="1800" b="0" i="0" u="none" strike="noStrike" baseline="0" dirty="0">
              <a:latin typeface="+mj-lt"/>
            </a:endParaRPr>
          </a:p>
          <a:p>
            <a:pPr algn="just"/>
            <a:r>
              <a:rPr lang="fr-BE" sz="1800" b="0" i="0" u="none" strike="noStrike" baseline="0" dirty="0">
                <a:latin typeface="+mj-lt"/>
              </a:rPr>
              <a:t>Ces règlements modifient les seuils repris dans les directives 2014/24/UE, 2014/25/UE, 2014/23/UE et 2009/81/CE</a:t>
            </a:r>
            <a:endParaRPr lang="fr-BE" sz="1800" b="1" dirty="0">
              <a:latin typeface="+mj-lt"/>
              <a:ea typeface="Calibri" panose="020F0502020204030204" pitchFamily="34" charset="0"/>
              <a:cs typeface="Arial" panose="020B0604020202020204" pitchFamily="34" charset="0"/>
            </a:endParaRPr>
          </a:p>
          <a:p>
            <a:pPr marL="180000" lvl="1" indent="0" algn="just">
              <a:buNone/>
            </a:pPr>
            <a:endParaRPr lang="fr-BE" sz="1800" dirty="0">
              <a:latin typeface="+mj-lt"/>
              <a:ea typeface="Calibri" panose="020F0502020204030204" pitchFamily="34" charset="0"/>
              <a:cs typeface="Arial" panose="020B0604020202020204" pitchFamily="34" charset="0"/>
              <a:sym typeface="Wingdings" panose="05000000000000000000" pitchFamily="2" charset="2"/>
            </a:endParaRPr>
          </a:p>
          <a:p>
            <a:pPr algn="just">
              <a:buFont typeface="Wingdings" panose="05000000000000000000" pitchFamily="2" charset="2"/>
              <a:buChar char="§"/>
            </a:pPr>
            <a:r>
              <a:rPr lang="fr-BE" sz="1800" b="1" dirty="0">
                <a:solidFill>
                  <a:schemeClr val="accent1"/>
                </a:solidFill>
                <a:latin typeface="+mj-lt"/>
                <a:ea typeface="Calibri" panose="020F0502020204030204" pitchFamily="34" charset="0"/>
                <a:cs typeface="Arial" panose="020B0604020202020204" pitchFamily="34" charset="0"/>
                <a:sym typeface="Wingdings" panose="05000000000000000000" pitchFamily="2" charset="2"/>
              </a:rPr>
              <a:t>Entrée en vigueur: </a:t>
            </a:r>
            <a:r>
              <a:rPr lang="fr-BE" sz="1800" dirty="0">
                <a:latin typeface="+mj-lt"/>
                <a:ea typeface="Calibri" panose="020F0502020204030204" pitchFamily="34" charset="0"/>
                <a:cs typeface="Arial" panose="020B0604020202020204" pitchFamily="34" charset="0"/>
                <a:sym typeface="Wingdings" panose="05000000000000000000" pitchFamily="2" charset="2"/>
              </a:rPr>
              <a:t>1</a:t>
            </a:r>
            <a:r>
              <a:rPr lang="fr-BE" sz="1800" baseline="30000" dirty="0">
                <a:latin typeface="+mj-lt"/>
                <a:ea typeface="Calibri" panose="020F0502020204030204" pitchFamily="34" charset="0"/>
                <a:cs typeface="Arial" panose="020B0604020202020204" pitchFamily="34" charset="0"/>
                <a:sym typeface="Wingdings" panose="05000000000000000000" pitchFamily="2" charset="2"/>
              </a:rPr>
              <a:t>er</a:t>
            </a:r>
            <a:r>
              <a:rPr lang="fr-BE" sz="1800" dirty="0">
                <a:latin typeface="+mj-lt"/>
                <a:ea typeface="Calibri" panose="020F0502020204030204" pitchFamily="34" charset="0"/>
                <a:cs typeface="Arial" panose="020B0604020202020204" pitchFamily="34" charset="0"/>
                <a:sym typeface="Wingdings" panose="05000000000000000000" pitchFamily="2" charset="2"/>
              </a:rPr>
              <a:t> janvier 2026</a:t>
            </a:r>
          </a:p>
          <a:p>
            <a:pPr marL="0" indent="0" algn="just">
              <a:buNone/>
            </a:pPr>
            <a:endParaRPr lang="fr-BE" sz="1800" dirty="0">
              <a:latin typeface="+mj-lt"/>
              <a:ea typeface="Calibri" panose="020F0502020204030204" pitchFamily="34" charset="0"/>
              <a:cs typeface="Arial" panose="020B0604020202020204" pitchFamily="34" charset="0"/>
            </a:endParaRPr>
          </a:p>
          <a:p>
            <a:pPr algn="just"/>
            <a:r>
              <a:rPr lang="fr-BE" sz="1800" dirty="0">
                <a:latin typeface="+mj-lt"/>
              </a:rPr>
              <a:t>En droit interne, ces règlements, lorsqu’ils auront été adoptés, donneront lieu à l’adoption d’un </a:t>
            </a:r>
            <a:r>
              <a:rPr lang="fr-BE" sz="1800" b="1" dirty="0">
                <a:latin typeface="+mj-lt"/>
              </a:rPr>
              <a:t>arrêté ministériel </a:t>
            </a:r>
            <a:r>
              <a:rPr lang="fr-BE" sz="1800" dirty="0">
                <a:latin typeface="+mj-lt"/>
              </a:rPr>
              <a:t>pour adapter les seuils de publicité européenne dans les arrêtés royaux</a:t>
            </a:r>
          </a:p>
          <a:p>
            <a:pPr algn="just"/>
            <a:endParaRPr lang="fr-BE" sz="1800" dirty="0">
              <a:latin typeface="+mj-lt"/>
            </a:endParaRPr>
          </a:p>
          <a:p>
            <a:pPr lvl="1"/>
            <a:endParaRPr lang="fr-BE" dirty="0">
              <a:latin typeface="Arial" panose="020B0604020202020204" pitchFamily="34" charset="0"/>
              <a:ea typeface="Calibri" panose="020F0502020204030204" pitchFamily="34" charset="0"/>
              <a:cs typeface="Arial" panose="020B0604020202020204" pitchFamily="34" charset="0"/>
            </a:endParaRPr>
          </a:p>
          <a:p>
            <a:endParaRPr lang="fr-BE" dirty="0"/>
          </a:p>
        </p:txBody>
      </p:sp>
      <p:pic>
        <p:nvPicPr>
          <p:cNvPr id="6" name="Image 5">
            <a:extLst>
              <a:ext uri="{FF2B5EF4-FFF2-40B4-BE49-F238E27FC236}">
                <a16:creationId xmlns:a16="http://schemas.microsoft.com/office/drawing/2014/main" id="{A490C8F9-099E-B4D4-7150-BFC650D511C9}"/>
              </a:ext>
            </a:extLst>
          </p:cNvPr>
          <p:cNvPicPr>
            <a:picLocks noChangeAspect="1"/>
          </p:cNvPicPr>
          <p:nvPr/>
        </p:nvPicPr>
        <p:blipFill>
          <a:blip r:embed="rId3"/>
          <a:srcRect l="11685" r="19695"/>
          <a:stretch>
            <a:fillRect/>
          </a:stretch>
        </p:blipFill>
        <p:spPr>
          <a:xfrm>
            <a:off x="331541" y="97663"/>
            <a:ext cx="962517" cy="864096"/>
          </a:xfrm>
          <a:prstGeom prst="rect">
            <a:avLst/>
          </a:prstGeom>
        </p:spPr>
      </p:pic>
      <p:graphicFrame>
        <p:nvGraphicFramePr>
          <p:cNvPr id="7" name="Tableau 5">
            <a:extLst>
              <a:ext uri="{FF2B5EF4-FFF2-40B4-BE49-F238E27FC236}">
                <a16:creationId xmlns:a16="http://schemas.microsoft.com/office/drawing/2014/main" id="{6E9DF4C7-E053-C736-FE52-DE7D561A8B0C}"/>
              </a:ext>
            </a:extLst>
          </p:cNvPr>
          <p:cNvGraphicFramePr>
            <a:graphicFrameLocks noGrp="1"/>
          </p:cNvGraphicFramePr>
          <p:nvPr>
            <p:extLst>
              <p:ext uri="{D42A27DB-BD31-4B8C-83A1-F6EECF244321}">
                <p14:modId xmlns:p14="http://schemas.microsoft.com/office/powerpoint/2010/main" val="3892837440"/>
              </p:ext>
            </p:extLst>
          </p:nvPr>
        </p:nvGraphicFramePr>
        <p:xfrm>
          <a:off x="5579995" y="1193044"/>
          <a:ext cx="6170620" cy="3737826"/>
        </p:xfrm>
        <a:graphic>
          <a:graphicData uri="http://schemas.openxmlformats.org/drawingml/2006/table">
            <a:tbl>
              <a:tblPr firstRow="1" bandRow="1">
                <a:tableStyleId>{5C22544A-7EE6-4342-B048-85BDC9FD1C3A}</a:tableStyleId>
              </a:tblPr>
              <a:tblGrid>
                <a:gridCol w="2210675">
                  <a:extLst>
                    <a:ext uri="{9D8B030D-6E8A-4147-A177-3AD203B41FA5}">
                      <a16:colId xmlns:a16="http://schemas.microsoft.com/office/drawing/2014/main" val="2162083581"/>
                    </a:ext>
                  </a:extLst>
                </a:gridCol>
                <a:gridCol w="1911698">
                  <a:extLst>
                    <a:ext uri="{9D8B030D-6E8A-4147-A177-3AD203B41FA5}">
                      <a16:colId xmlns:a16="http://schemas.microsoft.com/office/drawing/2014/main" val="4239068954"/>
                    </a:ext>
                  </a:extLst>
                </a:gridCol>
                <a:gridCol w="2048247">
                  <a:extLst>
                    <a:ext uri="{9D8B030D-6E8A-4147-A177-3AD203B41FA5}">
                      <a16:colId xmlns:a16="http://schemas.microsoft.com/office/drawing/2014/main" val="2105030179"/>
                    </a:ext>
                  </a:extLst>
                </a:gridCol>
              </a:tblGrid>
              <a:tr h="286625">
                <a:tc gridSpan="3">
                  <a:txBody>
                    <a:bodyPr/>
                    <a:lstStyle/>
                    <a:p>
                      <a:pPr algn="ctr"/>
                      <a:r>
                        <a:rPr lang="fr-BE" sz="1500" dirty="0"/>
                        <a:t>Secteurs classiques</a:t>
                      </a:r>
                    </a:p>
                  </a:txBody>
                  <a:tcPr/>
                </a:tc>
                <a:tc hMerge="1">
                  <a:txBody>
                    <a:bodyPr/>
                    <a:lstStyle/>
                    <a:p>
                      <a:endParaRPr lang="fr-BE"/>
                    </a:p>
                  </a:txBody>
                  <a:tcPr/>
                </a:tc>
                <a:tc hMerge="1">
                  <a:txBody>
                    <a:bodyPr/>
                    <a:lstStyle/>
                    <a:p>
                      <a:endParaRPr lang="fr-BE"/>
                    </a:p>
                  </a:txBody>
                  <a:tcPr/>
                </a:tc>
                <a:extLst>
                  <a:ext uri="{0D108BD9-81ED-4DB2-BD59-A6C34878D82A}">
                    <a16:rowId xmlns:a16="http://schemas.microsoft.com/office/drawing/2014/main" val="3929466921"/>
                  </a:ext>
                </a:extLst>
              </a:tr>
              <a:tr h="709067">
                <a:tc>
                  <a:txBody>
                    <a:bodyPr/>
                    <a:lstStyle/>
                    <a:p>
                      <a:endParaRPr lang="fr-BE" sz="1500" dirty="0"/>
                    </a:p>
                  </a:txBody>
                  <a:tcPr/>
                </a:tc>
                <a:tc>
                  <a:txBody>
                    <a:bodyPr/>
                    <a:lstStyle/>
                    <a:p>
                      <a:pPr algn="ctr"/>
                      <a:r>
                        <a:rPr lang="fr-BE" sz="1500" b="1" dirty="0"/>
                        <a:t>Seuils jusqu’au 31 décembre 2025 </a:t>
                      </a:r>
                    </a:p>
                    <a:p>
                      <a:pPr algn="ctr"/>
                      <a:r>
                        <a:rPr lang="fr-BE" sz="1500" b="1" dirty="0"/>
                        <a:t>(en euros HTVA)</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fr-BE" sz="1500" b="1" dirty="0"/>
                        <a:t>Seuils à partir du 1</a:t>
                      </a:r>
                      <a:r>
                        <a:rPr lang="fr-BE" sz="1500" b="1" baseline="30000" dirty="0"/>
                        <a:t>er</a:t>
                      </a:r>
                      <a:r>
                        <a:rPr lang="fr-BE" sz="1500" b="1" dirty="0"/>
                        <a:t> janvier 2026 </a:t>
                      </a:r>
                    </a:p>
                    <a:p>
                      <a:pPr marL="0" marR="0" lvl="0" indent="0" algn="ctr" defTabSz="457200" rtl="0" eaLnBrk="1" fontAlgn="auto" latinLnBrk="0" hangingPunct="1">
                        <a:lnSpc>
                          <a:spcPct val="100000"/>
                        </a:lnSpc>
                        <a:spcBef>
                          <a:spcPts val="0"/>
                        </a:spcBef>
                        <a:spcAft>
                          <a:spcPts val="0"/>
                        </a:spcAft>
                        <a:buClrTx/>
                        <a:buSzTx/>
                        <a:buFontTx/>
                        <a:buNone/>
                        <a:tabLst/>
                        <a:defRPr/>
                      </a:pPr>
                      <a:r>
                        <a:rPr lang="fr-BE" sz="1500" b="1" dirty="0"/>
                        <a:t>(en euros HTVA)</a:t>
                      </a:r>
                    </a:p>
                  </a:txBody>
                  <a:tcPr/>
                </a:tc>
                <a:extLst>
                  <a:ext uri="{0D108BD9-81ED-4DB2-BD59-A6C34878D82A}">
                    <a16:rowId xmlns:a16="http://schemas.microsoft.com/office/drawing/2014/main" val="894255797"/>
                  </a:ext>
                </a:extLst>
              </a:tr>
              <a:tr h="286625">
                <a:tc>
                  <a:txBody>
                    <a:bodyPr/>
                    <a:lstStyle/>
                    <a:p>
                      <a:r>
                        <a:rPr lang="fr-BE" sz="1500"/>
                        <a:t>Travaux</a:t>
                      </a:r>
                    </a:p>
                  </a:txBody>
                  <a:tcPr/>
                </a:tc>
                <a:tc>
                  <a:txBody>
                    <a:bodyPr/>
                    <a:lstStyle/>
                    <a:p>
                      <a:pPr algn="ctr"/>
                      <a:r>
                        <a:rPr lang="fr-BE" sz="1500" dirty="0"/>
                        <a:t>5.538.000</a:t>
                      </a:r>
                    </a:p>
                  </a:txBody>
                  <a:tcPr/>
                </a:tc>
                <a:tc>
                  <a:txBody>
                    <a:bodyPr/>
                    <a:lstStyle/>
                    <a:p>
                      <a:pPr algn="ctr"/>
                      <a:r>
                        <a:rPr lang="fr-BE" sz="1500" b="1" dirty="0"/>
                        <a:t>5.404.000</a:t>
                      </a:r>
                    </a:p>
                  </a:txBody>
                  <a:tcPr/>
                </a:tc>
                <a:extLst>
                  <a:ext uri="{0D108BD9-81ED-4DB2-BD59-A6C34878D82A}">
                    <a16:rowId xmlns:a16="http://schemas.microsoft.com/office/drawing/2014/main" val="3742575462"/>
                  </a:ext>
                </a:extLst>
              </a:tr>
              <a:tr h="771633">
                <a:tc>
                  <a:txBody>
                    <a:bodyPr/>
                    <a:lstStyle/>
                    <a:p>
                      <a:r>
                        <a:rPr lang="fr-BE" sz="1500" dirty="0"/>
                        <a:t>Fournitures et services  </a:t>
                      </a:r>
                    </a:p>
                    <a:p>
                      <a:r>
                        <a:rPr lang="fr-BE" sz="1500" dirty="0"/>
                        <a:t>(PA + certains adjudicateurs fédéraux)</a:t>
                      </a:r>
                    </a:p>
                  </a:txBody>
                  <a:tcPr/>
                </a:tc>
                <a:tc>
                  <a:txBody>
                    <a:bodyPr/>
                    <a:lstStyle/>
                    <a:p>
                      <a:pPr algn="ctr"/>
                      <a:endParaRPr lang="fr-BE" sz="1500" dirty="0"/>
                    </a:p>
                    <a:p>
                      <a:pPr algn="ctr"/>
                      <a:r>
                        <a:rPr lang="fr-BE" sz="1500" dirty="0"/>
                        <a:t>221.000</a:t>
                      </a:r>
                    </a:p>
                  </a:txBody>
                  <a:tcPr/>
                </a:tc>
                <a:tc>
                  <a:txBody>
                    <a:bodyPr/>
                    <a:lstStyle/>
                    <a:p>
                      <a:pPr algn="ctr"/>
                      <a:endParaRPr lang="fr-BE" sz="1500" b="1" dirty="0"/>
                    </a:p>
                    <a:p>
                      <a:pPr algn="ctr"/>
                      <a:r>
                        <a:rPr lang="fr-BE" sz="1500" b="1" dirty="0"/>
                        <a:t>216.000</a:t>
                      </a:r>
                    </a:p>
                  </a:txBody>
                  <a:tcPr/>
                </a:tc>
                <a:extLst>
                  <a:ext uri="{0D108BD9-81ED-4DB2-BD59-A6C34878D82A}">
                    <a16:rowId xmlns:a16="http://schemas.microsoft.com/office/drawing/2014/main" val="3226221521"/>
                  </a:ext>
                </a:extLst>
              </a:tr>
              <a:tr h="771633">
                <a:tc>
                  <a:txBody>
                    <a:bodyPr/>
                    <a:lstStyle/>
                    <a:p>
                      <a:r>
                        <a:rPr lang="fr-BE" sz="1500" dirty="0"/>
                        <a:t>Fournitures et services </a:t>
                      </a:r>
                    </a:p>
                    <a:p>
                      <a:r>
                        <a:rPr lang="fr-BE" sz="1500" dirty="0"/>
                        <a:t>(PA fédéraux)</a:t>
                      </a:r>
                    </a:p>
                  </a:txBody>
                  <a:tcPr/>
                </a:tc>
                <a:tc>
                  <a:txBody>
                    <a:bodyPr/>
                    <a:lstStyle/>
                    <a:p>
                      <a:pPr algn="ctr"/>
                      <a:endParaRPr lang="fr-BE" sz="1500" dirty="0"/>
                    </a:p>
                    <a:p>
                      <a:pPr algn="ctr"/>
                      <a:r>
                        <a:rPr lang="fr-BE" sz="1500" dirty="0"/>
                        <a:t>143.000</a:t>
                      </a:r>
                    </a:p>
                  </a:txBody>
                  <a:tcPr/>
                </a:tc>
                <a:tc>
                  <a:txBody>
                    <a:bodyPr/>
                    <a:lstStyle/>
                    <a:p>
                      <a:pPr algn="ctr"/>
                      <a:endParaRPr lang="fr-BE" sz="1500" b="1" dirty="0">
                        <a:solidFill>
                          <a:srgbClr val="C00000"/>
                        </a:solidFill>
                      </a:endParaRPr>
                    </a:p>
                    <a:p>
                      <a:pPr algn="ctr"/>
                      <a:r>
                        <a:rPr lang="fr-BE" sz="1500" b="1" dirty="0">
                          <a:solidFill>
                            <a:srgbClr val="C00000"/>
                          </a:solidFill>
                        </a:rPr>
                        <a:t>140.000</a:t>
                      </a:r>
                    </a:p>
                  </a:txBody>
                  <a:tcPr/>
                </a:tc>
                <a:extLst>
                  <a:ext uri="{0D108BD9-81ED-4DB2-BD59-A6C34878D82A}">
                    <a16:rowId xmlns:a16="http://schemas.microsoft.com/office/drawing/2014/main" val="3988195310"/>
                  </a:ext>
                </a:extLst>
              </a:tr>
              <a:tr h="771633">
                <a:tc>
                  <a:txBody>
                    <a:bodyPr/>
                    <a:lstStyle/>
                    <a:p>
                      <a:r>
                        <a:rPr lang="fr-BE" sz="1500" dirty="0"/>
                        <a:t>Services sociaux et autres services spécifiques </a:t>
                      </a:r>
                    </a:p>
                  </a:txBody>
                  <a:tcPr/>
                </a:tc>
                <a:tc>
                  <a:txBody>
                    <a:bodyPr/>
                    <a:lstStyle/>
                    <a:p>
                      <a:pPr algn="ctr"/>
                      <a:endParaRPr lang="fr-BE" sz="1500" dirty="0"/>
                    </a:p>
                    <a:p>
                      <a:pPr algn="ctr"/>
                      <a:r>
                        <a:rPr lang="fr-BE" sz="1500" dirty="0"/>
                        <a:t>750.000</a:t>
                      </a:r>
                    </a:p>
                  </a:txBody>
                  <a:tcPr/>
                </a:tc>
                <a:tc>
                  <a:txBody>
                    <a:bodyPr/>
                    <a:lstStyle/>
                    <a:p>
                      <a:pPr algn="ctr"/>
                      <a:endParaRPr lang="fr-BE" sz="1500" b="1" dirty="0"/>
                    </a:p>
                    <a:p>
                      <a:pPr algn="ctr"/>
                      <a:r>
                        <a:rPr lang="fr-BE" sz="1500" b="1" dirty="0"/>
                        <a:t>750.000</a:t>
                      </a:r>
                    </a:p>
                  </a:txBody>
                  <a:tcPr/>
                </a:tc>
                <a:extLst>
                  <a:ext uri="{0D108BD9-81ED-4DB2-BD59-A6C34878D82A}">
                    <a16:rowId xmlns:a16="http://schemas.microsoft.com/office/drawing/2014/main" val="2621939539"/>
                  </a:ext>
                </a:extLst>
              </a:tr>
            </a:tbl>
          </a:graphicData>
        </a:graphic>
      </p:graphicFrame>
      <p:pic>
        <p:nvPicPr>
          <p:cNvPr id="3076" name="Picture 4" descr="L'Attention">
            <a:extLst>
              <a:ext uri="{FF2B5EF4-FFF2-40B4-BE49-F238E27FC236}">
                <a16:creationId xmlns:a16="http://schemas.microsoft.com/office/drawing/2014/main" id="{15EEE38E-AC14-6747-3886-FE391146C3D5}"/>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5463396" y="5219767"/>
            <a:ext cx="1416014" cy="1372540"/>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4F6AFE95-3EA3-4079-9536-01F3CC65E256}"/>
              </a:ext>
            </a:extLst>
          </p:cNvPr>
          <p:cNvSpPr txBox="1"/>
          <p:nvPr/>
        </p:nvSpPr>
        <p:spPr>
          <a:xfrm>
            <a:off x="6760078" y="5321261"/>
            <a:ext cx="4668484" cy="1169551"/>
          </a:xfrm>
          <a:prstGeom prst="rect">
            <a:avLst/>
          </a:prstGeom>
          <a:noFill/>
        </p:spPr>
        <p:txBody>
          <a:bodyPr wrap="square" rtlCol="0">
            <a:spAutoFit/>
          </a:bodyPr>
          <a:lstStyle/>
          <a:p>
            <a:pPr algn="just"/>
            <a:r>
              <a:rPr lang="fr-FR" sz="1400" b="1" dirty="0">
                <a:solidFill>
                  <a:srgbClr val="C00000"/>
                </a:solidFill>
              </a:rPr>
              <a:t>Seuil de recours à la PNSPP </a:t>
            </a:r>
            <a:r>
              <a:rPr lang="fr-FR" sz="1400" dirty="0"/>
              <a:t>(art. 42, § 1</a:t>
            </a:r>
            <a:r>
              <a:rPr lang="fr-FR" sz="1400" baseline="30000" dirty="0"/>
              <a:t>er</a:t>
            </a:r>
            <a:r>
              <a:rPr lang="fr-FR" sz="1400" dirty="0"/>
              <a:t>, 1°, a, loi 17/06/2016) est aligné sur le seuil de publicité européenne pour les marchés de fournitures et de services des PA fédéraux </a:t>
            </a:r>
            <a:r>
              <a:rPr lang="da-DK" sz="1400" dirty="0"/>
              <a:t>(art. 11, al. 1</a:t>
            </a:r>
            <a:r>
              <a:rPr lang="da-DK" sz="1400" baseline="30000" dirty="0"/>
              <a:t>er</a:t>
            </a:r>
            <a:r>
              <a:rPr lang="da-DK" sz="1400" dirty="0"/>
              <a:t>, 2°, et 90, al. 1</a:t>
            </a:r>
            <a:r>
              <a:rPr lang="da-DK" sz="1400" baseline="30000" dirty="0"/>
              <a:t>er</a:t>
            </a:r>
            <a:r>
              <a:rPr lang="da-DK" sz="1400" dirty="0"/>
              <a:t>, 1°A.R. 18/04/2017)</a:t>
            </a:r>
            <a:r>
              <a:rPr lang="fr-FR" sz="1400" dirty="0"/>
              <a:t>, il est donc aussi adapté. </a:t>
            </a:r>
          </a:p>
        </p:txBody>
      </p:sp>
    </p:spTree>
    <p:extLst>
      <p:ext uri="{BB962C8B-B14F-4D97-AF65-F5344CB8AC3E}">
        <p14:creationId xmlns:p14="http://schemas.microsoft.com/office/powerpoint/2010/main" val="1552830085"/>
      </p:ext>
    </p:extLst>
  </p:cSld>
  <p:clrMapOvr>
    <a:masterClrMapping/>
  </p:clrMapOvr>
  <p:transition>
    <p:pull dir="l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BC7BE0-DD44-558E-E30F-8EB119D58E57}"/>
            </a:ext>
          </a:extLst>
        </p:cNvPr>
        <p:cNvGrpSpPr/>
        <p:nvPr/>
      </p:nvGrpSpPr>
      <p:grpSpPr>
        <a:xfrm>
          <a:off x="0" y="0"/>
          <a:ext cx="0" cy="0"/>
          <a:chOff x="0" y="0"/>
          <a:chExt cx="0" cy="0"/>
        </a:xfrm>
      </p:grpSpPr>
      <p:sp>
        <p:nvSpPr>
          <p:cNvPr id="5" name="Espace réservé du pied de page 1">
            <a:extLst>
              <a:ext uri="{FF2B5EF4-FFF2-40B4-BE49-F238E27FC236}">
                <a16:creationId xmlns:a16="http://schemas.microsoft.com/office/drawing/2014/main" id="{3D3914CC-99B9-A2E8-162A-425D3132027B}"/>
              </a:ext>
            </a:extLst>
          </p:cNvPr>
          <p:cNvSpPr>
            <a:spLocks noGrp="1"/>
          </p:cNvSpPr>
          <p:nvPr>
            <p:ph type="ftr" sz="quarter" idx="11"/>
          </p:nvPr>
        </p:nvSpPr>
        <p:spPr/>
        <p:txBody>
          <a:bodyPr/>
          <a:lstStyle/>
          <a:p>
            <a:pPr>
              <a:defRPr/>
            </a:pPr>
            <a:r>
              <a:rPr lang="en-US" dirty="0">
                <a:solidFill>
                  <a:schemeClr val="accent1"/>
                </a:solidFill>
              </a:rPr>
              <a:t>National Tender Day 2025 - Samuel Wauthier</a:t>
            </a:r>
            <a:endParaRPr lang="nl-NL" dirty="0">
              <a:solidFill>
                <a:schemeClr val="accent1"/>
              </a:solidFill>
            </a:endParaRPr>
          </a:p>
        </p:txBody>
      </p:sp>
      <p:sp>
        <p:nvSpPr>
          <p:cNvPr id="3" name="Titre 2">
            <a:extLst>
              <a:ext uri="{FF2B5EF4-FFF2-40B4-BE49-F238E27FC236}">
                <a16:creationId xmlns:a16="http://schemas.microsoft.com/office/drawing/2014/main" id="{4EFA8003-B2BB-B833-BC1F-7D82995AF27E}"/>
              </a:ext>
            </a:extLst>
          </p:cNvPr>
          <p:cNvSpPr>
            <a:spLocks noGrp="1"/>
          </p:cNvSpPr>
          <p:nvPr>
            <p:ph type="title"/>
          </p:nvPr>
        </p:nvSpPr>
        <p:spPr>
          <a:xfrm>
            <a:off x="1362694" y="366835"/>
            <a:ext cx="10566400" cy="635471"/>
          </a:xfrm>
        </p:spPr>
        <p:txBody>
          <a:bodyPr>
            <a:normAutofit fontScale="90000"/>
          </a:bodyPr>
          <a:lstStyle/>
          <a:p>
            <a:r>
              <a:rPr lang="fr-BE" sz="2400" b="1" dirty="0"/>
              <a:t>Niveau belge – Région wallonne</a:t>
            </a:r>
            <a:br>
              <a:rPr lang="fr-BE" sz="2400" b="1" dirty="0"/>
            </a:br>
            <a:r>
              <a:rPr lang="fr-BE" sz="2400" b="1" dirty="0"/>
              <a:t>Infrastructure</a:t>
            </a:r>
          </a:p>
        </p:txBody>
      </p:sp>
      <p:sp>
        <p:nvSpPr>
          <p:cNvPr id="4" name="Espace réservé du contenu 3">
            <a:extLst>
              <a:ext uri="{FF2B5EF4-FFF2-40B4-BE49-F238E27FC236}">
                <a16:creationId xmlns:a16="http://schemas.microsoft.com/office/drawing/2014/main" id="{61C0C15B-7DEC-B357-E85B-B8F548C28FC0}"/>
              </a:ext>
            </a:extLst>
          </p:cNvPr>
          <p:cNvSpPr>
            <a:spLocks noGrp="1"/>
          </p:cNvSpPr>
          <p:nvPr>
            <p:ph idx="1"/>
          </p:nvPr>
        </p:nvSpPr>
        <p:spPr>
          <a:xfrm>
            <a:off x="331541" y="1980091"/>
            <a:ext cx="4135383" cy="4289764"/>
          </a:xfrm>
          <a:prstGeom prst="roundRect">
            <a:avLst/>
          </a:prstGeom>
          <a:solidFill>
            <a:srgbClr val="37757F">
              <a:alpha val="36863"/>
            </a:srgbClr>
          </a:solidFill>
          <a:ln>
            <a:noFill/>
          </a:ln>
        </p:spPr>
        <p:style>
          <a:lnRef idx="2">
            <a:schemeClr val="accent6"/>
          </a:lnRef>
          <a:fillRef idx="1">
            <a:schemeClr val="lt1"/>
          </a:fillRef>
          <a:effectRef idx="0">
            <a:schemeClr val="accent6"/>
          </a:effectRef>
          <a:fontRef idx="minor">
            <a:schemeClr val="dk1"/>
          </a:fontRef>
        </p:style>
        <p:txBody>
          <a:bodyPr>
            <a:normAutofit lnSpcReduction="10000"/>
          </a:bodyPr>
          <a:lstStyle/>
          <a:p>
            <a:pPr algn="just"/>
            <a:r>
              <a:rPr lang="fr-BE" sz="1600" dirty="0">
                <a:latin typeface="+mj-lt"/>
              </a:rPr>
              <a:t>Cahier spécifique aux travaux de construction ou rénovation de bâtiments en Wallonie.</a:t>
            </a:r>
            <a:endParaRPr lang="fr-BE" sz="1600" dirty="0"/>
          </a:p>
          <a:p>
            <a:pPr algn="just"/>
            <a:endParaRPr lang="fr-BE" sz="1600" dirty="0">
              <a:solidFill>
                <a:schemeClr val="accent1"/>
              </a:solidFill>
              <a:latin typeface="+mj-lt"/>
            </a:endParaRPr>
          </a:p>
          <a:p>
            <a:pPr algn="just"/>
            <a:r>
              <a:rPr lang="fr-BE" sz="1600" dirty="0">
                <a:solidFill>
                  <a:srgbClr val="0070C0"/>
                </a:solidFill>
                <a:latin typeface="+mj-lt"/>
                <a:hlinkClick r:id="rId3">
                  <a:extLst>
                    <a:ext uri="{A12FA001-AC4F-418D-AE19-62706E023703}">
                      <ahyp:hlinkClr xmlns:ahyp="http://schemas.microsoft.com/office/drawing/2018/hyperlinkcolor" val="tx"/>
                    </a:ext>
                  </a:extLst>
                </a:hlinkClick>
              </a:rPr>
              <a:t>Nouvelle version publiée le 18 février 2025</a:t>
            </a:r>
            <a:endParaRPr lang="fr-BE" sz="1600" dirty="0">
              <a:solidFill>
                <a:srgbClr val="0070C0"/>
              </a:solidFill>
              <a:latin typeface="+mj-lt"/>
            </a:endParaRPr>
          </a:p>
          <a:p>
            <a:pPr algn="just"/>
            <a:endParaRPr lang="fr-BE" sz="1600" dirty="0">
              <a:latin typeface="+mj-lt"/>
            </a:endParaRPr>
          </a:p>
          <a:p>
            <a:pPr algn="just"/>
            <a:r>
              <a:rPr lang="fr-BE" sz="1600" b="1" dirty="0">
                <a:latin typeface="+mj-lt"/>
              </a:rPr>
              <a:t>Nouveautés : </a:t>
            </a:r>
          </a:p>
          <a:p>
            <a:pPr marL="0" indent="0" algn="just">
              <a:buNone/>
            </a:pPr>
            <a:endParaRPr lang="fr-BE" sz="1600" dirty="0">
              <a:latin typeface="+mj-lt"/>
            </a:endParaRPr>
          </a:p>
          <a:p>
            <a:pPr lvl="1">
              <a:buFont typeface="Courier New" panose="02070309020205020404" pitchFamily="49" charset="0"/>
              <a:buChar char="o"/>
            </a:pPr>
            <a:r>
              <a:rPr lang="fr-BE" sz="1600" dirty="0">
                <a:latin typeface="+mj-lt"/>
              </a:rPr>
              <a:t>Mise-à-jours des clauses administratives ;</a:t>
            </a:r>
          </a:p>
          <a:p>
            <a:pPr lvl="1">
              <a:buFont typeface="Courier New" panose="02070309020205020404" pitchFamily="49" charset="0"/>
              <a:buChar char="o"/>
            </a:pPr>
            <a:r>
              <a:rPr lang="fr-BE" sz="1600" dirty="0">
                <a:latin typeface="+mj-lt"/>
              </a:rPr>
              <a:t>Mise-à-jours des descriptifs existants ;</a:t>
            </a:r>
          </a:p>
          <a:p>
            <a:pPr lvl="1">
              <a:buFont typeface="Courier New" panose="02070309020205020404" pitchFamily="49" charset="0"/>
              <a:buChar char="o"/>
            </a:pPr>
            <a:r>
              <a:rPr lang="fr-BE" sz="1600" dirty="0">
                <a:latin typeface="+mj-lt"/>
              </a:rPr>
              <a:t>Intégration de nouvelles prescriptions techniques.</a:t>
            </a:r>
          </a:p>
        </p:txBody>
      </p:sp>
      <p:pic>
        <p:nvPicPr>
          <p:cNvPr id="7" name="Image 6">
            <a:extLst>
              <a:ext uri="{FF2B5EF4-FFF2-40B4-BE49-F238E27FC236}">
                <a16:creationId xmlns:a16="http://schemas.microsoft.com/office/drawing/2014/main" id="{321C52A4-5936-D9D7-43BC-DE8B0C66A653}"/>
              </a:ext>
            </a:extLst>
          </p:cNvPr>
          <p:cNvPicPr>
            <a:picLocks noChangeAspect="1"/>
          </p:cNvPicPr>
          <p:nvPr/>
        </p:nvPicPr>
        <p:blipFill>
          <a:blip r:embed="rId4"/>
          <a:srcRect l="11685" r="19695"/>
          <a:stretch>
            <a:fillRect/>
          </a:stretch>
        </p:blipFill>
        <p:spPr>
          <a:xfrm>
            <a:off x="331541" y="97663"/>
            <a:ext cx="962517" cy="864096"/>
          </a:xfrm>
          <a:prstGeom prst="rect">
            <a:avLst/>
          </a:prstGeom>
        </p:spPr>
      </p:pic>
      <p:sp>
        <p:nvSpPr>
          <p:cNvPr id="9" name="ZoneTexte 8">
            <a:extLst>
              <a:ext uri="{FF2B5EF4-FFF2-40B4-BE49-F238E27FC236}">
                <a16:creationId xmlns:a16="http://schemas.microsoft.com/office/drawing/2014/main" id="{2F35CA96-4E25-168F-9D85-99DA97706C5B}"/>
              </a:ext>
            </a:extLst>
          </p:cNvPr>
          <p:cNvSpPr txBox="1"/>
          <p:nvPr/>
        </p:nvSpPr>
        <p:spPr>
          <a:xfrm>
            <a:off x="4873825" y="1939014"/>
            <a:ext cx="6668318" cy="4289764"/>
          </a:xfrm>
          <a:prstGeom prst="rect">
            <a:avLst/>
          </a:prstGeom>
          <a:noFill/>
        </p:spPr>
        <p:txBody>
          <a:bodyPr wrap="square">
            <a:spAutoFit/>
          </a:bodyPr>
          <a:lstStyle/>
          <a:p>
            <a:pPr marL="0" indent="0" algn="just">
              <a:lnSpc>
                <a:spcPct val="107000"/>
              </a:lnSpc>
              <a:spcAft>
                <a:spcPts val="800"/>
              </a:spcAft>
              <a:buNone/>
            </a:pPr>
            <a:r>
              <a:rPr lang="fr-BE" sz="1600" b="1" u="sng" dirty="0">
                <a:solidFill>
                  <a:schemeClr val="accent1"/>
                </a:solidFill>
                <a:latin typeface="+mj-lt"/>
              </a:rPr>
              <a:t>Depuis 2012 </a:t>
            </a:r>
            <a:r>
              <a:rPr lang="fr-BE" sz="1600" dirty="0">
                <a:latin typeface="+mj-lt"/>
              </a:rPr>
              <a:t>&gt; recours au cahier des charges type </a:t>
            </a:r>
            <a:r>
              <a:rPr lang="fr-BE" sz="1600" dirty="0" err="1">
                <a:latin typeface="+mj-lt"/>
              </a:rPr>
              <a:t>Qualiroutes</a:t>
            </a:r>
            <a:r>
              <a:rPr lang="fr-BE" sz="1600" dirty="0">
                <a:latin typeface="+mj-lt"/>
              </a:rPr>
              <a:t> pour tout marché de travaux d’infrastructures routières :</a:t>
            </a:r>
          </a:p>
          <a:p>
            <a:pPr marL="628650" lvl="1" indent="-171450" algn="just">
              <a:lnSpc>
                <a:spcPct val="107000"/>
              </a:lnSpc>
              <a:spcAft>
                <a:spcPts val="800"/>
              </a:spcAft>
              <a:buFont typeface="Arial" panose="020B0604020202020204" pitchFamily="34" charset="0"/>
              <a:buChar char="•"/>
            </a:pPr>
            <a:r>
              <a:rPr lang="fr-BE" sz="1200" dirty="0">
                <a:latin typeface="+mj-lt"/>
              </a:rPr>
              <a:t>Relevant du SPW si maitre d’ouvrage ou maitre d’œuvre ;</a:t>
            </a:r>
          </a:p>
          <a:p>
            <a:pPr marL="628650" lvl="1" indent="-171450" algn="just">
              <a:lnSpc>
                <a:spcPct val="107000"/>
              </a:lnSpc>
              <a:spcAft>
                <a:spcPts val="800"/>
              </a:spcAft>
              <a:buFont typeface="Arial" panose="020B0604020202020204" pitchFamily="34" charset="0"/>
              <a:buChar char="•"/>
            </a:pPr>
            <a:r>
              <a:rPr lang="fr-BE" sz="1200" dirty="0">
                <a:latin typeface="+mj-lt"/>
              </a:rPr>
              <a:t>Relevant des pouvoirs locaux subsidiés par le SPW ;</a:t>
            </a:r>
          </a:p>
          <a:p>
            <a:pPr marL="628650" lvl="1" indent="-171450" algn="just">
              <a:lnSpc>
                <a:spcPct val="107000"/>
              </a:lnSpc>
              <a:spcAft>
                <a:spcPts val="800"/>
              </a:spcAft>
              <a:buFont typeface="Arial" panose="020B0604020202020204" pitchFamily="34" charset="0"/>
              <a:buChar char="•"/>
            </a:pPr>
            <a:r>
              <a:rPr lang="fr-BE" sz="1200" dirty="0">
                <a:latin typeface="+mj-lt"/>
              </a:rPr>
              <a:t>Faisant partie du contrat de gestion de la </a:t>
            </a:r>
            <a:r>
              <a:rPr lang="fr-BE" sz="1200" dirty="0" err="1">
                <a:latin typeface="+mj-lt"/>
              </a:rPr>
              <a:t>Sofico</a:t>
            </a:r>
            <a:r>
              <a:rPr lang="fr-BE" sz="1200" dirty="0">
                <a:latin typeface="+mj-lt"/>
              </a:rPr>
              <a:t> (réseau régional structurant).</a:t>
            </a:r>
          </a:p>
          <a:p>
            <a:pPr marL="0" indent="0" algn="just">
              <a:lnSpc>
                <a:spcPct val="107000"/>
              </a:lnSpc>
              <a:spcAft>
                <a:spcPts val="800"/>
              </a:spcAft>
              <a:buNone/>
            </a:pPr>
            <a:r>
              <a:rPr lang="fr-BE" sz="1600" b="1" u="sng" dirty="0">
                <a:solidFill>
                  <a:schemeClr val="accent1"/>
                </a:solidFill>
                <a:latin typeface="+mj-lt"/>
              </a:rPr>
              <a:t>Contenu</a:t>
            </a:r>
            <a:r>
              <a:rPr lang="fr-BE" sz="1600" dirty="0">
                <a:solidFill>
                  <a:schemeClr val="accent1"/>
                </a:solidFill>
                <a:latin typeface="+mj-lt"/>
              </a:rPr>
              <a:t> </a:t>
            </a:r>
            <a:r>
              <a:rPr lang="fr-BE" sz="1600" dirty="0">
                <a:latin typeface="+mj-lt"/>
              </a:rPr>
              <a:t>: Ensemble des spécifications techniques générales + prescriptions relative au secteur</a:t>
            </a:r>
          </a:p>
          <a:p>
            <a:pPr marL="0" indent="0" algn="just">
              <a:lnSpc>
                <a:spcPct val="107000"/>
              </a:lnSpc>
              <a:spcAft>
                <a:spcPts val="800"/>
              </a:spcAft>
              <a:buNone/>
            </a:pPr>
            <a:r>
              <a:rPr lang="fr-BE" sz="1600" b="1" u="sng" dirty="0">
                <a:solidFill>
                  <a:schemeClr val="accent1"/>
                </a:solidFill>
                <a:latin typeface="+mj-lt"/>
              </a:rPr>
              <a:t>Objectif</a:t>
            </a:r>
            <a:r>
              <a:rPr lang="fr-BE" sz="1600" b="1" dirty="0">
                <a:solidFill>
                  <a:schemeClr val="accent1"/>
                </a:solidFill>
                <a:latin typeface="+mj-lt"/>
              </a:rPr>
              <a:t> </a:t>
            </a:r>
            <a:r>
              <a:rPr lang="fr-BE" sz="1600" dirty="0">
                <a:solidFill>
                  <a:schemeClr val="accent1"/>
                </a:solidFill>
                <a:latin typeface="+mj-lt"/>
              </a:rPr>
              <a:t>: </a:t>
            </a:r>
            <a:r>
              <a:rPr lang="fr-BE" sz="1600" dirty="0">
                <a:latin typeface="+mj-lt"/>
              </a:rPr>
              <a:t>Assurer la durabilité des routes avec un délai de garantie de 3 à 5 ans et améliorer les procédures de contrôle</a:t>
            </a:r>
          </a:p>
          <a:p>
            <a:pPr marL="0" indent="0" algn="just">
              <a:lnSpc>
                <a:spcPct val="107000"/>
              </a:lnSpc>
              <a:spcAft>
                <a:spcPts val="800"/>
              </a:spcAft>
              <a:buNone/>
            </a:pPr>
            <a:r>
              <a:rPr lang="fr-BE" sz="1600" dirty="0">
                <a:latin typeface="+mj-lt"/>
              </a:rPr>
              <a:t>Le cahier des charges a fait l’objet d’une mise-à-jour au </a:t>
            </a:r>
            <a:r>
              <a:rPr lang="fr-BE" sz="1600" b="1" dirty="0">
                <a:latin typeface="+mj-lt"/>
              </a:rPr>
              <a:t>1</a:t>
            </a:r>
            <a:r>
              <a:rPr lang="fr-BE" sz="1600" b="1" baseline="30000" dirty="0">
                <a:latin typeface="+mj-lt"/>
              </a:rPr>
              <a:t>er</a:t>
            </a:r>
            <a:r>
              <a:rPr lang="fr-BE" sz="1600" b="1" dirty="0">
                <a:latin typeface="+mj-lt"/>
              </a:rPr>
              <a:t> janvier 2025</a:t>
            </a:r>
            <a:r>
              <a:rPr lang="fr-BE" sz="1600" dirty="0">
                <a:latin typeface="+mj-lt"/>
              </a:rPr>
              <a:t>.</a:t>
            </a:r>
          </a:p>
          <a:p>
            <a:pPr marL="0" indent="0" algn="just">
              <a:lnSpc>
                <a:spcPct val="107000"/>
              </a:lnSpc>
              <a:spcAft>
                <a:spcPts val="800"/>
              </a:spcAft>
              <a:buNone/>
            </a:pPr>
            <a:r>
              <a:rPr lang="fr-BE" sz="1600" dirty="0">
                <a:latin typeface="+mj-lt"/>
              </a:rPr>
              <a:t>Des</a:t>
            </a:r>
            <a:r>
              <a:rPr lang="fr-BE" sz="1600" dirty="0">
                <a:latin typeface="+mj-lt"/>
                <a:sym typeface="Wingdings" panose="05000000000000000000" pitchFamily="2" charset="2"/>
              </a:rPr>
              <a:t> adaptations ont été réalisées dans divers chapitres A, C, D, F, G, K, L et N. Elles visent notamment une adaptation par rapport à l’article 38/7 (clauses de réexamen) pour les marchés d’électromécanique, aux articles 41 et 42 pour la réception technique.</a:t>
            </a:r>
          </a:p>
        </p:txBody>
      </p:sp>
      <p:sp>
        <p:nvSpPr>
          <p:cNvPr id="11" name="ZoneTexte 10">
            <a:extLst>
              <a:ext uri="{FF2B5EF4-FFF2-40B4-BE49-F238E27FC236}">
                <a16:creationId xmlns:a16="http://schemas.microsoft.com/office/drawing/2014/main" id="{2136C170-BC7F-B8FE-189D-F84CEE272E53}"/>
              </a:ext>
            </a:extLst>
          </p:cNvPr>
          <p:cNvSpPr txBox="1"/>
          <p:nvPr/>
        </p:nvSpPr>
        <p:spPr>
          <a:xfrm>
            <a:off x="429065" y="1103687"/>
            <a:ext cx="8889521" cy="646331"/>
          </a:xfrm>
          <a:prstGeom prst="rect">
            <a:avLst/>
          </a:prstGeom>
          <a:noFill/>
        </p:spPr>
        <p:txBody>
          <a:bodyPr wrap="square">
            <a:spAutoFit/>
          </a:bodyPr>
          <a:lstStyle/>
          <a:p>
            <a:pPr marL="0" indent="0" algn="just">
              <a:buNone/>
            </a:pPr>
            <a:r>
              <a:rPr lang="fr-BE" sz="1800" b="1" dirty="0">
                <a:latin typeface="+mj-lt"/>
              </a:rPr>
              <a:t>Nouvelles versions : cahier des charges type-Bâtiments (CCTB01.12) + CDC type </a:t>
            </a:r>
            <a:r>
              <a:rPr lang="fr-BE" sz="1800" b="1" dirty="0" err="1">
                <a:latin typeface="+mj-lt"/>
              </a:rPr>
              <a:t>Qualiroutes</a:t>
            </a:r>
            <a:endParaRPr lang="fr-BE" sz="1600" dirty="0">
              <a:solidFill>
                <a:schemeClr val="accent1"/>
              </a:solidFill>
              <a:latin typeface="+mj-lt"/>
              <a:ea typeface="Calibri" panose="020F0502020204030204" pitchFamily="34" charset="0"/>
            </a:endParaRPr>
          </a:p>
          <a:p>
            <a:pPr marL="0" indent="0" algn="just">
              <a:buNone/>
            </a:pPr>
            <a:r>
              <a:rPr lang="fr-BE" sz="1800" b="1" dirty="0">
                <a:solidFill>
                  <a:schemeClr val="accent1"/>
                </a:solidFill>
                <a:latin typeface="+mj-lt"/>
              </a:rPr>
              <a:t>CCTB01.12</a:t>
            </a:r>
          </a:p>
        </p:txBody>
      </p:sp>
      <p:sp>
        <p:nvSpPr>
          <p:cNvPr id="12" name="Rectangle : coins arrondis 11">
            <a:extLst>
              <a:ext uri="{FF2B5EF4-FFF2-40B4-BE49-F238E27FC236}">
                <a16:creationId xmlns:a16="http://schemas.microsoft.com/office/drawing/2014/main" id="{B22E1BC4-AAE9-0627-0051-8527CA2C29F2}"/>
              </a:ext>
            </a:extLst>
          </p:cNvPr>
          <p:cNvSpPr/>
          <p:nvPr/>
        </p:nvSpPr>
        <p:spPr>
          <a:xfrm>
            <a:off x="5277873" y="6268330"/>
            <a:ext cx="2274021" cy="462433"/>
          </a:xfrm>
          <a:prstGeom prst="roundRect">
            <a:avLst/>
          </a:prstGeom>
          <a:solidFill>
            <a:srgbClr val="84AC9D">
              <a:alpha val="69804"/>
            </a:srgb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fr-BE" dirty="0">
                <a:solidFill>
                  <a:srgbClr val="2370CD"/>
                </a:solidFill>
                <a:hlinkClick r:id="rId5">
                  <a:extLst>
                    <a:ext uri="{A12FA001-AC4F-418D-AE19-62706E023703}">
                      <ahyp:hlinkClr xmlns:ahyp="http://schemas.microsoft.com/office/drawing/2018/hyperlinkcolor" val="tx"/>
                    </a:ext>
                  </a:extLst>
                </a:hlinkClick>
              </a:rPr>
              <a:t>CDC </a:t>
            </a:r>
            <a:r>
              <a:rPr lang="fr-BE" dirty="0" err="1">
                <a:solidFill>
                  <a:srgbClr val="2370CD"/>
                </a:solidFill>
                <a:hlinkClick r:id="rId5">
                  <a:extLst>
                    <a:ext uri="{A12FA001-AC4F-418D-AE19-62706E023703}">
                      <ahyp:hlinkClr xmlns:ahyp="http://schemas.microsoft.com/office/drawing/2018/hyperlinkcolor" val="tx"/>
                    </a:ext>
                  </a:extLst>
                </a:hlinkClick>
              </a:rPr>
              <a:t>Qualiroutes</a:t>
            </a:r>
            <a:r>
              <a:rPr lang="fr-BE" dirty="0">
                <a:solidFill>
                  <a:srgbClr val="0070C0"/>
                </a:solidFill>
                <a:hlinkClick r:id="rId5">
                  <a:extLst>
                    <a:ext uri="{A12FA001-AC4F-418D-AE19-62706E023703}">
                      <ahyp:hlinkClr xmlns:ahyp="http://schemas.microsoft.com/office/drawing/2018/hyperlinkcolor" val="tx"/>
                    </a:ext>
                  </a:extLst>
                </a:hlinkClick>
              </a:rPr>
              <a:t> 2025</a:t>
            </a:r>
            <a:endParaRPr lang="fr-BE" dirty="0">
              <a:solidFill>
                <a:srgbClr val="0070C0"/>
              </a:solidFill>
            </a:endParaRPr>
          </a:p>
        </p:txBody>
      </p:sp>
      <p:sp>
        <p:nvSpPr>
          <p:cNvPr id="13" name="Rectangle : coins arrondis 12">
            <a:extLst>
              <a:ext uri="{FF2B5EF4-FFF2-40B4-BE49-F238E27FC236}">
                <a16:creationId xmlns:a16="http://schemas.microsoft.com/office/drawing/2014/main" id="{F25E47AB-091F-2A43-EA6E-5D9C03BF653A}"/>
              </a:ext>
            </a:extLst>
          </p:cNvPr>
          <p:cNvSpPr/>
          <p:nvPr/>
        </p:nvSpPr>
        <p:spPr>
          <a:xfrm>
            <a:off x="8362843" y="6259948"/>
            <a:ext cx="2176356" cy="462433"/>
          </a:xfrm>
          <a:prstGeom prst="roundRect">
            <a:avLst/>
          </a:prstGeom>
          <a:solidFill>
            <a:srgbClr val="84AC9D">
              <a:alpha val="69804"/>
            </a:srgb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fr-BE" dirty="0">
                <a:solidFill>
                  <a:srgbClr val="0070C0"/>
                </a:solidFill>
                <a:hlinkClick r:id="rId6">
                  <a:extLst>
                    <a:ext uri="{A12FA001-AC4F-418D-AE19-62706E023703}">
                      <ahyp:hlinkClr xmlns:ahyp="http://schemas.microsoft.com/office/drawing/2018/hyperlinkcolor" val="tx"/>
                    </a:ext>
                  </a:extLst>
                </a:hlinkClick>
              </a:rPr>
              <a:t>Nouveautés 2025</a:t>
            </a:r>
            <a:endParaRPr lang="fr-BE" dirty="0">
              <a:solidFill>
                <a:srgbClr val="0070C0"/>
              </a:solidFill>
            </a:endParaRPr>
          </a:p>
        </p:txBody>
      </p:sp>
      <p:sp>
        <p:nvSpPr>
          <p:cNvPr id="2" name="Espace réservé du numéro de diapositive 1">
            <a:extLst>
              <a:ext uri="{FF2B5EF4-FFF2-40B4-BE49-F238E27FC236}">
                <a16:creationId xmlns:a16="http://schemas.microsoft.com/office/drawing/2014/main" id="{BD6C5235-4535-AD1C-7A3E-4ACC234E2FE6}"/>
              </a:ext>
            </a:extLst>
          </p:cNvPr>
          <p:cNvSpPr>
            <a:spLocks noGrp="1"/>
          </p:cNvSpPr>
          <p:nvPr>
            <p:ph type="sldNum" sz="quarter" idx="12"/>
          </p:nvPr>
        </p:nvSpPr>
        <p:spPr>
          <a:xfrm>
            <a:off x="11309230" y="5664955"/>
            <a:ext cx="882770" cy="1278465"/>
          </a:xfrm>
        </p:spPr>
        <p:txBody>
          <a:bodyPr/>
          <a:lstStyle/>
          <a:p>
            <a:pPr>
              <a:defRPr/>
            </a:pPr>
            <a:fld id="{AB579958-F175-4604-ACCA-8E24432064FA}" type="slidenum">
              <a:rPr lang="en-US" sz="6000" smtClean="0"/>
              <a:pPr>
                <a:defRPr/>
              </a:pPr>
              <a:t>7</a:t>
            </a:fld>
            <a:endParaRPr lang="en-US" sz="6000" dirty="0"/>
          </a:p>
        </p:txBody>
      </p:sp>
    </p:spTree>
    <p:extLst>
      <p:ext uri="{BB962C8B-B14F-4D97-AF65-F5344CB8AC3E}">
        <p14:creationId xmlns:p14="http://schemas.microsoft.com/office/powerpoint/2010/main" val="1668663801"/>
      </p:ext>
    </p:extLst>
  </p:cSld>
  <p:clrMapOvr>
    <a:masterClrMapping/>
  </p:clrMapOvr>
  <p:transition>
    <p:pull dir="l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1354C-AB84-44E5-8CB7-A6708EF88692}"/>
            </a:ext>
          </a:extLst>
        </p:cNvPr>
        <p:cNvGrpSpPr/>
        <p:nvPr/>
      </p:nvGrpSpPr>
      <p:grpSpPr>
        <a:xfrm>
          <a:off x="0" y="0"/>
          <a:ext cx="0" cy="0"/>
          <a:chOff x="0" y="0"/>
          <a:chExt cx="0" cy="0"/>
        </a:xfrm>
      </p:grpSpPr>
      <p:sp>
        <p:nvSpPr>
          <p:cNvPr id="5" name="Espace réservé du pied de page 1">
            <a:extLst>
              <a:ext uri="{FF2B5EF4-FFF2-40B4-BE49-F238E27FC236}">
                <a16:creationId xmlns:a16="http://schemas.microsoft.com/office/drawing/2014/main" id="{E14080C4-709A-9203-4A21-9FD5962163FC}"/>
              </a:ext>
            </a:extLst>
          </p:cNvPr>
          <p:cNvSpPr>
            <a:spLocks noGrp="1"/>
          </p:cNvSpPr>
          <p:nvPr>
            <p:ph type="ftr" sz="quarter" idx="11"/>
          </p:nvPr>
        </p:nvSpPr>
        <p:spPr/>
        <p:txBody>
          <a:bodyPr/>
          <a:lstStyle/>
          <a:p>
            <a:pPr>
              <a:defRPr/>
            </a:pPr>
            <a:r>
              <a:rPr lang="en-US" dirty="0">
                <a:solidFill>
                  <a:schemeClr val="accent1"/>
                </a:solidFill>
              </a:rPr>
              <a:t>National Tender Day 2025 - Samuel Wauthier</a:t>
            </a:r>
            <a:endParaRPr lang="nl-NL" dirty="0">
              <a:solidFill>
                <a:schemeClr val="accent1"/>
              </a:solidFill>
            </a:endParaRPr>
          </a:p>
        </p:txBody>
      </p:sp>
      <p:sp>
        <p:nvSpPr>
          <p:cNvPr id="3" name="Titre 2">
            <a:extLst>
              <a:ext uri="{FF2B5EF4-FFF2-40B4-BE49-F238E27FC236}">
                <a16:creationId xmlns:a16="http://schemas.microsoft.com/office/drawing/2014/main" id="{06AEFADA-1873-5DA5-4510-D55AD2419E33}"/>
              </a:ext>
            </a:extLst>
          </p:cNvPr>
          <p:cNvSpPr>
            <a:spLocks noGrp="1"/>
          </p:cNvSpPr>
          <p:nvPr>
            <p:ph type="title"/>
          </p:nvPr>
        </p:nvSpPr>
        <p:spPr>
          <a:xfrm>
            <a:off x="1294059" y="326288"/>
            <a:ext cx="10566400" cy="635471"/>
          </a:xfrm>
        </p:spPr>
        <p:txBody>
          <a:bodyPr>
            <a:normAutofit fontScale="90000"/>
          </a:bodyPr>
          <a:lstStyle/>
          <a:p>
            <a:r>
              <a:rPr lang="fr-BE" sz="2400" b="1" dirty="0">
                <a:latin typeface="Calibri "/>
              </a:rPr>
              <a:t>Niveau belge</a:t>
            </a:r>
            <a:br>
              <a:rPr lang="fr-BE" sz="2400" b="1" dirty="0">
                <a:latin typeface="Calibri "/>
              </a:rPr>
            </a:br>
            <a:r>
              <a:rPr lang="fr-BE" sz="2400" b="1" dirty="0">
                <a:latin typeface="Calibri "/>
              </a:rPr>
              <a:t>Livre 6 du Code civil – responsabilité extracontractuelle</a:t>
            </a:r>
          </a:p>
        </p:txBody>
      </p:sp>
      <p:sp>
        <p:nvSpPr>
          <p:cNvPr id="4" name="Espace réservé du contenu 3">
            <a:extLst>
              <a:ext uri="{FF2B5EF4-FFF2-40B4-BE49-F238E27FC236}">
                <a16:creationId xmlns:a16="http://schemas.microsoft.com/office/drawing/2014/main" id="{C1E1F184-EBB1-7248-2E39-43112D5BDBDB}"/>
              </a:ext>
            </a:extLst>
          </p:cNvPr>
          <p:cNvSpPr>
            <a:spLocks noGrp="1"/>
          </p:cNvSpPr>
          <p:nvPr>
            <p:ph idx="1"/>
          </p:nvPr>
        </p:nvSpPr>
        <p:spPr>
          <a:xfrm>
            <a:off x="445558" y="1233200"/>
            <a:ext cx="10538884" cy="434236"/>
          </a:xfrm>
        </p:spPr>
        <p:txBody>
          <a:bodyPr>
            <a:noAutofit/>
          </a:bodyPr>
          <a:lstStyle/>
          <a:p>
            <a:pPr marL="0" indent="0">
              <a:buNone/>
            </a:pPr>
            <a:r>
              <a:rPr lang="fr-BE" sz="2200" b="1" dirty="0">
                <a:latin typeface="Calibri "/>
              </a:rPr>
              <a:t>Loi du 7 février 2024 introduisant le nouveau livre 6 du Code civil sur la responsabilité extracontractuelle </a:t>
            </a:r>
            <a:r>
              <a:rPr lang="fr-BE" sz="2200" i="1" dirty="0">
                <a:solidFill>
                  <a:schemeClr val="accent1"/>
                </a:solidFill>
                <a:latin typeface="Calibri "/>
                <a:ea typeface="Calibri" panose="020F0502020204030204" pitchFamily="34" charset="0"/>
              </a:rPr>
              <a:t>Moniteur belge </a:t>
            </a:r>
            <a:r>
              <a:rPr lang="fr-BE" sz="2200" dirty="0">
                <a:solidFill>
                  <a:schemeClr val="accent1"/>
                </a:solidFill>
                <a:latin typeface="Calibri "/>
                <a:ea typeface="Calibri" panose="020F0502020204030204" pitchFamily="34" charset="0"/>
              </a:rPr>
              <a:t>du 1</a:t>
            </a:r>
            <a:r>
              <a:rPr lang="fr-BE" sz="2200" baseline="30000" dirty="0">
                <a:solidFill>
                  <a:schemeClr val="accent1"/>
                </a:solidFill>
                <a:latin typeface="Calibri "/>
                <a:ea typeface="Calibri" panose="020F0502020204030204" pitchFamily="34" charset="0"/>
              </a:rPr>
              <a:t>er</a:t>
            </a:r>
            <a:r>
              <a:rPr lang="fr-BE" sz="2200" dirty="0">
                <a:solidFill>
                  <a:schemeClr val="accent1"/>
                </a:solidFill>
                <a:latin typeface="Calibri "/>
                <a:ea typeface="Calibri" panose="020F0502020204030204" pitchFamily="34" charset="0"/>
              </a:rPr>
              <a:t> juillet 2024</a:t>
            </a:r>
          </a:p>
          <a:p>
            <a:pPr>
              <a:buFont typeface="Wingdings" panose="05000000000000000000" pitchFamily="2" charset="2"/>
              <a:buChar char="à"/>
            </a:pPr>
            <a:endParaRPr lang="fr-BE" sz="1600" dirty="0">
              <a:latin typeface="Calibri "/>
            </a:endParaRPr>
          </a:p>
          <a:p>
            <a:pPr marL="0" indent="0" algn="l">
              <a:buNone/>
            </a:pPr>
            <a:endParaRPr lang="fr-BE" sz="1400" dirty="0">
              <a:solidFill>
                <a:schemeClr val="accent1"/>
              </a:solidFill>
              <a:latin typeface="Calibri "/>
            </a:endParaRPr>
          </a:p>
        </p:txBody>
      </p:sp>
      <p:pic>
        <p:nvPicPr>
          <p:cNvPr id="7" name="Image 6">
            <a:extLst>
              <a:ext uri="{FF2B5EF4-FFF2-40B4-BE49-F238E27FC236}">
                <a16:creationId xmlns:a16="http://schemas.microsoft.com/office/drawing/2014/main" id="{F1307B71-5814-4FED-EE1B-9C8677E969ED}"/>
              </a:ext>
            </a:extLst>
          </p:cNvPr>
          <p:cNvPicPr>
            <a:picLocks noChangeAspect="1"/>
          </p:cNvPicPr>
          <p:nvPr/>
        </p:nvPicPr>
        <p:blipFill>
          <a:blip r:embed="rId3"/>
          <a:srcRect l="11685" r="19695"/>
          <a:stretch>
            <a:fillRect/>
          </a:stretch>
        </p:blipFill>
        <p:spPr>
          <a:xfrm>
            <a:off x="331541" y="97663"/>
            <a:ext cx="962517" cy="864096"/>
          </a:xfrm>
          <a:prstGeom prst="rect">
            <a:avLst/>
          </a:prstGeom>
        </p:spPr>
      </p:pic>
      <p:sp>
        <p:nvSpPr>
          <p:cNvPr id="9" name="ZoneTexte 8">
            <a:extLst>
              <a:ext uri="{FF2B5EF4-FFF2-40B4-BE49-F238E27FC236}">
                <a16:creationId xmlns:a16="http://schemas.microsoft.com/office/drawing/2014/main" id="{33E3AAFF-77A6-0590-E5F1-52E2FC24D44B}"/>
              </a:ext>
            </a:extLst>
          </p:cNvPr>
          <p:cNvSpPr txBox="1"/>
          <p:nvPr/>
        </p:nvSpPr>
        <p:spPr>
          <a:xfrm>
            <a:off x="445558" y="2140504"/>
            <a:ext cx="4869392" cy="4235455"/>
          </a:xfrm>
          <a:prstGeom prst="rect">
            <a:avLst/>
          </a:prstGeom>
          <a:noFill/>
        </p:spPr>
        <p:txBody>
          <a:bodyPr wrap="square">
            <a:spAutoFit/>
          </a:bodyPr>
          <a:lstStyle/>
          <a:p>
            <a:pPr algn="just">
              <a:lnSpc>
                <a:spcPct val="107000"/>
              </a:lnSpc>
              <a:spcAft>
                <a:spcPts val="800"/>
              </a:spcAft>
            </a:pPr>
            <a:r>
              <a:rPr lang="fr-BE" sz="2000" b="1" dirty="0">
                <a:solidFill>
                  <a:schemeClr val="accent1"/>
                </a:solidFill>
                <a:latin typeface="Calibri "/>
              </a:rPr>
              <a:t>Contexte :</a:t>
            </a:r>
          </a:p>
          <a:p>
            <a:pPr marL="452438" indent="-452438" algn="just">
              <a:lnSpc>
                <a:spcPct val="107000"/>
              </a:lnSpc>
              <a:buFont typeface="Wingdings" panose="05000000000000000000" pitchFamily="2" charset="2"/>
              <a:buChar char="v"/>
            </a:pPr>
            <a:r>
              <a:rPr lang="fr-BE" sz="1600" dirty="0">
                <a:latin typeface="Calibri "/>
              </a:rPr>
              <a:t>L’ « ancien » Code civil datant du 21 mars 1804, le législateur a initié une grande réforme et a introduit un nouveau Code civil composé de dix livres</a:t>
            </a:r>
          </a:p>
          <a:p>
            <a:pPr marL="452438" indent="-452438" algn="just">
              <a:lnSpc>
                <a:spcPct val="107000"/>
              </a:lnSpc>
              <a:buFont typeface="Wingdings" panose="05000000000000000000" pitchFamily="2" charset="2"/>
              <a:buChar char="v"/>
            </a:pPr>
            <a:r>
              <a:rPr lang="fr-BE" sz="1600" dirty="0">
                <a:latin typeface="Calibri "/>
              </a:rPr>
              <a:t>Un </a:t>
            </a:r>
            <a:r>
              <a:rPr lang="fr-BE" sz="1600" b="1" dirty="0">
                <a:latin typeface="Calibri "/>
              </a:rPr>
              <a:t>marché public peut, dans certains cas, être confronté à l’application du droit commun </a:t>
            </a:r>
            <a:r>
              <a:rPr lang="fr-BE" sz="1600" dirty="0">
                <a:latin typeface="Calibri "/>
              </a:rPr>
              <a:t>de la </a:t>
            </a:r>
            <a:r>
              <a:rPr lang="fr-BE" sz="1600" b="1" dirty="0">
                <a:latin typeface="Calibri "/>
              </a:rPr>
              <a:t>responsabilité extracontractuelle</a:t>
            </a:r>
            <a:r>
              <a:rPr lang="fr-BE" sz="1600" dirty="0">
                <a:latin typeface="Calibri "/>
              </a:rPr>
              <a:t>, s’il n’y est pas dérogé par la réglementation sur les marchés publics ou par une convention conclue entre les parties</a:t>
            </a:r>
          </a:p>
          <a:p>
            <a:pPr algn="just">
              <a:lnSpc>
                <a:spcPct val="107000"/>
              </a:lnSpc>
              <a:spcAft>
                <a:spcPts val="0"/>
              </a:spcAft>
            </a:pPr>
            <a:endParaRPr lang="fr-BE" sz="1600" dirty="0">
              <a:latin typeface="Calibri "/>
            </a:endParaRPr>
          </a:p>
          <a:p>
            <a:pPr algn="just">
              <a:lnSpc>
                <a:spcPct val="107000"/>
              </a:lnSpc>
              <a:spcAft>
                <a:spcPts val="0"/>
              </a:spcAft>
              <a:buFont typeface="Wingdings" panose="05000000000000000000" pitchFamily="2" charset="2"/>
              <a:buChar char="Ø"/>
            </a:pPr>
            <a:r>
              <a:rPr lang="fr-BE" dirty="0">
                <a:latin typeface="Calibri "/>
              </a:rPr>
              <a:t>Le </a:t>
            </a:r>
            <a:r>
              <a:rPr lang="fr-BE" b="1" dirty="0">
                <a:latin typeface="Calibri "/>
              </a:rPr>
              <a:t>livre 6 « Responsabilité extracontractuelle »</a:t>
            </a:r>
            <a:r>
              <a:rPr lang="fr-BE" dirty="0">
                <a:latin typeface="Calibri "/>
              </a:rPr>
              <a:t>, a été introduit par la </a:t>
            </a:r>
            <a:r>
              <a:rPr lang="fr-BE" b="1" dirty="0">
                <a:solidFill>
                  <a:schemeClr val="accent1"/>
                </a:solidFill>
                <a:latin typeface="Calibri "/>
              </a:rPr>
              <a:t>loi du 7 février 2024</a:t>
            </a:r>
          </a:p>
          <a:p>
            <a:pPr marL="180000" lvl="1" indent="0" algn="just">
              <a:lnSpc>
                <a:spcPct val="107000"/>
              </a:lnSpc>
              <a:spcAft>
                <a:spcPts val="800"/>
              </a:spcAft>
              <a:buNone/>
            </a:pPr>
            <a:endParaRPr lang="fr-BE" sz="1400" b="1" dirty="0">
              <a:latin typeface="Calibri "/>
            </a:endParaRPr>
          </a:p>
        </p:txBody>
      </p:sp>
      <p:sp>
        <p:nvSpPr>
          <p:cNvPr id="11" name="ZoneTexte 10">
            <a:extLst>
              <a:ext uri="{FF2B5EF4-FFF2-40B4-BE49-F238E27FC236}">
                <a16:creationId xmlns:a16="http://schemas.microsoft.com/office/drawing/2014/main" id="{537DB757-9480-59B7-C95D-D6B41E0A42FC}"/>
              </a:ext>
            </a:extLst>
          </p:cNvPr>
          <p:cNvSpPr txBox="1"/>
          <p:nvPr/>
        </p:nvSpPr>
        <p:spPr>
          <a:xfrm>
            <a:off x="5622152" y="2140504"/>
            <a:ext cx="5779926" cy="4499373"/>
          </a:xfrm>
          <a:prstGeom prst="rect">
            <a:avLst/>
          </a:prstGeom>
          <a:noFill/>
        </p:spPr>
        <p:txBody>
          <a:bodyPr wrap="square">
            <a:spAutoFit/>
          </a:bodyPr>
          <a:lstStyle/>
          <a:p>
            <a:pPr algn="just">
              <a:lnSpc>
                <a:spcPct val="107000"/>
              </a:lnSpc>
              <a:spcAft>
                <a:spcPts val="800"/>
              </a:spcAft>
            </a:pPr>
            <a:r>
              <a:rPr lang="fr-BE" sz="2000" b="1" dirty="0">
                <a:solidFill>
                  <a:schemeClr val="accent1"/>
                </a:solidFill>
                <a:latin typeface="Calibri "/>
              </a:rPr>
              <a:t>Objectifs:</a:t>
            </a:r>
          </a:p>
          <a:p>
            <a:pPr marL="285750" indent="-285750" algn="just">
              <a:lnSpc>
                <a:spcPct val="107000"/>
              </a:lnSpc>
              <a:spcAft>
                <a:spcPts val="0"/>
              </a:spcAft>
              <a:buFont typeface="Wingdings" panose="05000000000000000000" pitchFamily="2" charset="2"/>
              <a:buChar char="v"/>
            </a:pPr>
            <a:r>
              <a:rPr lang="fr-BE" sz="1800" dirty="0">
                <a:latin typeface="Calibri "/>
              </a:rPr>
              <a:t>offrir une </a:t>
            </a:r>
            <a:r>
              <a:rPr lang="fr-BE" sz="1800" b="1" dirty="0">
                <a:latin typeface="Calibri "/>
              </a:rPr>
              <a:t>structure plus claire </a:t>
            </a:r>
            <a:r>
              <a:rPr lang="fr-BE" sz="1800" dirty="0">
                <a:latin typeface="Calibri "/>
              </a:rPr>
              <a:t>et plus lisible du droit de la responsabilité civile</a:t>
            </a:r>
          </a:p>
          <a:p>
            <a:pPr marL="285750" indent="-285750" algn="just">
              <a:lnSpc>
                <a:spcPct val="107000"/>
              </a:lnSpc>
              <a:spcAft>
                <a:spcPts val="0"/>
              </a:spcAft>
              <a:buFont typeface="Wingdings" panose="05000000000000000000" pitchFamily="2" charset="2"/>
              <a:buChar char="v"/>
            </a:pPr>
            <a:r>
              <a:rPr lang="fr-BE" sz="1800" dirty="0">
                <a:latin typeface="Calibri "/>
              </a:rPr>
              <a:t>consolider les </a:t>
            </a:r>
            <a:r>
              <a:rPr lang="fr-BE" sz="1800" b="1" dirty="0">
                <a:latin typeface="Calibri "/>
              </a:rPr>
              <a:t>acquis issus de la jurisprudence</a:t>
            </a:r>
            <a:r>
              <a:rPr lang="fr-BE" sz="1800" dirty="0">
                <a:latin typeface="Calibri "/>
              </a:rPr>
              <a:t>, ce qui n’exclut toutefois pas certaines corrections ou remises en ordre</a:t>
            </a:r>
          </a:p>
          <a:p>
            <a:pPr marL="285750" indent="-285750" algn="just">
              <a:lnSpc>
                <a:spcPct val="107000"/>
              </a:lnSpc>
              <a:spcAft>
                <a:spcPts val="0"/>
              </a:spcAft>
              <a:buFont typeface="Wingdings" panose="05000000000000000000" pitchFamily="2" charset="2"/>
              <a:buChar char="v"/>
            </a:pPr>
            <a:r>
              <a:rPr lang="fr-BE" sz="1800" dirty="0">
                <a:latin typeface="Calibri "/>
              </a:rPr>
              <a:t>introduire de </a:t>
            </a:r>
            <a:r>
              <a:rPr lang="fr-BE" sz="1800" b="1" dirty="0">
                <a:latin typeface="Calibri "/>
              </a:rPr>
              <a:t>réelles innovations dans certains domaines </a:t>
            </a:r>
            <a:r>
              <a:rPr lang="fr-BE" sz="1800" dirty="0">
                <a:latin typeface="Calibri "/>
              </a:rPr>
              <a:t>où la jurisprudence est fluctuante, voire contradictoire</a:t>
            </a:r>
          </a:p>
          <a:p>
            <a:pPr algn="just">
              <a:lnSpc>
                <a:spcPct val="107000"/>
              </a:lnSpc>
              <a:spcAft>
                <a:spcPts val="0"/>
              </a:spcAft>
            </a:pPr>
            <a:endParaRPr lang="fr-BE" sz="1800" dirty="0">
              <a:latin typeface="Calibri "/>
            </a:endParaRPr>
          </a:p>
          <a:p>
            <a:pPr algn="just">
              <a:lnSpc>
                <a:spcPct val="107000"/>
              </a:lnSpc>
              <a:spcAft>
                <a:spcPts val="800"/>
              </a:spcAft>
            </a:pPr>
            <a:r>
              <a:rPr lang="fr-BE" sz="2000" b="1" dirty="0">
                <a:solidFill>
                  <a:schemeClr val="accent1"/>
                </a:solidFill>
                <a:latin typeface="Calibri "/>
              </a:rPr>
              <a:t>Entrée en vigueur :</a:t>
            </a:r>
          </a:p>
          <a:p>
            <a:pPr marL="285750" indent="-285750" algn="just">
              <a:lnSpc>
                <a:spcPct val="107000"/>
              </a:lnSpc>
              <a:spcAft>
                <a:spcPts val="0"/>
              </a:spcAft>
              <a:buFont typeface="Wingdings" panose="05000000000000000000" pitchFamily="2" charset="2"/>
              <a:buChar char="v"/>
            </a:pPr>
            <a:r>
              <a:rPr lang="fr-BE" sz="1800" dirty="0">
                <a:latin typeface="Calibri "/>
              </a:rPr>
              <a:t>Ce livre 6 est entré en vigueur</a:t>
            </a:r>
            <a:r>
              <a:rPr lang="fr-BE" sz="1800" b="1" dirty="0">
                <a:solidFill>
                  <a:schemeClr val="accent1"/>
                </a:solidFill>
                <a:latin typeface="Calibri "/>
              </a:rPr>
              <a:t> le 1</a:t>
            </a:r>
            <a:r>
              <a:rPr lang="fr-BE" sz="1800" b="1" baseline="30000" dirty="0">
                <a:solidFill>
                  <a:schemeClr val="accent1"/>
                </a:solidFill>
                <a:latin typeface="Calibri "/>
              </a:rPr>
              <a:t>er</a:t>
            </a:r>
            <a:r>
              <a:rPr lang="fr-BE" sz="1800" b="1" dirty="0">
                <a:solidFill>
                  <a:schemeClr val="accent1"/>
                </a:solidFill>
                <a:latin typeface="Calibri "/>
              </a:rPr>
              <a:t> janvier 2025</a:t>
            </a:r>
            <a:r>
              <a:rPr lang="fr-BE" sz="1800" dirty="0">
                <a:solidFill>
                  <a:schemeClr val="accent1"/>
                </a:solidFill>
                <a:latin typeface="Calibri "/>
              </a:rPr>
              <a:t> </a:t>
            </a:r>
          </a:p>
          <a:p>
            <a:pPr marL="285750" indent="-285750" algn="just">
              <a:lnSpc>
                <a:spcPct val="107000"/>
              </a:lnSpc>
              <a:spcAft>
                <a:spcPts val="0"/>
              </a:spcAft>
              <a:buFont typeface="Wingdings" panose="05000000000000000000" pitchFamily="2" charset="2"/>
              <a:buChar char="v"/>
            </a:pPr>
            <a:r>
              <a:rPr lang="fr-BE" sz="1800" dirty="0">
                <a:latin typeface="Calibri "/>
              </a:rPr>
              <a:t>Il s’applique aux faits pouvant générer une responsabilité qui </a:t>
            </a:r>
            <a:r>
              <a:rPr lang="fr-BE" sz="1800" b="1" dirty="0">
                <a:latin typeface="Calibri "/>
              </a:rPr>
              <a:t>se sont produits après cette date</a:t>
            </a:r>
          </a:p>
        </p:txBody>
      </p:sp>
      <p:sp>
        <p:nvSpPr>
          <p:cNvPr id="2" name="Espace réservé du numéro de diapositive 1">
            <a:extLst>
              <a:ext uri="{FF2B5EF4-FFF2-40B4-BE49-F238E27FC236}">
                <a16:creationId xmlns:a16="http://schemas.microsoft.com/office/drawing/2014/main" id="{5982913B-8E51-AFBC-0038-44FBD475941B}"/>
              </a:ext>
            </a:extLst>
          </p:cNvPr>
          <p:cNvSpPr>
            <a:spLocks noGrp="1"/>
          </p:cNvSpPr>
          <p:nvPr>
            <p:ph type="sldNum" sz="quarter" idx="12"/>
          </p:nvPr>
        </p:nvSpPr>
        <p:spPr>
          <a:xfrm>
            <a:off x="11309230" y="5664955"/>
            <a:ext cx="882770" cy="1278465"/>
          </a:xfrm>
        </p:spPr>
        <p:txBody>
          <a:bodyPr/>
          <a:lstStyle/>
          <a:p>
            <a:pPr>
              <a:defRPr/>
            </a:pPr>
            <a:fld id="{AB579958-F175-4604-ACCA-8E24432064FA}" type="slidenum">
              <a:rPr lang="en-US" sz="6000" smtClean="0"/>
              <a:pPr>
                <a:defRPr/>
              </a:pPr>
              <a:t>8</a:t>
            </a:fld>
            <a:endParaRPr lang="en-US" sz="6000" dirty="0"/>
          </a:p>
        </p:txBody>
      </p:sp>
    </p:spTree>
    <p:extLst>
      <p:ext uri="{BB962C8B-B14F-4D97-AF65-F5344CB8AC3E}">
        <p14:creationId xmlns:p14="http://schemas.microsoft.com/office/powerpoint/2010/main" val="1955655941"/>
      </p:ext>
    </p:extLst>
  </p:cSld>
  <p:clrMapOvr>
    <a:masterClrMapping/>
  </p:clrMapOvr>
  <p:transition>
    <p:pull dir="l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60B80F-D315-54C8-581B-95025B22509C}"/>
            </a:ext>
          </a:extLst>
        </p:cNvPr>
        <p:cNvGrpSpPr/>
        <p:nvPr/>
      </p:nvGrpSpPr>
      <p:grpSpPr>
        <a:xfrm>
          <a:off x="0" y="0"/>
          <a:ext cx="0" cy="0"/>
          <a:chOff x="0" y="0"/>
          <a:chExt cx="0" cy="0"/>
        </a:xfrm>
      </p:grpSpPr>
      <p:sp>
        <p:nvSpPr>
          <p:cNvPr id="5" name="Espace réservé du pied de page 1">
            <a:extLst>
              <a:ext uri="{FF2B5EF4-FFF2-40B4-BE49-F238E27FC236}">
                <a16:creationId xmlns:a16="http://schemas.microsoft.com/office/drawing/2014/main" id="{6815D495-CDE3-8454-AC51-93DF16E2AAE4}"/>
              </a:ext>
            </a:extLst>
          </p:cNvPr>
          <p:cNvSpPr>
            <a:spLocks noGrp="1"/>
          </p:cNvSpPr>
          <p:nvPr>
            <p:ph type="ftr" sz="quarter" idx="11"/>
          </p:nvPr>
        </p:nvSpPr>
        <p:spPr/>
        <p:txBody>
          <a:bodyPr/>
          <a:lstStyle/>
          <a:p>
            <a:pPr>
              <a:defRPr/>
            </a:pPr>
            <a:r>
              <a:rPr lang="en-US" dirty="0">
                <a:solidFill>
                  <a:schemeClr val="accent1"/>
                </a:solidFill>
              </a:rPr>
              <a:t>National Tender Day 2025 - Samuel Wauthier</a:t>
            </a:r>
            <a:endParaRPr lang="nl-NL" dirty="0">
              <a:solidFill>
                <a:schemeClr val="accent1"/>
              </a:solidFill>
            </a:endParaRPr>
          </a:p>
        </p:txBody>
      </p:sp>
      <p:sp>
        <p:nvSpPr>
          <p:cNvPr id="4" name="Espace réservé du contenu 3">
            <a:extLst>
              <a:ext uri="{FF2B5EF4-FFF2-40B4-BE49-F238E27FC236}">
                <a16:creationId xmlns:a16="http://schemas.microsoft.com/office/drawing/2014/main" id="{2B161AAE-DDCE-5882-8079-B655031A38C4}"/>
              </a:ext>
            </a:extLst>
          </p:cNvPr>
          <p:cNvSpPr>
            <a:spLocks noGrp="1"/>
          </p:cNvSpPr>
          <p:nvPr>
            <p:ph idx="1"/>
          </p:nvPr>
        </p:nvSpPr>
        <p:spPr>
          <a:xfrm>
            <a:off x="445558" y="2007003"/>
            <a:ext cx="10538884" cy="4524709"/>
          </a:xfrm>
        </p:spPr>
        <p:txBody>
          <a:bodyPr>
            <a:normAutofit fontScale="77500" lnSpcReduction="20000"/>
          </a:bodyPr>
          <a:lstStyle/>
          <a:p>
            <a:pPr algn="just">
              <a:lnSpc>
                <a:spcPct val="107000"/>
              </a:lnSpc>
              <a:spcAft>
                <a:spcPts val="800"/>
              </a:spcAft>
            </a:pPr>
            <a:r>
              <a:rPr lang="fr-BE" sz="2800" dirty="0">
                <a:solidFill>
                  <a:schemeClr val="accent1"/>
                </a:solidFill>
                <a:latin typeface="Calibri "/>
              </a:rPr>
              <a:t>Impact sur les marchés publics :</a:t>
            </a:r>
          </a:p>
          <a:p>
            <a:pPr algn="just">
              <a:lnSpc>
                <a:spcPct val="107000"/>
              </a:lnSpc>
              <a:spcAft>
                <a:spcPts val="800"/>
              </a:spcAft>
              <a:buFont typeface="Wingdings" panose="05000000000000000000" pitchFamily="2" charset="2"/>
              <a:buChar char="Ø"/>
            </a:pPr>
            <a:r>
              <a:rPr lang="fr-BE" sz="2100" b="1" dirty="0">
                <a:latin typeface="Calibri "/>
              </a:rPr>
              <a:t>Cumul entre la responsabilité contractuelle et extracontractuelle (article 6.3) :</a:t>
            </a:r>
          </a:p>
          <a:p>
            <a:pPr marL="720725" indent="-268288" algn="just">
              <a:lnSpc>
                <a:spcPct val="107000"/>
              </a:lnSpc>
              <a:spcAft>
                <a:spcPts val="0"/>
              </a:spcAft>
              <a:buFont typeface="Wingdings" panose="05000000000000000000" pitchFamily="2" charset="2"/>
              <a:buChar char="§"/>
            </a:pPr>
            <a:r>
              <a:rPr lang="fr-BE" sz="2100" dirty="0">
                <a:latin typeface="Calibri "/>
              </a:rPr>
              <a:t>dispositions légales en matière de responsabilité extracontractuelle sont </a:t>
            </a:r>
            <a:r>
              <a:rPr lang="fr-BE" sz="2100" b="1" dirty="0">
                <a:latin typeface="Calibri "/>
              </a:rPr>
              <a:t>applicables entre cocontractants </a:t>
            </a:r>
            <a:r>
              <a:rPr lang="fr-BE" sz="2100" dirty="0">
                <a:latin typeface="Calibri "/>
              </a:rPr>
              <a:t>(</a:t>
            </a:r>
            <a:r>
              <a:rPr lang="fr-BE" sz="2100" i="1" dirty="0">
                <a:latin typeface="Calibri "/>
              </a:rPr>
              <a:t>le cocontractant lésé pourra recourir plus aisément à la voie extracontractuelle et utiliser les différentes présomptions de responsabilité)</a:t>
            </a:r>
            <a:r>
              <a:rPr lang="fr-BE" sz="2100" dirty="0">
                <a:latin typeface="Calibri "/>
              </a:rPr>
              <a:t>, mais il est possible d’exclure la voie extracontractuelle compte tenu du caractère supplétif du livre 6 du Code civil</a:t>
            </a:r>
          </a:p>
          <a:p>
            <a:pPr marL="720725" indent="-268288" algn="just">
              <a:lnSpc>
                <a:spcPct val="107000"/>
              </a:lnSpc>
              <a:spcAft>
                <a:spcPts val="0"/>
              </a:spcAft>
              <a:buFont typeface="Wingdings" panose="05000000000000000000" pitchFamily="2" charset="2"/>
              <a:buChar char="§"/>
            </a:pPr>
            <a:r>
              <a:rPr lang="fr-BE" sz="2100" dirty="0">
                <a:latin typeface="Calibri "/>
              </a:rPr>
              <a:t>le cocontractant de la victime peut lui opposer </a:t>
            </a:r>
            <a:r>
              <a:rPr lang="fr-BE" sz="2100" b="1" dirty="0">
                <a:latin typeface="Calibri "/>
              </a:rPr>
              <a:t>trois catégories de moyen de défense</a:t>
            </a:r>
            <a:r>
              <a:rPr lang="fr-BE" sz="2100" dirty="0">
                <a:latin typeface="Calibri "/>
              </a:rPr>
              <a:t>, à savoir les moyens de défense découlant du contrat, les moyens de défense issus de la législation sur les contrats spéciaux et les règles de prescriptions applicables au contrat</a:t>
            </a:r>
          </a:p>
          <a:p>
            <a:pPr marL="720725" indent="-268288" algn="just">
              <a:lnSpc>
                <a:spcPct val="107000"/>
              </a:lnSpc>
              <a:spcAft>
                <a:spcPts val="0"/>
              </a:spcAft>
              <a:buFont typeface="Wingdings" panose="05000000000000000000" pitchFamily="2" charset="2"/>
              <a:buChar char="§"/>
            </a:pPr>
            <a:r>
              <a:rPr lang="fr-BE" sz="2100" dirty="0">
                <a:latin typeface="Calibri "/>
              </a:rPr>
              <a:t>permet au créancier principal d’exercer une </a:t>
            </a:r>
            <a:r>
              <a:rPr lang="fr-BE" sz="2100" b="1" dirty="0">
                <a:latin typeface="Calibri "/>
              </a:rPr>
              <a:t>action extracontractuelle </a:t>
            </a:r>
            <a:r>
              <a:rPr lang="fr-BE" sz="2100" dirty="0">
                <a:latin typeface="Calibri "/>
              </a:rPr>
              <a:t>à l’encontre de l</a:t>
            </a:r>
            <a:r>
              <a:rPr lang="fr-BE" sz="2100" b="1" dirty="0">
                <a:latin typeface="Calibri "/>
              </a:rPr>
              <a:t>’auxiliaire</a:t>
            </a:r>
            <a:r>
              <a:rPr lang="fr-BE" sz="2100" dirty="0">
                <a:latin typeface="Calibri "/>
              </a:rPr>
              <a:t> de son cocontractant (</a:t>
            </a:r>
            <a:r>
              <a:rPr lang="fr-BE" sz="2100" b="1" dirty="0">
                <a:solidFill>
                  <a:schemeClr val="accent1"/>
                </a:solidFill>
                <a:latin typeface="Calibri "/>
              </a:rPr>
              <a:t>fin de la quasi-immunité de l’auxiliaire</a:t>
            </a:r>
            <a:r>
              <a:rPr lang="fr-BE" sz="2100" dirty="0">
                <a:latin typeface="Calibri "/>
              </a:rPr>
              <a:t>) </a:t>
            </a:r>
            <a:r>
              <a:rPr lang="fr-BE" sz="2100" dirty="0">
                <a:latin typeface="Calibri "/>
                <a:sym typeface="Wingdings" panose="05000000000000000000" pitchFamily="2" charset="2"/>
              </a:rPr>
              <a:t> </a:t>
            </a:r>
            <a:r>
              <a:rPr lang="fr-BE" sz="2100" dirty="0">
                <a:solidFill>
                  <a:schemeClr val="accent1"/>
                </a:solidFill>
                <a:latin typeface="Calibri "/>
                <a:sym typeface="Wingdings" panose="05000000000000000000" pitchFamily="2" charset="2"/>
              </a:rPr>
              <a:t>possibilité pour le PA d’exercer une action extracontractuelle contre le sous-traitant de l’adjudicataire, et inversement pour l’adjudicataire, qui pourrait exercer une action extracontractuelle à l’encontre de personnes impliquées dans la passation et l’exécution d’un marché</a:t>
            </a:r>
          </a:p>
          <a:p>
            <a:pPr lvl="1" algn="just">
              <a:lnSpc>
                <a:spcPct val="107000"/>
              </a:lnSpc>
              <a:spcAft>
                <a:spcPts val="0"/>
              </a:spcAft>
              <a:buFont typeface="Wingdings" panose="05000000000000000000" pitchFamily="2" charset="2"/>
              <a:buChar char="v"/>
            </a:pPr>
            <a:r>
              <a:rPr lang="fr-BE" sz="2100" dirty="0">
                <a:latin typeface="Calibri "/>
              </a:rPr>
              <a:t>Possibilité pour le PA d’introduire </a:t>
            </a:r>
            <a:r>
              <a:rPr lang="fr-BE" sz="2100" b="1" dirty="0">
                <a:latin typeface="Calibri "/>
              </a:rPr>
              <a:t>une clause </a:t>
            </a:r>
            <a:r>
              <a:rPr lang="fr-BE" sz="2100" dirty="0">
                <a:latin typeface="Calibri "/>
              </a:rPr>
              <a:t>dans le cahier spécial des charges pour se prémunir d’actions, dans les limites prévues par la loi  (une clause-type est disponible sur le site du SPW – </a:t>
            </a:r>
            <a:r>
              <a:rPr lang="fr-BE" sz="2100" dirty="0">
                <a:latin typeface="Calibri "/>
                <a:hlinkClick r:id="rId3"/>
              </a:rPr>
              <a:t>Lie</a:t>
            </a:r>
            <a:r>
              <a:rPr lang="fr-BE" sz="2100" u="sng" dirty="0">
                <a:solidFill>
                  <a:schemeClr val="accent2"/>
                </a:solidFill>
                <a:latin typeface="Calibri "/>
              </a:rPr>
              <a:t>n</a:t>
            </a:r>
            <a:r>
              <a:rPr lang="fr-BE" sz="2100" dirty="0">
                <a:latin typeface="Calibri "/>
              </a:rPr>
              <a:t> cf. slide suivant) </a:t>
            </a:r>
          </a:p>
          <a:p>
            <a:pPr>
              <a:buFont typeface="Wingdings" panose="05000000000000000000" pitchFamily="2" charset="2"/>
              <a:buChar char="à"/>
            </a:pPr>
            <a:endParaRPr lang="fr-BE" sz="1800" dirty="0"/>
          </a:p>
          <a:p>
            <a:pPr marL="0" indent="0" algn="l">
              <a:buNone/>
            </a:pPr>
            <a:endParaRPr lang="fr-BE" sz="1800" dirty="0">
              <a:solidFill>
                <a:schemeClr val="accent1"/>
              </a:solidFill>
              <a:latin typeface="+mj-lt"/>
            </a:endParaRPr>
          </a:p>
        </p:txBody>
      </p:sp>
      <p:sp>
        <p:nvSpPr>
          <p:cNvPr id="8" name="Titre 2">
            <a:extLst>
              <a:ext uri="{FF2B5EF4-FFF2-40B4-BE49-F238E27FC236}">
                <a16:creationId xmlns:a16="http://schemas.microsoft.com/office/drawing/2014/main" id="{FAAADF8A-41CA-25C5-6D3E-799E89EE57C0}"/>
              </a:ext>
            </a:extLst>
          </p:cNvPr>
          <p:cNvSpPr>
            <a:spLocks noGrp="1"/>
          </p:cNvSpPr>
          <p:nvPr>
            <p:ph type="title"/>
          </p:nvPr>
        </p:nvSpPr>
        <p:spPr>
          <a:xfrm>
            <a:off x="1294059" y="326288"/>
            <a:ext cx="10566400" cy="635471"/>
          </a:xfrm>
        </p:spPr>
        <p:txBody>
          <a:bodyPr>
            <a:normAutofit fontScale="90000"/>
          </a:bodyPr>
          <a:lstStyle/>
          <a:p>
            <a:r>
              <a:rPr lang="fr-BE" sz="2400" b="1" dirty="0">
                <a:latin typeface="Calibri "/>
              </a:rPr>
              <a:t>Niveau belge</a:t>
            </a:r>
            <a:br>
              <a:rPr lang="fr-BE" sz="2400" b="1" dirty="0">
                <a:latin typeface="Calibri "/>
              </a:rPr>
            </a:br>
            <a:r>
              <a:rPr lang="fr-BE" sz="2400" b="1" dirty="0">
                <a:latin typeface="Calibri "/>
              </a:rPr>
              <a:t>Livre 6 du Code civil – responsabilité extracontractuelle</a:t>
            </a:r>
          </a:p>
        </p:txBody>
      </p:sp>
      <p:sp>
        <p:nvSpPr>
          <p:cNvPr id="9" name="Espace réservé du contenu 3">
            <a:extLst>
              <a:ext uri="{FF2B5EF4-FFF2-40B4-BE49-F238E27FC236}">
                <a16:creationId xmlns:a16="http://schemas.microsoft.com/office/drawing/2014/main" id="{A9240710-5B4B-B98A-FCE7-D25EA2BA84FB}"/>
              </a:ext>
            </a:extLst>
          </p:cNvPr>
          <p:cNvSpPr txBox="1">
            <a:spLocks/>
          </p:cNvSpPr>
          <p:nvPr/>
        </p:nvSpPr>
        <p:spPr bwMode="auto">
          <a:xfrm>
            <a:off x="445558" y="1233200"/>
            <a:ext cx="10538884" cy="635470"/>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buFont typeface="Arial" pitchFamily="34" charset="0"/>
              <a:buNone/>
            </a:pPr>
            <a:r>
              <a:rPr lang="fr-BE" sz="2200" b="1" dirty="0">
                <a:latin typeface="Calibri "/>
              </a:rPr>
              <a:t>Loi du 7 février 2024 introduisant le nouveau livre 6 du Code civil sur la responsabilité extracontractuelle </a:t>
            </a:r>
            <a:r>
              <a:rPr lang="fr-BE" sz="2200" i="1" dirty="0">
                <a:solidFill>
                  <a:schemeClr val="accent1"/>
                </a:solidFill>
                <a:latin typeface="Calibri "/>
                <a:ea typeface="Calibri" panose="020F0502020204030204" pitchFamily="34" charset="0"/>
              </a:rPr>
              <a:t>Moniteur belge </a:t>
            </a:r>
            <a:r>
              <a:rPr lang="fr-BE" sz="2200" dirty="0">
                <a:solidFill>
                  <a:schemeClr val="accent1"/>
                </a:solidFill>
                <a:latin typeface="Calibri "/>
                <a:ea typeface="Calibri" panose="020F0502020204030204" pitchFamily="34" charset="0"/>
              </a:rPr>
              <a:t>du 1</a:t>
            </a:r>
            <a:r>
              <a:rPr lang="fr-BE" sz="2200" baseline="30000" dirty="0">
                <a:solidFill>
                  <a:schemeClr val="accent1"/>
                </a:solidFill>
                <a:latin typeface="Calibri "/>
                <a:ea typeface="Calibri" panose="020F0502020204030204" pitchFamily="34" charset="0"/>
              </a:rPr>
              <a:t>er</a:t>
            </a:r>
            <a:r>
              <a:rPr lang="fr-BE" sz="2200" dirty="0">
                <a:solidFill>
                  <a:schemeClr val="accent1"/>
                </a:solidFill>
                <a:latin typeface="Calibri "/>
                <a:ea typeface="Calibri" panose="020F0502020204030204" pitchFamily="34" charset="0"/>
              </a:rPr>
              <a:t> juillet 2024</a:t>
            </a:r>
          </a:p>
          <a:p>
            <a:pPr>
              <a:buFont typeface="Wingdings" panose="05000000000000000000" pitchFamily="2" charset="2"/>
              <a:buChar char="à"/>
            </a:pPr>
            <a:endParaRPr lang="fr-BE" sz="1800" dirty="0">
              <a:latin typeface="Calibri "/>
            </a:endParaRPr>
          </a:p>
          <a:p>
            <a:pPr marL="0" indent="0">
              <a:buFont typeface="Arial" pitchFamily="34" charset="0"/>
              <a:buNone/>
            </a:pPr>
            <a:endParaRPr lang="fr-BE" sz="1400" dirty="0">
              <a:solidFill>
                <a:schemeClr val="accent1"/>
              </a:solidFill>
              <a:latin typeface="Calibri "/>
            </a:endParaRPr>
          </a:p>
        </p:txBody>
      </p:sp>
      <p:pic>
        <p:nvPicPr>
          <p:cNvPr id="10" name="Image 9">
            <a:extLst>
              <a:ext uri="{FF2B5EF4-FFF2-40B4-BE49-F238E27FC236}">
                <a16:creationId xmlns:a16="http://schemas.microsoft.com/office/drawing/2014/main" id="{3A514C4A-212C-3EC5-1141-92DDA8765B65}"/>
              </a:ext>
            </a:extLst>
          </p:cNvPr>
          <p:cNvPicPr>
            <a:picLocks noChangeAspect="1"/>
          </p:cNvPicPr>
          <p:nvPr/>
        </p:nvPicPr>
        <p:blipFill>
          <a:blip r:embed="rId4"/>
          <a:srcRect l="11685" r="19695"/>
          <a:stretch>
            <a:fillRect/>
          </a:stretch>
        </p:blipFill>
        <p:spPr>
          <a:xfrm>
            <a:off x="331541" y="97663"/>
            <a:ext cx="962517" cy="864096"/>
          </a:xfrm>
          <a:prstGeom prst="rect">
            <a:avLst/>
          </a:prstGeom>
        </p:spPr>
      </p:pic>
      <p:sp>
        <p:nvSpPr>
          <p:cNvPr id="3" name="Espace réservé du numéro de diapositive 1">
            <a:extLst>
              <a:ext uri="{FF2B5EF4-FFF2-40B4-BE49-F238E27FC236}">
                <a16:creationId xmlns:a16="http://schemas.microsoft.com/office/drawing/2014/main" id="{E22AC0DA-23FE-7C3C-D410-F9F3390ACAE3}"/>
              </a:ext>
            </a:extLst>
          </p:cNvPr>
          <p:cNvSpPr>
            <a:spLocks noGrp="1"/>
          </p:cNvSpPr>
          <p:nvPr>
            <p:ph type="sldNum" sz="quarter" idx="12"/>
          </p:nvPr>
        </p:nvSpPr>
        <p:spPr>
          <a:xfrm>
            <a:off x="10984442" y="5664955"/>
            <a:ext cx="1207558" cy="1278465"/>
          </a:xfrm>
        </p:spPr>
        <p:txBody>
          <a:bodyPr/>
          <a:lstStyle/>
          <a:p>
            <a:pPr>
              <a:defRPr/>
            </a:pPr>
            <a:fld id="{AB579958-F175-4604-ACCA-8E24432064FA}" type="slidenum">
              <a:rPr lang="en-US" sz="6000" smtClean="0"/>
              <a:pPr>
                <a:defRPr/>
              </a:pPr>
              <a:t>9</a:t>
            </a:fld>
            <a:endParaRPr lang="en-US" sz="6000" dirty="0"/>
          </a:p>
        </p:txBody>
      </p:sp>
    </p:spTree>
    <p:extLst>
      <p:ext uri="{BB962C8B-B14F-4D97-AF65-F5344CB8AC3E}">
        <p14:creationId xmlns:p14="http://schemas.microsoft.com/office/powerpoint/2010/main" val="2273412437"/>
      </p:ext>
    </p:extLst>
  </p:cSld>
  <p:clrMapOvr>
    <a:masterClrMapping/>
  </p:clrMapOvr>
  <p:transition>
    <p:pull dir="ld"/>
  </p:transition>
</p:sld>
</file>

<file path=ppt/theme/theme1.xml><?xml version="1.0" encoding="utf-8"?>
<a:theme xmlns:a="http://schemas.openxmlformats.org/drawingml/2006/main" name="Métropolitain">
  <a:themeElements>
    <a:clrScheme name="Métropolitai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étropolitai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étropolitai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r_x00e9_f_x00e9_renceT xmlns="093469a7-4cce-4745-99e7-6e01860ad75e" xsi:nil="true"/>
    <lcf76f155ced4ddcb4097134ff3c332f xmlns="093469a7-4cce-4745-99e7-6e01860ad75e">
      <Terms xmlns="http://schemas.microsoft.com/office/infopath/2007/PartnerControls"/>
    </lcf76f155ced4ddcb4097134ff3c332f>
    <TaxCatchAll xmlns="51a33f20-7775-408c-9c06-0e8f69fae14f" xsi:nil="true"/>
    <Pr_x00e9_f_x00e9_renceG xmlns="093469a7-4cce-4745-99e7-6e01860ad75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8D1C60F59417B4590556105D93B2252" ma:contentTypeVersion="17" ma:contentTypeDescription="Crée un document." ma:contentTypeScope="" ma:versionID="3e670e212df1221e81f0f39b5784e7d4">
  <xsd:schema xmlns:xsd="http://www.w3.org/2001/XMLSchema" xmlns:xs="http://www.w3.org/2001/XMLSchema" xmlns:p="http://schemas.microsoft.com/office/2006/metadata/properties" xmlns:ns2="093469a7-4cce-4745-99e7-6e01860ad75e" xmlns:ns3="51a33f20-7775-408c-9c06-0e8f69fae14f" targetNamespace="http://schemas.microsoft.com/office/2006/metadata/properties" ma:root="true" ma:fieldsID="264ba654cb76523a8f93c0d8ef0b6bea" ns2:_="" ns3:_="">
    <xsd:import namespace="093469a7-4cce-4745-99e7-6e01860ad75e"/>
    <xsd:import namespace="51a33f20-7775-408c-9c06-0e8f69fae14f"/>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Pr_x00e9_f_x00e9_renceG" minOccurs="0"/>
                <xsd:element ref="ns2:Pr_x00e9_f_x00e9_renceT" minOccurs="0"/>
                <xsd:element ref="ns2:MediaServiceSearchPropertie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3469a7-4cce-4745-99e7-6e01860ad7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Balises d’images" ma:readOnly="false" ma:fieldId="{5cf76f15-5ced-4ddc-b409-7134ff3c332f}" ma:taxonomyMulti="true" ma:sspId="3677b756-bb6c-42c0-a500-a3c5d40b597f"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Pr_x00e9_f_x00e9_renceG" ma:index="20" nillable="true" ma:displayName="Préférence G" ma:format="Dropdown" ma:internalName="Pr_x00e9_f_x00e9_renceG">
      <xsd:simpleType>
        <xsd:restriction base="dms:Choice">
          <xsd:enumeration value="J'aime moins"/>
          <xsd:enumeration value="J'aime beaucoup"/>
          <xsd:enumeration value="J'aime bien"/>
        </xsd:restriction>
      </xsd:simpleType>
    </xsd:element>
    <xsd:element name="Pr_x00e9_f_x00e9_renceT" ma:index="21" nillable="true" ma:displayName="Préférence T" ma:format="Dropdown" ma:internalName="Pr_x00e9_f_x00e9_renceT">
      <xsd:simpleType>
        <xsd:restriction base="dms:Choice">
          <xsd:enumeration value="J'aime moins"/>
          <xsd:enumeration value="J'aime beaucoup"/>
          <xsd:enumeration value="J'aime bien"/>
        </xsd:restrictio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Location" ma:index="23" nillable="true" ma:displayName="Location" ma:indexed="true" ma:internalName="MediaServiceLocation" ma:readOnly="true">
      <xsd:simpleType>
        <xsd:restriction base="dms:Text"/>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1a33f20-7775-408c-9c06-0e8f69fae14f"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a62c83ef-0fe6-4d72-93a4-26ad9c066dbc}" ma:internalName="TaxCatchAll" ma:showField="CatchAllData" ma:web="51a33f20-7775-408c-9c06-0e8f69fae14f">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4A9F4D3-24D5-45E8-802D-FE6EC1BB2BA5}">
  <ds:schemaRefs>
    <ds:schemaRef ds:uri="http://schemas.microsoft.com/sharepoint/v3/contenttype/forms"/>
  </ds:schemaRefs>
</ds:datastoreItem>
</file>

<file path=customXml/itemProps2.xml><?xml version="1.0" encoding="utf-8"?>
<ds:datastoreItem xmlns:ds="http://schemas.openxmlformats.org/officeDocument/2006/customXml" ds:itemID="{901C117E-615C-467E-AFC9-973198C1B006}">
  <ds:schemaRefs>
    <ds:schemaRef ds:uri="51a33f20-7775-408c-9c06-0e8f69fae14f"/>
    <ds:schemaRef ds:uri="http://schemas.microsoft.com/office/2006/metadata/properties"/>
    <ds:schemaRef ds:uri="http://purl.org/dc/elements/1.1/"/>
    <ds:schemaRef ds:uri="http://purl.org/dc/dcmitype/"/>
    <ds:schemaRef ds:uri="http://www.w3.org/XML/1998/namespace"/>
    <ds:schemaRef ds:uri="http://schemas.microsoft.com/office/2006/documentManagement/types"/>
    <ds:schemaRef ds:uri="http://purl.org/dc/terms/"/>
    <ds:schemaRef ds:uri="http://schemas.microsoft.com/office/infopath/2007/PartnerControls"/>
    <ds:schemaRef ds:uri="http://schemas.openxmlformats.org/package/2006/metadata/core-properties"/>
    <ds:schemaRef ds:uri="093469a7-4cce-4745-99e7-6e01860ad75e"/>
  </ds:schemaRefs>
</ds:datastoreItem>
</file>

<file path=customXml/itemProps3.xml><?xml version="1.0" encoding="utf-8"?>
<ds:datastoreItem xmlns:ds="http://schemas.openxmlformats.org/officeDocument/2006/customXml" ds:itemID="{27D3DA27-D7B8-43DB-96C1-61C2B40AB3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93469a7-4cce-4745-99e7-6e01860ad75e"/>
    <ds:schemaRef ds:uri="51a33f20-7775-408c-9c06-0e8f69fae14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66c008a4-b565-49a9-93c9-c1e64cad2e11}" enabled="0" method="" siteId="{66c008a4-b565-49a9-93c9-c1e64cad2e11}" removed="1"/>
</clbl:labelList>
</file>

<file path=docProps/app.xml><?xml version="1.0" encoding="utf-8"?>
<Properties xmlns="http://schemas.openxmlformats.org/officeDocument/2006/extended-properties" xmlns:vt="http://schemas.openxmlformats.org/officeDocument/2006/docPropsVTypes">
  <Template>Savon</Template>
  <TotalTime>2308</TotalTime>
  <Words>3822</Words>
  <Application>Microsoft Office PowerPoint</Application>
  <PresentationFormat>Grand écran</PresentationFormat>
  <Paragraphs>365</Paragraphs>
  <Slides>19</Slides>
  <Notes>15</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19</vt:i4>
      </vt:variant>
    </vt:vector>
  </HeadingPairs>
  <TitlesOfParts>
    <vt:vector size="27" baseType="lpstr">
      <vt:lpstr>Aptos</vt:lpstr>
      <vt:lpstr>Arial</vt:lpstr>
      <vt:lpstr>Calibri</vt:lpstr>
      <vt:lpstr>Calibri </vt:lpstr>
      <vt:lpstr>Calibri Light</vt:lpstr>
      <vt:lpstr>Courier New</vt:lpstr>
      <vt:lpstr>Wingdings</vt:lpstr>
      <vt:lpstr>Métropolitain</vt:lpstr>
      <vt:lpstr>Présentation PowerPoint</vt:lpstr>
      <vt:lpstr>Présentation PowerPoint</vt:lpstr>
      <vt:lpstr>Présentation PowerPoint</vt:lpstr>
      <vt:lpstr>Présentation PowerPoint</vt:lpstr>
      <vt:lpstr>Présentation PowerPoint</vt:lpstr>
      <vt:lpstr>Niveau européen Règlements délégués  2025/2152 de la Commission européenne du 22 octobre 2025 (J.O.U.E., L. 23.10.2025)</vt:lpstr>
      <vt:lpstr>Niveau belge – Région wallonne Infrastructure</vt:lpstr>
      <vt:lpstr>Niveau belge Livre 6 du Code civil – responsabilité extracontractuelle</vt:lpstr>
      <vt:lpstr>Niveau belge Livre 6 du Code civil – responsabilité extracontractuelle</vt:lpstr>
      <vt:lpstr>Niveau belge Livre 6 du Code civil – responsabilité extracontractuelle</vt:lpstr>
      <vt:lpstr>Niveau belge Arrêté royal du 12 août 2024 paiement – rappel </vt:lpstr>
      <vt:lpstr>Niveau belge Arrêté royal du 12 août 2024 paiement – rappel </vt:lpstr>
      <vt:lpstr>Niveau belge  Communication des données statistiques – rappel </vt:lpstr>
      <vt:lpstr>Niveau belge  Avis de la Commission des marchés publics</vt:lpstr>
      <vt:lpstr>Niveau belge  Avis de la Commission des marchés publics</vt:lpstr>
      <vt:lpstr>Niveau belge  Avis de la Commission des marchés publics</vt:lpstr>
      <vt:lpstr>Niveau belge  Avis de la Commission des marchés publics</vt:lpstr>
      <vt:lpstr>Niveau belge  Initiatives légales ou réglementaire en cours</vt:lpstr>
      <vt:lpstr>Présentation PowerPoint</vt:lpstr>
    </vt:vector>
  </TitlesOfParts>
  <Company>Rekenhof Cour des comptes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Séverine Monjardez (CCREK)</dc:creator>
  <cp:lastModifiedBy>Béatrice Garcia Perez</cp:lastModifiedBy>
  <cp:revision>65</cp:revision>
  <cp:lastPrinted>2025-10-15T20:53:27Z</cp:lastPrinted>
  <dcterms:created xsi:type="dcterms:W3CDTF">2025-09-09T08:27:54Z</dcterms:created>
  <dcterms:modified xsi:type="dcterms:W3CDTF">2025-11-17T18:48:52Z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0x010100E8D1C60F59417B4590556105D93B2252</vt:lpwstr>
  </property>
  <property fmtid="{D5CDD505-2E9C-101B-9397-08002B2CF9AE}" pid="3" name="MediaServiceImageTags">
    <vt:lpwstr/>
  </property>
</Properties>
</file>