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62" r:id="rId5"/>
    <p:sldId id="260" r:id="rId6"/>
    <p:sldId id="259" r:id="rId7"/>
    <p:sldId id="261" r:id="rId8"/>
    <p:sldId id="263" r:id="rId9"/>
    <p:sldId id="264" r:id="rId10"/>
    <p:sldId id="265" r:id="rId11"/>
  </p:sldIdLst>
  <p:sldSz cx="14630400" cy="8229600"/>
  <p:notesSz cx="8229600" cy="14630400"/>
  <p:embeddedFontLst>
    <p:embeddedFont>
      <p:font typeface="Merriweather Bold" panose="020B0604020202020204" charset="0"/>
      <p:bold r:id="rId13"/>
    </p:embeddedFont>
    <p:embeddedFont>
      <p:font typeface="Open Sans" panose="020B0606030504020204" pitchFamily="34" charset="0"/>
      <p:regular r:id="rId14"/>
      <p:bold r:id="rId15"/>
      <p:italic r:id="rId16"/>
      <p:boldItalic r:id="rId17"/>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9" d="100"/>
          <a:sy n="69"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4667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txBody>
          <a:bodyPr/>
          <a:lstStyle/>
          <a:p>
            <a:endParaRPr lang="fr-BE"/>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txBody>
          <a:bodyPr/>
          <a:lstStyle/>
          <a:p>
            <a:endParaRPr lang="fr-BE"/>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3006328"/>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Respect des délais de paiement</a:t>
            </a:r>
            <a:endParaRPr lang="en-US" sz="4450" dirty="0"/>
          </a:p>
        </p:txBody>
      </p:sp>
      <p:sp>
        <p:nvSpPr>
          <p:cNvPr id="4" name="Text 1"/>
          <p:cNvSpPr/>
          <p:nvPr/>
        </p:nvSpPr>
        <p:spPr>
          <a:xfrm>
            <a:off x="6280190" y="4514612"/>
            <a:ext cx="7556421" cy="708660"/>
          </a:xfrm>
          <a:prstGeom prst="rect">
            <a:avLst/>
          </a:prstGeom>
          <a:noFill/>
          <a:ln/>
        </p:spPr>
        <p:txBody>
          <a:bodyPr wrap="squar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Un enjeu juridique et financier majeur pour les communes bruxelloises</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57701"/>
          </a:xfrm>
          <a:prstGeom prst="rect">
            <a:avLst/>
          </a:prstGeom>
        </p:spPr>
      </p:pic>
      <p:sp>
        <p:nvSpPr>
          <p:cNvPr id="3" name="Text 0"/>
          <p:cNvSpPr/>
          <p:nvPr/>
        </p:nvSpPr>
        <p:spPr>
          <a:xfrm>
            <a:off x="716161" y="3120747"/>
            <a:ext cx="5388888" cy="639366"/>
          </a:xfrm>
          <a:prstGeom prst="rect">
            <a:avLst/>
          </a:prstGeom>
          <a:noFill/>
          <a:ln/>
        </p:spPr>
        <p:txBody>
          <a:bodyPr wrap="none" lIns="0" tIns="0" rIns="0" bIns="0" rtlCol="0" anchor="t"/>
          <a:lstStyle/>
          <a:p>
            <a:pPr marL="0" indent="0" algn="l">
              <a:lnSpc>
                <a:spcPts val="5000"/>
              </a:lnSpc>
              <a:buNone/>
            </a:pPr>
            <a:r>
              <a:rPr lang="en-US" sz="4000" b="1" dirty="0">
                <a:solidFill>
                  <a:srgbClr val="403C4E"/>
                </a:solidFill>
                <a:latin typeface="Merriweather Bold" pitchFamily="34" charset="0"/>
                <a:ea typeface="Merriweather Bold" pitchFamily="34" charset="-122"/>
                <a:cs typeface="Merriweather Bold" pitchFamily="34" charset="-120"/>
              </a:rPr>
              <a:t>Agissons maintenant</a:t>
            </a:r>
            <a:endParaRPr lang="en-US" sz="4000" dirty="0"/>
          </a:p>
        </p:txBody>
      </p:sp>
      <p:sp>
        <p:nvSpPr>
          <p:cNvPr id="4" name="Text 1"/>
          <p:cNvSpPr/>
          <p:nvPr/>
        </p:nvSpPr>
        <p:spPr>
          <a:xfrm>
            <a:off x="1022985" y="4373761"/>
            <a:ext cx="11323082" cy="383619"/>
          </a:xfrm>
          <a:prstGeom prst="rect">
            <a:avLst/>
          </a:prstGeom>
          <a:noFill/>
          <a:ln/>
        </p:spPr>
        <p:txBody>
          <a:bodyPr wrap="none" lIns="0" tIns="0" rIns="0" bIns="0" rtlCol="0" anchor="t"/>
          <a:lstStyle/>
          <a:p>
            <a:pPr marL="0" indent="0" algn="l">
              <a:lnSpc>
                <a:spcPts val="3000"/>
              </a:lnSpc>
              <a:buNone/>
            </a:pPr>
            <a:r>
              <a:rPr lang="en-US" sz="2400" b="1" dirty="0">
                <a:solidFill>
                  <a:srgbClr val="403C4E"/>
                </a:solidFill>
                <a:latin typeface="Merriweather Bold" pitchFamily="34" charset="0"/>
                <a:ea typeface="Merriweather Bold" pitchFamily="34" charset="-122"/>
                <a:cs typeface="Merriweather Bold" pitchFamily="34" charset="-120"/>
              </a:rPr>
              <a:t>La Commission Européenne attend des résultats concrets.</a:t>
            </a:r>
            <a:endParaRPr lang="en-US" sz="2400" dirty="0"/>
          </a:p>
        </p:txBody>
      </p:sp>
      <p:sp>
        <p:nvSpPr>
          <p:cNvPr id="5" name="Shape 2"/>
          <p:cNvSpPr/>
          <p:nvPr/>
        </p:nvSpPr>
        <p:spPr>
          <a:xfrm>
            <a:off x="716161" y="4066937"/>
            <a:ext cx="22860" cy="997268"/>
          </a:xfrm>
          <a:prstGeom prst="rect">
            <a:avLst/>
          </a:prstGeom>
          <a:solidFill>
            <a:srgbClr val="FFAD94"/>
          </a:solidFill>
          <a:ln/>
        </p:spPr>
        <p:txBody>
          <a:bodyPr/>
          <a:lstStyle/>
          <a:p>
            <a:endParaRPr lang="fr-BE"/>
          </a:p>
        </p:txBody>
      </p:sp>
      <p:sp>
        <p:nvSpPr>
          <p:cNvPr id="6" name="Shape 3"/>
          <p:cNvSpPr/>
          <p:nvPr/>
        </p:nvSpPr>
        <p:spPr>
          <a:xfrm>
            <a:off x="716161" y="5294352"/>
            <a:ext cx="460296" cy="460296"/>
          </a:xfrm>
          <a:prstGeom prst="roundRect">
            <a:avLst>
              <a:gd name="adj" fmla="val 18671"/>
            </a:avLst>
          </a:prstGeom>
          <a:solidFill>
            <a:srgbClr val="FFD8CC"/>
          </a:solidFill>
          <a:ln w="7620">
            <a:solidFill>
              <a:srgbClr val="E5BEB2"/>
            </a:solidFill>
            <a:prstDash val="solid"/>
          </a:ln>
        </p:spPr>
        <p:txBody>
          <a:bodyPr/>
          <a:lstStyle/>
          <a:p>
            <a:endParaRPr lang="fr-BE"/>
          </a:p>
        </p:txBody>
      </p:sp>
      <p:sp>
        <p:nvSpPr>
          <p:cNvPr id="7" name="Text 4"/>
          <p:cNvSpPr/>
          <p:nvPr/>
        </p:nvSpPr>
        <p:spPr>
          <a:xfrm>
            <a:off x="1381006" y="5364599"/>
            <a:ext cx="3564017" cy="639366"/>
          </a:xfrm>
          <a:prstGeom prst="rect">
            <a:avLst/>
          </a:prstGeom>
          <a:noFill/>
          <a:ln/>
        </p:spPr>
        <p:txBody>
          <a:bodyPr wrap="square" lIns="0" tIns="0" rIns="0" bIns="0" rtlCol="0" anchor="t"/>
          <a:lstStyle/>
          <a:p>
            <a:pPr marL="0" indent="0" algn="l">
              <a:lnSpc>
                <a:spcPts val="2500"/>
              </a:lnSpc>
              <a:buNone/>
            </a:pPr>
            <a:r>
              <a:rPr lang="en-US" sz="2000" b="1" dirty="0">
                <a:solidFill>
                  <a:srgbClr val="403C4E"/>
                </a:solidFill>
                <a:latin typeface="Merriweather Bold" pitchFamily="34" charset="0"/>
                <a:ea typeface="Merriweather Bold" pitchFamily="34" charset="-122"/>
                <a:cs typeface="Merriweather Bold" pitchFamily="34" charset="-120"/>
              </a:rPr>
              <a:t>Révisez vos procédures internes dès aujourd'hui</a:t>
            </a:r>
            <a:endParaRPr lang="en-US" sz="2000" dirty="0"/>
          </a:p>
        </p:txBody>
      </p:sp>
      <p:sp>
        <p:nvSpPr>
          <p:cNvPr id="8" name="Text 5"/>
          <p:cNvSpPr/>
          <p:nvPr/>
        </p:nvSpPr>
        <p:spPr>
          <a:xfrm>
            <a:off x="1381006" y="6126718"/>
            <a:ext cx="3564017" cy="654844"/>
          </a:xfrm>
          <a:prstGeom prst="rect">
            <a:avLst/>
          </a:prstGeom>
          <a:noFill/>
          <a:ln/>
        </p:spPr>
        <p:txBody>
          <a:bodyPr wrap="square" lIns="0" tIns="0" rIns="0" bIns="0" rtlCol="0" anchor="t"/>
          <a:lstStyle/>
          <a:p>
            <a:pPr marL="0" indent="0" algn="l">
              <a:lnSpc>
                <a:spcPts val="2550"/>
              </a:lnSpc>
              <a:buNone/>
            </a:pPr>
            <a:r>
              <a:rPr lang="en-US" sz="1600" dirty="0">
                <a:solidFill>
                  <a:srgbClr val="403C4E"/>
                </a:solidFill>
                <a:latin typeface="Open Sans" pitchFamily="34" charset="0"/>
                <a:ea typeface="Open Sans" pitchFamily="34" charset="-122"/>
                <a:cs typeface="Open Sans" pitchFamily="34" charset="-120"/>
              </a:rPr>
              <a:t>Identifiez les points de blocage et simplifiez les circuits de validation</a:t>
            </a:r>
            <a:endParaRPr lang="en-US" sz="1600" dirty="0"/>
          </a:p>
        </p:txBody>
      </p:sp>
      <p:sp>
        <p:nvSpPr>
          <p:cNvPr id="9" name="Shape 6"/>
          <p:cNvSpPr/>
          <p:nvPr/>
        </p:nvSpPr>
        <p:spPr>
          <a:xfrm>
            <a:off x="5200769" y="5294352"/>
            <a:ext cx="460296" cy="460296"/>
          </a:xfrm>
          <a:prstGeom prst="roundRect">
            <a:avLst>
              <a:gd name="adj" fmla="val 18671"/>
            </a:avLst>
          </a:prstGeom>
          <a:solidFill>
            <a:srgbClr val="FFD8CC"/>
          </a:solidFill>
          <a:ln w="7620">
            <a:solidFill>
              <a:srgbClr val="E5BEB2"/>
            </a:solidFill>
            <a:prstDash val="solid"/>
          </a:ln>
        </p:spPr>
        <p:txBody>
          <a:bodyPr/>
          <a:lstStyle/>
          <a:p>
            <a:endParaRPr lang="fr-BE"/>
          </a:p>
        </p:txBody>
      </p:sp>
      <p:sp>
        <p:nvSpPr>
          <p:cNvPr id="10" name="Text 7"/>
          <p:cNvSpPr/>
          <p:nvPr/>
        </p:nvSpPr>
        <p:spPr>
          <a:xfrm>
            <a:off x="5865614" y="5364599"/>
            <a:ext cx="3564017" cy="639366"/>
          </a:xfrm>
          <a:prstGeom prst="rect">
            <a:avLst/>
          </a:prstGeom>
          <a:noFill/>
          <a:ln/>
        </p:spPr>
        <p:txBody>
          <a:bodyPr wrap="square" lIns="0" tIns="0" rIns="0" bIns="0" rtlCol="0" anchor="t"/>
          <a:lstStyle/>
          <a:p>
            <a:pPr marL="0" indent="0" algn="l">
              <a:lnSpc>
                <a:spcPts val="2500"/>
              </a:lnSpc>
              <a:buNone/>
            </a:pPr>
            <a:r>
              <a:rPr lang="en-US" sz="2000" b="1" dirty="0">
                <a:solidFill>
                  <a:srgbClr val="403C4E"/>
                </a:solidFill>
                <a:latin typeface="Merriweather Bold" pitchFamily="34" charset="0"/>
                <a:ea typeface="Merriweather Bold" pitchFamily="34" charset="-122"/>
                <a:cs typeface="Merriweather Bold" pitchFamily="34" charset="-120"/>
              </a:rPr>
              <a:t>Investissez dans la digitalisation</a:t>
            </a:r>
            <a:endParaRPr lang="en-US" sz="2000" dirty="0"/>
          </a:p>
        </p:txBody>
      </p:sp>
      <p:sp>
        <p:nvSpPr>
          <p:cNvPr id="11" name="Text 8"/>
          <p:cNvSpPr/>
          <p:nvPr/>
        </p:nvSpPr>
        <p:spPr>
          <a:xfrm>
            <a:off x="5865614" y="6126718"/>
            <a:ext cx="3564017" cy="982266"/>
          </a:xfrm>
          <a:prstGeom prst="rect">
            <a:avLst/>
          </a:prstGeom>
          <a:noFill/>
          <a:ln/>
        </p:spPr>
        <p:txBody>
          <a:bodyPr wrap="square" lIns="0" tIns="0" rIns="0" bIns="0" rtlCol="0" anchor="t"/>
          <a:lstStyle/>
          <a:p>
            <a:pPr marL="0" indent="0" algn="l">
              <a:lnSpc>
                <a:spcPts val="2550"/>
              </a:lnSpc>
              <a:buNone/>
            </a:pPr>
            <a:r>
              <a:rPr lang="en-US" sz="1600" dirty="0">
                <a:solidFill>
                  <a:srgbClr val="403C4E"/>
                </a:solidFill>
                <a:latin typeface="Open Sans" pitchFamily="34" charset="0"/>
                <a:ea typeface="Open Sans" pitchFamily="34" charset="-122"/>
                <a:cs typeface="Open Sans" pitchFamily="34" charset="-120"/>
              </a:rPr>
              <a:t>La facturation électronique n'est plus une option mais une obligation légale</a:t>
            </a:r>
            <a:endParaRPr lang="en-US" sz="1600" dirty="0"/>
          </a:p>
        </p:txBody>
      </p:sp>
      <p:sp>
        <p:nvSpPr>
          <p:cNvPr id="12" name="Shape 9"/>
          <p:cNvSpPr/>
          <p:nvPr/>
        </p:nvSpPr>
        <p:spPr>
          <a:xfrm>
            <a:off x="9685377" y="5294352"/>
            <a:ext cx="460296" cy="460296"/>
          </a:xfrm>
          <a:prstGeom prst="roundRect">
            <a:avLst>
              <a:gd name="adj" fmla="val 18671"/>
            </a:avLst>
          </a:prstGeom>
          <a:solidFill>
            <a:srgbClr val="FFD8CC"/>
          </a:solidFill>
          <a:ln w="7620">
            <a:solidFill>
              <a:srgbClr val="E5BEB2"/>
            </a:solidFill>
            <a:prstDash val="solid"/>
          </a:ln>
        </p:spPr>
        <p:txBody>
          <a:bodyPr/>
          <a:lstStyle/>
          <a:p>
            <a:endParaRPr lang="fr-BE"/>
          </a:p>
        </p:txBody>
      </p:sp>
      <p:sp>
        <p:nvSpPr>
          <p:cNvPr id="13" name="Text 10"/>
          <p:cNvSpPr/>
          <p:nvPr/>
        </p:nvSpPr>
        <p:spPr>
          <a:xfrm>
            <a:off x="10350222" y="5364599"/>
            <a:ext cx="3564017" cy="639366"/>
          </a:xfrm>
          <a:prstGeom prst="rect">
            <a:avLst/>
          </a:prstGeom>
          <a:noFill/>
          <a:ln/>
        </p:spPr>
        <p:txBody>
          <a:bodyPr wrap="square" lIns="0" tIns="0" rIns="0" bIns="0" rtlCol="0" anchor="t"/>
          <a:lstStyle/>
          <a:p>
            <a:pPr marL="0" indent="0" algn="l">
              <a:lnSpc>
                <a:spcPts val="2500"/>
              </a:lnSpc>
              <a:buNone/>
            </a:pPr>
            <a:r>
              <a:rPr lang="en-US" sz="2000" b="1" dirty="0">
                <a:solidFill>
                  <a:srgbClr val="403C4E"/>
                </a:solidFill>
                <a:latin typeface="Merriweather Bold" pitchFamily="34" charset="0"/>
                <a:ea typeface="Merriweather Bold" pitchFamily="34" charset="-122"/>
                <a:cs typeface="Merriweather Bold" pitchFamily="34" charset="-120"/>
              </a:rPr>
              <a:t>Répondez avec diligence aux demandes de données</a:t>
            </a:r>
            <a:endParaRPr lang="en-US" sz="2000" dirty="0"/>
          </a:p>
        </p:txBody>
      </p:sp>
      <p:sp>
        <p:nvSpPr>
          <p:cNvPr id="14" name="Text 11"/>
          <p:cNvSpPr/>
          <p:nvPr/>
        </p:nvSpPr>
        <p:spPr>
          <a:xfrm>
            <a:off x="10350222" y="6126718"/>
            <a:ext cx="3564017" cy="654844"/>
          </a:xfrm>
          <a:prstGeom prst="rect">
            <a:avLst/>
          </a:prstGeom>
          <a:noFill/>
          <a:ln/>
        </p:spPr>
        <p:txBody>
          <a:bodyPr wrap="square" lIns="0" tIns="0" rIns="0" bIns="0" rtlCol="0" anchor="t"/>
          <a:lstStyle/>
          <a:p>
            <a:pPr marL="0" indent="0" algn="l">
              <a:lnSpc>
                <a:spcPts val="2550"/>
              </a:lnSpc>
              <a:buNone/>
            </a:pPr>
            <a:r>
              <a:rPr lang="en-US" sz="1600" dirty="0">
                <a:solidFill>
                  <a:srgbClr val="403C4E"/>
                </a:solidFill>
                <a:latin typeface="Open Sans" pitchFamily="34" charset="0"/>
                <a:ea typeface="Open Sans" pitchFamily="34" charset="-122"/>
                <a:cs typeface="Open Sans" pitchFamily="34" charset="-120"/>
              </a:rPr>
              <a:t>Votre collaboration est indispensable pour démontrer les progrès collectifs</a:t>
            </a:r>
            <a:endParaRPr lang="en-US" sz="1600" dirty="0"/>
          </a:p>
        </p:txBody>
      </p:sp>
      <p:sp>
        <p:nvSpPr>
          <p:cNvPr id="15" name="Text 12"/>
          <p:cNvSpPr/>
          <p:nvPr/>
        </p:nvSpPr>
        <p:spPr>
          <a:xfrm>
            <a:off x="716161" y="7339132"/>
            <a:ext cx="13198078" cy="327422"/>
          </a:xfrm>
          <a:prstGeom prst="rect">
            <a:avLst/>
          </a:prstGeom>
          <a:noFill/>
          <a:ln/>
        </p:spPr>
        <p:txBody>
          <a:bodyPr wrap="none" lIns="0" tIns="0" rIns="0" bIns="0" rtlCol="0" anchor="t"/>
          <a:lstStyle/>
          <a:p>
            <a:pPr marL="0" indent="0" algn="ctr">
              <a:lnSpc>
                <a:spcPts val="2550"/>
              </a:lnSpc>
              <a:buNone/>
            </a:pPr>
            <a:r>
              <a:rPr lang="en-US" sz="1600" dirty="0">
                <a:solidFill>
                  <a:srgbClr val="403C4E"/>
                </a:solidFill>
                <a:latin typeface="Open Sans" pitchFamily="34" charset="0"/>
                <a:ea typeface="Open Sans" pitchFamily="34" charset="-122"/>
                <a:cs typeface="Open Sans" pitchFamily="34" charset="-120"/>
              </a:rPr>
              <a:t>Ensemble, mettons nos administrations en conformité et évitons les sanctions européennes.</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77954" y="611267"/>
            <a:ext cx="13074491" cy="1389459"/>
          </a:xfrm>
          <a:prstGeom prst="rect">
            <a:avLst/>
          </a:prstGeom>
          <a:noFill/>
          <a:ln/>
        </p:spPr>
        <p:txBody>
          <a:bodyPr wrap="square" lIns="0" tIns="0" rIns="0" bIns="0" rtlCol="0" anchor="t"/>
          <a:lstStyle/>
          <a:p>
            <a:pPr marL="0" indent="0" algn="l">
              <a:lnSpc>
                <a:spcPts val="5450"/>
              </a:lnSpc>
              <a:buNone/>
            </a:pPr>
            <a:r>
              <a:rPr lang="en-US" sz="4350" b="1" dirty="0">
                <a:solidFill>
                  <a:srgbClr val="403C4E"/>
                </a:solidFill>
                <a:latin typeface="Merriweather Bold" pitchFamily="34" charset="0"/>
                <a:ea typeface="Merriweather Bold" pitchFamily="34" charset="-122"/>
                <a:cs typeface="Merriweather Bold" pitchFamily="34" charset="-120"/>
              </a:rPr>
              <a:t>Une mise en demeure de la Commission Européenne</a:t>
            </a:r>
            <a:endParaRPr lang="en-US" sz="4350" dirty="0"/>
          </a:p>
        </p:txBody>
      </p:sp>
      <p:sp>
        <p:nvSpPr>
          <p:cNvPr id="3" name="Text 1"/>
          <p:cNvSpPr/>
          <p:nvPr/>
        </p:nvSpPr>
        <p:spPr>
          <a:xfrm>
            <a:off x="777954" y="2534125"/>
            <a:ext cx="7627739" cy="2227445"/>
          </a:xfrm>
          <a:prstGeom prst="rect">
            <a:avLst/>
          </a:prstGeom>
          <a:noFill/>
          <a:ln/>
        </p:spPr>
        <p:txBody>
          <a:bodyPr wrap="square" lIns="0" tIns="0" rIns="0" bIns="0" rtlCol="0" anchor="t"/>
          <a:lstStyle/>
          <a:p>
            <a:pPr marL="0" indent="0" algn="l">
              <a:lnSpc>
                <a:spcPts val="2800"/>
              </a:lnSpc>
              <a:buNone/>
            </a:pPr>
            <a:r>
              <a:rPr lang="en-US" sz="2000" dirty="0">
                <a:solidFill>
                  <a:srgbClr val="403C4E"/>
                </a:solidFill>
                <a:latin typeface="Open Sans" pitchFamily="34" charset="0"/>
                <a:ea typeface="Open Sans" pitchFamily="34" charset="-122"/>
                <a:cs typeface="Open Sans" pitchFamily="34" charset="-120"/>
              </a:rPr>
              <a:t>En octobre 2025, la Commission Européenne a lancé une nouvelle procédure d'infraction explicitement dirigée contre les communes bruxelloises. Cette action fait suite à des constats alarmants : les délais de paiement moyens atteignent </a:t>
            </a:r>
            <a:r>
              <a:rPr lang="en-US" sz="2000" b="1" dirty="0">
                <a:solidFill>
                  <a:srgbClr val="403C4E"/>
                </a:solidFill>
                <a:latin typeface="Open Sans" pitchFamily="34" charset="0"/>
                <a:ea typeface="Open Sans" pitchFamily="34" charset="-122"/>
                <a:cs typeface="Open Sans" pitchFamily="34" charset="-120"/>
              </a:rPr>
              <a:t>77 jours</a:t>
            </a:r>
            <a:r>
              <a:rPr lang="en-US" sz="2000" dirty="0">
                <a:solidFill>
                  <a:srgbClr val="403C4E"/>
                </a:solidFill>
                <a:latin typeface="Open Sans" pitchFamily="34" charset="0"/>
                <a:ea typeface="Open Sans" pitchFamily="34" charset="-122"/>
                <a:cs typeface="Open Sans" pitchFamily="34" charset="-120"/>
              </a:rPr>
              <a:t> au premier semestre 2025, soit plus du double du délai légal de 30 jours.</a:t>
            </a:r>
            <a:endParaRPr lang="en-US" sz="2000" dirty="0"/>
          </a:p>
        </p:txBody>
      </p:sp>
      <p:sp>
        <p:nvSpPr>
          <p:cNvPr id="4" name="Text 2"/>
          <p:cNvSpPr/>
          <p:nvPr/>
        </p:nvSpPr>
        <p:spPr>
          <a:xfrm>
            <a:off x="777954" y="5419492"/>
            <a:ext cx="7627739" cy="1471961"/>
          </a:xfrm>
          <a:prstGeom prst="rect">
            <a:avLst/>
          </a:prstGeom>
          <a:noFill/>
          <a:ln/>
        </p:spPr>
        <p:txBody>
          <a:bodyPr wrap="square" lIns="0" tIns="0" rIns="0" bIns="0" rtlCol="0" anchor="t"/>
          <a:lstStyle/>
          <a:p>
            <a:pPr marL="0" indent="0" algn="l">
              <a:lnSpc>
                <a:spcPts val="2800"/>
              </a:lnSpc>
              <a:buNone/>
            </a:pPr>
            <a:r>
              <a:rPr lang="en-US" sz="2000" dirty="0">
                <a:solidFill>
                  <a:srgbClr val="403C4E"/>
                </a:solidFill>
                <a:latin typeface="Open Sans" pitchFamily="34" charset="0"/>
                <a:ea typeface="Open Sans" pitchFamily="34" charset="-122"/>
                <a:cs typeface="Open Sans" pitchFamily="34" charset="-120"/>
              </a:rPr>
              <a:t>La Belgique dispose d'un délai de deux mois pour répondre. En cas de non-conformité persistante, des sanctions financières importantes sont à prévoir.</a:t>
            </a:r>
            <a:endParaRPr lang="en-US" sz="2000" dirty="0"/>
          </a:p>
        </p:txBody>
      </p:sp>
      <p:pic>
        <p:nvPicPr>
          <p:cNvPr id="5" name="Image 0" descr="preencoded.png"/>
          <p:cNvPicPr>
            <a:picLocks noChangeAspect="1"/>
          </p:cNvPicPr>
          <p:nvPr/>
        </p:nvPicPr>
        <p:blipFill>
          <a:blip r:embed="rId3"/>
          <a:stretch>
            <a:fillRect/>
          </a:stretch>
        </p:blipFill>
        <p:spPr>
          <a:xfrm>
            <a:off x="8955524" y="2584133"/>
            <a:ext cx="4904423" cy="490442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733901"/>
            <a:ext cx="11293316" cy="708779"/>
          </a:xfrm>
          <a:prstGeom prst="rect">
            <a:avLst/>
          </a:prstGeom>
          <a:noFill/>
          <a:ln/>
        </p:spPr>
        <p:txBody>
          <a:bodyPr wrap="non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Chronologie de la procédure européenne</a:t>
            </a:r>
            <a:endParaRPr lang="en-US" sz="4450" dirty="0"/>
          </a:p>
        </p:txBody>
      </p:sp>
      <p:sp>
        <p:nvSpPr>
          <p:cNvPr id="3" name="Shape 1"/>
          <p:cNvSpPr/>
          <p:nvPr/>
        </p:nvSpPr>
        <p:spPr>
          <a:xfrm>
            <a:off x="7299960" y="1896308"/>
            <a:ext cx="30480" cy="5599271"/>
          </a:xfrm>
          <a:prstGeom prst="roundRect">
            <a:avLst>
              <a:gd name="adj" fmla="val 312558"/>
            </a:avLst>
          </a:prstGeom>
          <a:solidFill>
            <a:srgbClr val="E5BEB2"/>
          </a:solidFill>
          <a:ln/>
        </p:spPr>
        <p:txBody>
          <a:bodyPr/>
          <a:lstStyle/>
          <a:p>
            <a:endParaRPr lang="fr-BE"/>
          </a:p>
        </p:txBody>
      </p:sp>
      <p:sp>
        <p:nvSpPr>
          <p:cNvPr id="4" name="Shape 2"/>
          <p:cNvSpPr/>
          <p:nvPr/>
        </p:nvSpPr>
        <p:spPr>
          <a:xfrm>
            <a:off x="6410087" y="2136219"/>
            <a:ext cx="680442" cy="30480"/>
          </a:xfrm>
          <a:prstGeom prst="roundRect">
            <a:avLst>
              <a:gd name="adj" fmla="val 312558"/>
            </a:avLst>
          </a:prstGeom>
          <a:solidFill>
            <a:srgbClr val="E5BEB2"/>
          </a:solidFill>
          <a:ln/>
        </p:spPr>
        <p:txBody>
          <a:bodyPr/>
          <a:lstStyle/>
          <a:p>
            <a:endParaRPr lang="fr-BE"/>
          </a:p>
        </p:txBody>
      </p:sp>
      <p:sp>
        <p:nvSpPr>
          <p:cNvPr id="5" name="Shape 3"/>
          <p:cNvSpPr/>
          <p:nvPr/>
        </p:nvSpPr>
        <p:spPr>
          <a:xfrm>
            <a:off x="7060049" y="1896308"/>
            <a:ext cx="510302" cy="510302"/>
          </a:xfrm>
          <a:prstGeom prst="roundRect">
            <a:avLst>
              <a:gd name="adj" fmla="val 18669"/>
            </a:avLst>
          </a:prstGeom>
          <a:solidFill>
            <a:srgbClr val="FFD8CC"/>
          </a:solidFill>
          <a:ln w="7620">
            <a:solidFill>
              <a:srgbClr val="E5BEB2"/>
            </a:solidFill>
            <a:prstDash val="solid"/>
          </a:ln>
        </p:spPr>
        <p:txBody>
          <a:bodyPr/>
          <a:lstStyle/>
          <a:p>
            <a:endParaRPr lang="fr-BE"/>
          </a:p>
        </p:txBody>
      </p:sp>
      <p:sp>
        <p:nvSpPr>
          <p:cNvPr id="6" name="Text 4"/>
          <p:cNvSpPr/>
          <p:nvPr/>
        </p:nvSpPr>
        <p:spPr>
          <a:xfrm>
            <a:off x="7145119" y="1938814"/>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03C4E"/>
                </a:solidFill>
                <a:latin typeface="Merriweather Bold" pitchFamily="34" charset="0"/>
                <a:ea typeface="Merriweather Bold" pitchFamily="34" charset="-122"/>
                <a:cs typeface="Merriweather Bold" pitchFamily="34" charset="-120"/>
              </a:rPr>
              <a:t>1</a:t>
            </a:r>
            <a:endParaRPr lang="en-US" sz="2650" dirty="0"/>
          </a:p>
        </p:txBody>
      </p:sp>
      <p:sp>
        <p:nvSpPr>
          <p:cNvPr id="7" name="Text 5"/>
          <p:cNvSpPr/>
          <p:nvPr/>
        </p:nvSpPr>
        <p:spPr>
          <a:xfrm>
            <a:off x="3345894" y="1974175"/>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2019</a:t>
            </a:r>
            <a:endParaRPr lang="en-US" sz="2200" dirty="0"/>
          </a:p>
        </p:txBody>
      </p:sp>
      <p:sp>
        <p:nvSpPr>
          <p:cNvPr id="8" name="Text 6"/>
          <p:cNvSpPr/>
          <p:nvPr/>
        </p:nvSpPr>
        <p:spPr>
          <a:xfrm>
            <a:off x="793790" y="2464594"/>
            <a:ext cx="5387340" cy="1088708"/>
          </a:xfrm>
          <a:prstGeom prst="rect">
            <a:avLst/>
          </a:prstGeom>
          <a:noFill/>
          <a:ln/>
        </p:spPr>
        <p:txBody>
          <a:bodyPr wrap="square" lIns="0" tIns="0" rIns="0" bIns="0" rtlCol="0" anchor="t"/>
          <a:lstStyle/>
          <a:p>
            <a:pPr marL="0" indent="0" algn="r">
              <a:lnSpc>
                <a:spcPts val="2850"/>
              </a:lnSpc>
              <a:buNone/>
            </a:pPr>
            <a:r>
              <a:rPr lang="en-US" sz="1750" dirty="0">
                <a:solidFill>
                  <a:srgbClr val="403C4E"/>
                </a:solidFill>
                <a:latin typeface="Open Sans" pitchFamily="34" charset="0"/>
                <a:ea typeface="Open Sans" pitchFamily="34" charset="-122"/>
                <a:cs typeface="Open Sans" pitchFamily="34" charset="-120"/>
              </a:rPr>
              <a:t>Ouverture de la procédure d'infraction INFR(2019)2299 contre la Belgique pour non-respect de la directive 2011/7/UE</a:t>
            </a:r>
            <a:endParaRPr lang="en-US" sz="1750" dirty="0"/>
          </a:p>
        </p:txBody>
      </p:sp>
      <p:sp>
        <p:nvSpPr>
          <p:cNvPr id="9" name="Shape 7"/>
          <p:cNvSpPr/>
          <p:nvPr/>
        </p:nvSpPr>
        <p:spPr>
          <a:xfrm>
            <a:off x="7539871" y="3497104"/>
            <a:ext cx="680442" cy="30480"/>
          </a:xfrm>
          <a:prstGeom prst="roundRect">
            <a:avLst>
              <a:gd name="adj" fmla="val 312558"/>
            </a:avLst>
          </a:prstGeom>
          <a:solidFill>
            <a:srgbClr val="E5BEB2"/>
          </a:solidFill>
          <a:ln/>
        </p:spPr>
        <p:txBody>
          <a:bodyPr/>
          <a:lstStyle/>
          <a:p>
            <a:endParaRPr lang="fr-BE"/>
          </a:p>
        </p:txBody>
      </p:sp>
      <p:sp>
        <p:nvSpPr>
          <p:cNvPr id="10" name="Shape 8"/>
          <p:cNvSpPr/>
          <p:nvPr/>
        </p:nvSpPr>
        <p:spPr>
          <a:xfrm>
            <a:off x="7060049" y="3257193"/>
            <a:ext cx="510302" cy="510302"/>
          </a:xfrm>
          <a:prstGeom prst="roundRect">
            <a:avLst>
              <a:gd name="adj" fmla="val 18669"/>
            </a:avLst>
          </a:prstGeom>
          <a:solidFill>
            <a:srgbClr val="FFD8CC"/>
          </a:solidFill>
          <a:ln w="7620">
            <a:solidFill>
              <a:srgbClr val="E5BEB2"/>
            </a:solidFill>
            <a:prstDash val="solid"/>
          </a:ln>
        </p:spPr>
        <p:txBody>
          <a:bodyPr/>
          <a:lstStyle/>
          <a:p>
            <a:endParaRPr lang="fr-BE"/>
          </a:p>
        </p:txBody>
      </p:sp>
      <p:sp>
        <p:nvSpPr>
          <p:cNvPr id="11" name="Text 9"/>
          <p:cNvSpPr/>
          <p:nvPr/>
        </p:nvSpPr>
        <p:spPr>
          <a:xfrm>
            <a:off x="7145119" y="3299698"/>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03C4E"/>
                </a:solidFill>
                <a:latin typeface="Merriweather Bold" pitchFamily="34" charset="0"/>
                <a:ea typeface="Merriweather Bold" pitchFamily="34" charset="-122"/>
                <a:cs typeface="Merriweather Bold" pitchFamily="34" charset="-120"/>
              </a:rPr>
              <a:t>2</a:t>
            </a:r>
            <a:endParaRPr lang="en-US" sz="2650" dirty="0"/>
          </a:p>
        </p:txBody>
      </p:sp>
      <p:sp>
        <p:nvSpPr>
          <p:cNvPr id="12" name="Text 10"/>
          <p:cNvSpPr/>
          <p:nvPr/>
        </p:nvSpPr>
        <p:spPr>
          <a:xfrm>
            <a:off x="8449270" y="33350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2023</a:t>
            </a:r>
            <a:endParaRPr lang="en-US" sz="2200" dirty="0"/>
          </a:p>
        </p:txBody>
      </p:sp>
      <p:sp>
        <p:nvSpPr>
          <p:cNvPr id="13" name="Text 11"/>
          <p:cNvSpPr/>
          <p:nvPr/>
        </p:nvSpPr>
        <p:spPr>
          <a:xfrm>
            <a:off x="8449270" y="3825478"/>
            <a:ext cx="5387340" cy="1088708"/>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Bruxelles Pouvoirs Locaux sollicite les communes pour collecter des données sur les délais de paiement</a:t>
            </a:r>
            <a:endParaRPr lang="en-US" sz="1750" dirty="0"/>
          </a:p>
        </p:txBody>
      </p:sp>
      <p:sp>
        <p:nvSpPr>
          <p:cNvPr id="14" name="Shape 12"/>
          <p:cNvSpPr/>
          <p:nvPr/>
        </p:nvSpPr>
        <p:spPr>
          <a:xfrm>
            <a:off x="6410087" y="4670108"/>
            <a:ext cx="680442" cy="30480"/>
          </a:xfrm>
          <a:prstGeom prst="roundRect">
            <a:avLst>
              <a:gd name="adj" fmla="val 312558"/>
            </a:avLst>
          </a:prstGeom>
          <a:solidFill>
            <a:srgbClr val="E5BEB2"/>
          </a:solidFill>
          <a:ln/>
        </p:spPr>
        <p:txBody>
          <a:bodyPr/>
          <a:lstStyle/>
          <a:p>
            <a:endParaRPr lang="fr-BE"/>
          </a:p>
        </p:txBody>
      </p:sp>
      <p:sp>
        <p:nvSpPr>
          <p:cNvPr id="15" name="Shape 13"/>
          <p:cNvSpPr/>
          <p:nvPr/>
        </p:nvSpPr>
        <p:spPr>
          <a:xfrm>
            <a:off x="7060049" y="4430197"/>
            <a:ext cx="510302" cy="510302"/>
          </a:xfrm>
          <a:prstGeom prst="roundRect">
            <a:avLst>
              <a:gd name="adj" fmla="val 18669"/>
            </a:avLst>
          </a:prstGeom>
          <a:solidFill>
            <a:srgbClr val="FFD8CC"/>
          </a:solidFill>
          <a:ln w="7620">
            <a:solidFill>
              <a:srgbClr val="E5BEB2"/>
            </a:solidFill>
            <a:prstDash val="solid"/>
          </a:ln>
        </p:spPr>
        <p:txBody>
          <a:bodyPr/>
          <a:lstStyle/>
          <a:p>
            <a:endParaRPr lang="fr-BE"/>
          </a:p>
        </p:txBody>
      </p:sp>
      <p:sp>
        <p:nvSpPr>
          <p:cNvPr id="16" name="Text 14"/>
          <p:cNvSpPr/>
          <p:nvPr/>
        </p:nvSpPr>
        <p:spPr>
          <a:xfrm>
            <a:off x="7145119" y="4472702"/>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03C4E"/>
                </a:solidFill>
                <a:latin typeface="Merriweather Bold" pitchFamily="34" charset="0"/>
                <a:ea typeface="Merriweather Bold" pitchFamily="34" charset="-122"/>
                <a:cs typeface="Merriweather Bold" pitchFamily="34" charset="-120"/>
              </a:rPr>
              <a:t>3</a:t>
            </a:r>
            <a:endParaRPr lang="en-US" sz="2650" dirty="0"/>
          </a:p>
        </p:txBody>
      </p:sp>
      <p:sp>
        <p:nvSpPr>
          <p:cNvPr id="17" name="Text 15"/>
          <p:cNvSpPr/>
          <p:nvPr/>
        </p:nvSpPr>
        <p:spPr>
          <a:xfrm>
            <a:off x="3345894" y="4508063"/>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Juin 2025</a:t>
            </a:r>
            <a:endParaRPr lang="en-US" sz="2200" dirty="0"/>
          </a:p>
        </p:txBody>
      </p:sp>
      <p:sp>
        <p:nvSpPr>
          <p:cNvPr id="18" name="Text 16"/>
          <p:cNvSpPr/>
          <p:nvPr/>
        </p:nvSpPr>
        <p:spPr>
          <a:xfrm>
            <a:off x="793790" y="4998482"/>
            <a:ext cx="5387340" cy="1088708"/>
          </a:xfrm>
          <a:prstGeom prst="rect">
            <a:avLst/>
          </a:prstGeom>
          <a:noFill/>
          <a:ln/>
        </p:spPr>
        <p:txBody>
          <a:bodyPr wrap="square" lIns="0" tIns="0" rIns="0" bIns="0" rtlCol="0" anchor="t"/>
          <a:lstStyle/>
          <a:p>
            <a:pPr marL="0" indent="0" algn="r">
              <a:lnSpc>
                <a:spcPts val="2850"/>
              </a:lnSpc>
              <a:buNone/>
            </a:pPr>
            <a:r>
              <a:rPr lang="en-US" sz="1750" dirty="0">
                <a:solidFill>
                  <a:srgbClr val="403C4E"/>
                </a:solidFill>
                <a:latin typeface="Open Sans" pitchFamily="34" charset="0"/>
                <a:ea typeface="Open Sans" pitchFamily="34" charset="-122"/>
                <a:cs typeface="Open Sans" pitchFamily="34" charset="-120"/>
              </a:rPr>
              <a:t>Condamnation de la Belgique par la Cour de justice (C-543/24) — communes bruxelloises non concernées à ce stade</a:t>
            </a:r>
            <a:endParaRPr lang="en-US" sz="1750" dirty="0"/>
          </a:p>
        </p:txBody>
      </p:sp>
      <p:sp>
        <p:nvSpPr>
          <p:cNvPr id="19" name="Shape 17"/>
          <p:cNvSpPr/>
          <p:nvPr/>
        </p:nvSpPr>
        <p:spPr>
          <a:xfrm>
            <a:off x="7539871" y="5843111"/>
            <a:ext cx="680442" cy="30480"/>
          </a:xfrm>
          <a:prstGeom prst="roundRect">
            <a:avLst>
              <a:gd name="adj" fmla="val 312558"/>
            </a:avLst>
          </a:prstGeom>
          <a:solidFill>
            <a:srgbClr val="E5BEB2"/>
          </a:solidFill>
          <a:ln/>
        </p:spPr>
        <p:txBody>
          <a:bodyPr/>
          <a:lstStyle/>
          <a:p>
            <a:endParaRPr lang="fr-BE"/>
          </a:p>
        </p:txBody>
      </p:sp>
      <p:sp>
        <p:nvSpPr>
          <p:cNvPr id="20" name="Shape 18"/>
          <p:cNvSpPr/>
          <p:nvPr/>
        </p:nvSpPr>
        <p:spPr>
          <a:xfrm>
            <a:off x="7060049" y="5603200"/>
            <a:ext cx="510302" cy="510302"/>
          </a:xfrm>
          <a:prstGeom prst="roundRect">
            <a:avLst>
              <a:gd name="adj" fmla="val 18669"/>
            </a:avLst>
          </a:prstGeom>
          <a:solidFill>
            <a:srgbClr val="FFD8CC"/>
          </a:solidFill>
          <a:ln w="7620">
            <a:solidFill>
              <a:srgbClr val="E5BEB2"/>
            </a:solidFill>
            <a:prstDash val="solid"/>
          </a:ln>
        </p:spPr>
        <p:txBody>
          <a:bodyPr/>
          <a:lstStyle/>
          <a:p>
            <a:endParaRPr lang="fr-BE"/>
          </a:p>
        </p:txBody>
      </p:sp>
      <p:sp>
        <p:nvSpPr>
          <p:cNvPr id="21" name="Text 19"/>
          <p:cNvSpPr/>
          <p:nvPr/>
        </p:nvSpPr>
        <p:spPr>
          <a:xfrm>
            <a:off x="7145119" y="5645706"/>
            <a:ext cx="340162" cy="425291"/>
          </a:xfrm>
          <a:prstGeom prst="rect">
            <a:avLst/>
          </a:prstGeom>
          <a:noFill/>
          <a:ln/>
        </p:spPr>
        <p:txBody>
          <a:bodyPr wrap="none" lIns="0" tIns="0" rIns="0" bIns="0" rtlCol="0" anchor="t"/>
          <a:lstStyle/>
          <a:p>
            <a:pPr marL="0" indent="0" algn="ctr">
              <a:lnSpc>
                <a:spcPts val="2650"/>
              </a:lnSpc>
              <a:buNone/>
            </a:pPr>
            <a:r>
              <a:rPr lang="en-US" sz="2650" b="1" dirty="0">
                <a:solidFill>
                  <a:srgbClr val="403C4E"/>
                </a:solidFill>
                <a:latin typeface="Merriweather Bold" pitchFamily="34" charset="0"/>
                <a:ea typeface="Merriweather Bold" pitchFamily="34" charset="-122"/>
                <a:cs typeface="Merriweather Bold" pitchFamily="34" charset="-120"/>
              </a:rPr>
              <a:t>4</a:t>
            </a:r>
            <a:endParaRPr lang="en-US" sz="2650" dirty="0"/>
          </a:p>
        </p:txBody>
      </p:sp>
      <p:sp>
        <p:nvSpPr>
          <p:cNvPr id="22" name="Text 20"/>
          <p:cNvSpPr/>
          <p:nvPr/>
        </p:nvSpPr>
        <p:spPr>
          <a:xfrm>
            <a:off x="8449270" y="568106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Octobre 2025</a:t>
            </a:r>
            <a:endParaRPr lang="en-US" sz="2200" dirty="0"/>
          </a:p>
        </p:txBody>
      </p:sp>
      <p:sp>
        <p:nvSpPr>
          <p:cNvPr id="23" name="Text 21"/>
          <p:cNvSpPr/>
          <p:nvPr/>
        </p:nvSpPr>
        <p:spPr>
          <a:xfrm>
            <a:off x="8449270" y="6171486"/>
            <a:ext cx="5387340" cy="1088708"/>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Nouvelle procédure INFR(2025)2130 visant explicitement les communes </a:t>
            </a:r>
            <a:r>
              <a:rPr lang="en-US" sz="1750" dirty="0" err="1">
                <a:solidFill>
                  <a:srgbClr val="403C4E"/>
                </a:solidFill>
                <a:latin typeface="Open Sans" pitchFamily="34" charset="0"/>
                <a:ea typeface="Open Sans" pitchFamily="34" charset="-122"/>
                <a:cs typeface="Open Sans" pitchFamily="34" charset="-120"/>
              </a:rPr>
              <a:t>bruxelloises</a:t>
            </a:r>
            <a:r>
              <a:rPr lang="en-US" sz="1750" dirty="0">
                <a:solidFill>
                  <a:srgbClr val="403C4E"/>
                </a:solidFill>
                <a:latin typeface="Open Sans" pitchFamily="34" charset="0"/>
                <a:ea typeface="Open Sans" pitchFamily="34" charset="-122"/>
                <a:cs typeface="Open Sans" pitchFamily="34" charset="-120"/>
              </a:rPr>
              <a:t> &gt; </a:t>
            </a:r>
            <a:r>
              <a:rPr lang="en-US" sz="1750" dirty="0" err="1">
                <a:solidFill>
                  <a:srgbClr val="403C4E"/>
                </a:solidFill>
                <a:latin typeface="Open Sans" pitchFamily="34" charset="0"/>
                <a:ea typeface="Open Sans" pitchFamily="34" charset="-122"/>
                <a:cs typeface="Open Sans" pitchFamily="34" charset="-120"/>
              </a:rPr>
              <a:t>lettre</a:t>
            </a:r>
            <a:r>
              <a:rPr lang="en-US" sz="1750" dirty="0">
                <a:solidFill>
                  <a:srgbClr val="403C4E"/>
                </a:solidFill>
                <a:latin typeface="Open Sans" pitchFamily="34" charset="0"/>
                <a:ea typeface="Open Sans" pitchFamily="34" charset="-122"/>
                <a:cs typeface="Open Sans" pitchFamily="34" charset="-120"/>
              </a:rPr>
              <a:t>  de mise en demeure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579483"/>
            <a:ext cx="8643818" cy="708779"/>
          </a:xfrm>
          <a:prstGeom prst="rect">
            <a:avLst/>
          </a:prstGeom>
          <a:noFill/>
          <a:ln/>
        </p:spPr>
        <p:txBody>
          <a:bodyPr wrap="non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La directive 2011/7/UE en détail</a:t>
            </a:r>
            <a:endParaRPr lang="en-US" sz="4450" dirty="0"/>
          </a:p>
        </p:txBody>
      </p:sp>
      <p:sp>
        <p:nvSpPr>
          <p:cNvPr id="3" name="Shape 1"/>
          <p:cNvSpPr/>
          <p:nvPr/>
        </p:nvSpPr>
        <p:spPr>
          <a:xfrm>
            <a:off x="793790" y="2741890"/>
            <a:ext cx="4196358" cy="3908227"/>
          </a:xfrm>
          <a:prstGeom prst="roundRect">
            <a:avLst>
              <a:gd name="adj" fmla="val 3743"/>
            </a:avLst>
          </a:prstGeom>
          <a:solidFill>
            <a:srgbClr val="FFFFFF"/>
          </a:solidFill>
          <a:ln w="30480">
            <a:solidFill>
              <a:srgbClr val="E5BEB2"/>
            </a:solidFill>
            <a:prstDash val="solid"/>
          </a:ln>
        </p:spPr>
        <p:txBody>
          <a:bodyPr/>
          <a:lstStyle/>
          <a:p>
            <a:endParaRPr lang="fr-BE"/>
          </a:p>
        </p:txBody>
      </p:sp>
      <p:sp>
        <p:nvSpPr>
          <p:cNvPr id="4" name="Shape 2"/>
          <p:cNvSpPr/>
          <p:nvPr/>
        </p:nvSpPr>
        <p:spPr>
          <a:xfrm>
            <a:off x="763310" y="2741890"/>
            <a:ext cx="121920" cy="3908227"/>
          </a:xfrm>
          <a:prstGeom prst="roundRect">
            <a:avLst>
              <a:gd name="adj" fmla="val 78139"/>
            </a:avLst>
          </a:prstGeom>
          <a:solidFill>
            <a:srgbClr val="FFAD94"/>
          </a:solidFill>
          <a:ln/>
        </p:spPr>
        <p:txBody>
          <a:bodyPr/>
          <a:lstStyle/>
          <a:p>
            <a:endParaRPr lang="fr-BE"/>
          </a:p>
        </p:txBody>
      </p:sp>
      <p:sp>
        <p:nvSpPr>
          <p:cNvPr id="5" name="Text 3"/>
          <p:cNvSpPr/>
          <p:nvPr/>
        </p:nvSpPr>
        <p:spPr>
          <a:xfrm>
            <a:off x="1142524" y="2999184"/>
            <a:ext cx="3103364"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Objectif de la directive</a:t>
            </a:r>
            <a:endParaRPr lang="en-US" sz="2200" dirty="0"/>
          </a:p>
        </p:txBody>
      </p:sp>
      <p:sp>
        <p:nvSpPr>
          <p:cNvPr id="6" name="Text 4"/>
          <p:cNvSpPr/>
          <p:nvPr/>
        </p:nvSpPr>
        <p:spPr>
          <a:xfrm>
            <a:off x="1142524" y="3489603"/>
            <a:ext cx="3590330" cy="2903220"/>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Lutter contre les retards de paiement dans les transactions commerciales au sein de l'Union Européenne, protéger les entreprises (notamment les PME) contre les pratiques de paiement tardif qui compromettent leur viabilité financière.</a:t>
            </a:r>
            <a:endParaRPr lang="en-US" sz="1750" dirty="0"/>
          </a:p>
        </p:txBody>
      </p:sp>
      <p:sp>
        <p:nvSpPr>
          <p:cNvPr id="7" name="Shape 5"/>
          <p:cNvSpPr/>
          <p:nvPr/>
        </p:nvSpPr>
        <p:spPr>
          <a:xfrm>
            <a:off x="5216962" y="2741890"/>
            <a:ext cx="4196358" cy="3908227"/>
          </a:xfrm>
          <a:prstGeom prst="roundRect">
            <a:avLst>
              <a:gd name="adj" fmla="val 3743"/>
            </a:avLst>
          </a:prstGeom>
          <a:solidFill>
            <a:srgbClr val="FFFFFF"/>
          </a:solidFill>
          <a:ln w="30480">
            <a:solidFill>
              <a:srgbClr val="E5BEB2"/>
            </a:solidFill>
            <a:prstDash val="solid"/>
          </a:ln>
        </p:spPr>
        <p:txBody>
          <a:bodyPr/>
          <a:lstStyle/>
          <a:p>
            <a:endParaRPr lang="fr-BE"/>
          </a:p>
        </p:txBody>
      </p:sp>
      <p:sp>
        <p:nvSpPr>
          <p:cNvPr id="8" name="Shape 6"/>
          <p:cNvSpPr/>
          <p:nvPr/>
        </p:nvSpPr>
        <p:spPr>
          <a:xfrm>
            <a:off x="5186482" y="2741890"/>
            <a:ext cx="121920" cy="3908227"/>
          </a:xfrm>
          <a:prstGeom prst="roundRect">
            <a:avLst>
              <a:gd name="adj" fmla="val 78139"/>
            </a:avLst>
          </a:prstGeom>
          <a:solidFill>
            <a:srgbClr val="FFAD94"/>
          </a:solidFill>
          <a:ln/>
        </p:spPr>
        <p:txBody>
          <a:bodyPr/>
          <a:lstStyle/>
          <a:p>
            <a:endParaRPr lang="fr-BE"/>
          </a:p>
        </p:txBody>
      </p:sp>
      <p:sp>
        <p:nvSpPr>
          <p:cNvPr id="9" name="Text 7"/>
          <p:cNvSpPr/>
          <p:nvPr/>
        </p:nvSpPr>
        <p:spPr>
          <a:xfrm>
            <a:off x="5565696" y="2999184"/>
            <a:ext cx="2863096"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Champ d'application</a:t>
            </a:r>
            <a:endParaRPr lang="en-US" sz="2200" dirty="0"/>
          </a:p>
        </p:txBody>
      </p:sp>
      <p:sp>
        <p:nvSpPr>
          <p:cNvPr id="10" name="Text 8"/>
          <p:cNvSpPr/>
          <p:nvPr/>
        </p:nvSpPr>
        <p:spPr>
          <a:xfrm>
            <a:off x="5565696" y="3489603"/>
            <a:ext cx="3590330" cy="2903220"/>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La directive s'applique à tous les paiements effectués en contrepartie de transactions commerciales entre entreprises ou entre entreprises et autorités publiques, y compris les administrations locales et communales.</a:t>
            </a:r>
            <a:endParaRPr lang="en-US" sz="1750" dirty="0"/>
          </a:p>
        </p:txBody>
      </p:sp>
      <p:sp>
        <p:nvSpPr>
          <p:cNvPr id="11" name="Shape 9"/>
          <p:cNvSpPr/>
          <p:nvPr/>
        </p:nvSpPr>
        <p:spPr>
          <a:xfrm>
            <a:off x="9640133" y="2741890"/>
            <a:ext cx="4196358" cy="3908227"/>
          </a:xfrm>
          <a:prstGeom prst="roundRect">
            <a:avLst>
              <a:gd name="adj" fmla="val 3743"/>
            </a:avLst>
          </a:prstGeom>
          <a:solidFill>
            <a:srgbClr val="FFFFFF"/>
          </a:solidFill>
          <a:ln w="30480">
            <a:solidFill>
              <a:srgbClr val="E5BEB2"/>
            </a:solidFill>
            <a:prstDash val="solid"/>
          </a:ln>
        </p:spPr>
        <p:txBody>
          <a:bodyPr/>
          <a:lstStyle/>
          <a:p>
            <a:endParaRPr lang="fr-BE"/>
          </a:p>
        </p:txBody>
      </p:sp>
      <p:sp>
        <p:nvSpPr>
          <p:cNvPr id="12" name="Shape 10"/>
          <p:cNvSpPr/>
          <p:nvPr/>
        </p:nvSpPr>
        <p:spPr>
          <a:xfrm>
            <a:off x="9609653" y="2741890"/>
            <a:ext cx="121920" cy="3908227"/>
          </a:xfrm>
          <a:prstGeom prst="roundRect">
            <a:avLst>
              <a:gd name="adj" fmla="val 78139"/>
            </a:avLst>
          </a:prstGeom>
          <a:solidFill>
            <a:srgbClr val="FFAD94"/>
          </a:solidFill>
          <a:ln/>
        </p:spPr>
        <p:txBody>
          <a:bodyPr/>
          <a:lstStyle/>
          <a:p>
            <a:endParaRPr lang="fr-BE"/>
          </a:p>
        </p:txBody>
      </p:sp>
      <p:sp>
        <p:nvSpPr>
          <p:cNvPr id="13" name="Text 11"/>
          <p:cNvSpPr/>
          <p:nvPr/>
        </p:nvSpPr>
        <p:spPr>
          <a:xfrm>
            <a:off x="9988868" y="299918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Sanctions prévues</a:t>
            </a:r>
            <a:endParaRPr lang="en-US" sz="2200" dirty="0"/>
          </a:p>
        </p:txBody>
      </p:sp>
      <p:sp>
        <p:nvSpPr>
          <p:cNvPr id="14" name="Text 12"/>
          <p:cNvSpPr/>
          <p:nvPr/>
        </p:nvSpPr>
        <p:spPr>
          <a:xfrm>
            <a:off x="9988868" y="3489603"/>
            <a:ext cx="3590330" cy="2540318"/>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En cas de non-respect, les États membres peuvent faire l'objet de procédures d'infraction devant la Cour de justice de l'UE, avec possibilité d'amendes forfaitaires et d'astreintes journalières jusqu'à mise en conformité.</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791738"/>
            <a:ext cx="12808268" cy="1428660"/>
          </a:xfrm>
          <a:prstGeom prst="rect">
            <a:avLst/>
          </a:prstGeom>
          <a:noFill/>
          <a:ln/>
        </p:spPr>
        <p:txBody>
          <a:bodyPr wrap="non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Rappel:</a:t>
            </a:r>
          </a:p>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les trois obligations légales fondamentales</a:t>
            </a:r>
            <a:endParaRPr lang="en-US" sz="4450" dirty="0"/>
          </a:p>
        </p:txBody>
      </p:sp>
      <p:sp>
        <p:nvSpPr>
          <p:cNvPr id="3" name="Shape 1"/>
          <p:cNvSpPr/>
          <p:nvPr/>
        </p:nvSpPr>
        <p:spPr>
          <a:xfrm>
            <a:off x="793790" y="2674025"/>
            <a:ext cx="4196358" cy="4043958"/>
          </a:xfrm>
          <a:prstGeom prst="roundRect">
            <a:avLst>
              <a:gd name="adj" fmla="val 2356"/>
            </a:avLst>
          </a:prstGeom>
          <a:solidFill>
            <a:srgbClr val="FFD8CC"/>
          </a:solidFill>
          <a:ln w="7620">
            <a:solidFill>
              <a:srgbClr val="E5BEB2"/>
            </a:solidFill>
            <a:prstDash val="solid"/>
          </a:ln>
        </p:spPr>
        <p:txBody>
          <a:bodyPr/>
          <a:lstStyle/>
          <a:p>
            <a:endParaRPr lang="fr-BE"/>
          </a:p>
        </p:txBody>
      </p:sp>
      <p:sp>
        <p:nvSpPr>
          <p:cNvPr id="4" name="Shape 2"/>
          <p:cNvSpPr/>
          <p:nvPr/>
        </p:nvSpPr>
        <p:spPr>
          <a:xfrm>
            <a:off x="1028224" y="2908459"/>
            <a:ext cx="680442" cy="680442"/>
          </a:xfrm>
          <a:prstGeom prst="roundRect">
            <a:avLst>
              <a:gd name="adj" fmla="val 13436980"/>
            </a:avLst>
          </a:prstGeom>
          <a:solidFill>
            <a:srgbClr val="FFAD94"/>
          </a:solidFill>
          <a:ln/>
        </p:spPr>
        <p:txBody>
          <a:bodyPr/>
          <a:lstStyle/>
          <a:p>
            <a:endParaRPr lang="fr-BE"/>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5390" y="3095506"/>
            <a:ext cx="306110" cy="306110"/>
          </a:xfrm>
          <a:prstGeom prst="rect">
            <a:avLst/>
          </a:prstGeom>
        </p:spPr>
      </p:pic>
      <p:sp>
        <p:nvSpPr>
          <p:cNvPr id="6" name="Text 3"/>
          <p:cNvSpPr/>
          <p:nvPr/>
        </p:nvSpPr>
        <p:spPr>
          <a:xfrm>
            <a:off x="1028224" y="3815715"/>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Délai de paiement</a:t>
            </a:r>
            <a:endParaRPr lang="en-US" sz="2200" dirty="0"/>
          </a:p>
        </p:txBody>
      </p:sp>
      <p:sp>
        <p:nvSpPr>
          <p:cNvPr id="7" name="Text 4"/>
          <p:cNvSpPr/>
          <p:nvPr/>
        </p:nvSpPr>
        <p:spPr>
          <a:xfrm>
            <a:off x="1028224" y="4306133"/>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Maximum </a:t>
            </a:r>
            <a:r>
              <a:rPr lang="en-US" sz="1750" b="1" dirty="0">
                <a:solidFill>
                  <a:srgbClr val="403C4E"/>
                </a:solidFill>
                <a:latin typeface="Open Sans" pitchFamily="34" charset="0"/>
                <a:ea typeface="Open Sans" pitchFamily="34" charset="-122"/>
                <a:cs typeface="Open Sans" pitchFamily="34" charset="-120"/>
              </a:rPr>
              <a:t>30 jours calendrier</a:t>
            </a:r>
            <a:r>
              <a:rPr lang="en-US" sz="1750" dirty="0">
                <a:solidFill>
                  <a:srgbClr val="403C4E"/>
                </a:solidFill>
                <a:latin typeface="Open Sans" pitchFamily="34" charset="0"/>
                <a:ea typeface="Open Sans" pitchFamily="34" charset="-122"/>
                <a:cs typeface="Open Sans" pitchFamily="34" charset="-120"/>
              </a:rPr>
              <a:t> à compter de la réception de la facture par l'administration. Ce délai s'applique à toutes les transactions commerciales avec les fournisseurs.</a:t>
            </a:r>
            <a:endParaRPr lang="en-US" sz="1750" dirty="0"/>
          </a:p>
        </p:txBody>
      </p:sp>
      <p:sp>
        <p:nvSpPr>
          <p:cNvPr id="8" name="Shape 5"/>
          <p:cNvSpPr/>
          <p:nvPr/>
        </p:nvSpPr>
        <p:spPr>
          <a:xfrm>
            <a:off x="5216962" y="2674025"/>
            <a:ext cx="4196358" cy="4043958"/>
          </a:xfrm>
          <a:prstGeom prst="roundRect">
            <a:avLst>
              <a:gd name="adj" fmla="val 2356"/>
            </a:avLst>
          </a:prstGeom>
          <a:solidFill>
            <a:srgbClr val="FFD8CC"/>
          </a:solidFill>
          <a:ln w="7620">
            <a:solidFill>
              <a:srgbClr val="E5BEB2"/>
            </a:solidFill>
            <a:prstDash val="solid"/>
          </a:ln>
        </p:spPr>
        <p:txBody>
          <a:bodyPr/>
          <a:lstStyle/>
          <a:p>
            <a:endParaRPr lang="fr-BE"/>
          </a:p>
        </p:txBody>
      </p:sp>
      <p:sp>
        <p:nvSpPr>
          <p:cNvPr id="9" name="Shape 6"/>
          <p:cNvSpPr/>
          <p:nvPr/>
        </p:nvSpPr>
        <p:spPr>
          <a:xfrm>
            <a:off x="5451396" y="2908459"/>
            <a:ext cx="680442" cy="680442"/>
          </a:xfrm>
          <a:prstGeom prst="roundRect">
            <a:avLst>
              <a:gd name="adj" fmla="val 13436980"/>
            </a:avLst>
          </a:prstGeom>
          <a:solidFill>
            <a:srgbClr val="FFAD94"/>
          </a:solidFill>
          <a:ln/>
        </p:spPr>
        <p:txBody>
          <a:bodyPr/>
          <a:lstStyle/>
          <a:p>
            <a:endParaRPr lang="fr-BE"/>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38562" y="3095506"/>
            <a:ext cx="306110" cy="306110"/>
          </a:xfrm>
          <a:prstGeom prst="rect">
            <a:avLst/>
          </a:prstGeom>
        </p:spPr>
      </p:pic>
      <p:sp>
        <p:nvSpPr>
          <p:cNvPr id="11" name="Text 7"/>
          <p:cNvSpPr/>
          <p:nvPr/>
        </p:nvSpPr>
        <p:spPr>
          <a:xfrm>
            <a:off x="5451396" y="3815715"/>
            <a:ext cx="3569256"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Indemnisation forfaitaire</a:t>
            </a:r>
            <a:endParaRPr lang="en-US" sz="2200" dirty="0"/>
          </a:p>
        </p:txBody>
      </p:sp>
      <p:sp>
        <p:nvSpPr>
          <p:cNvPr id="12" name="Text 8"/>
          <p:cNvSpPr/>
          <p:nvPr/>
        </p:nvSpPr>
        <p:spPr>
          <a:xfrm>
            <a:off x="5451396" y="4306133"/>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Versement automatique de </a:t>
            </a:r>
            <a:r>
              <a:rPr lang="en-US" sz="1750" b="1" dirty="0">
                <a:solidFill>
                  <a:srgbClr val="403C4E"/>
                </a:solidFill>
                <a:latin typeface="Open Sans" pitchFamily="34" charset="0"/>
                <a:ea typeface="Open Sans" pitchFamily="34" charset="-122"/>
                <a:cs typeface="Open Sans" pitchFamily="34" charset="-120"/>
              </a:rPr>
              <a:t>40 EUR</a:t>
            </a:r>
            <a:r>
              <a:rPr lang="en-US" sz="1750" dirty="0">
                <a:solidFill>
                  <a:srgbClr val="403C4E"/>
                </a:solidFill>
                <a:latin typeface="Open Sans" pitchFamily="34" charset="0"/>
                <a:ea typeface="Open Sans" pitchFamily="34" charset="-122"/>
                <a:cs typeface="Open Sans" pitchFamily="34" charset="-120"/>
              </a:rPr>
              <a:t> pour frais de recouvrement en cas de retard de paiement, sans mise en demeure préalable du fournisseur.</a:t>
            </a:r>
            <a:endParaRPr lang="en-US" sz="1750" dirty="0"/>
          </a:p>
        </p:txBody>
      </p:sp>
      <p:sp>
        <p:nvSpPr>
          <p:cNvPr id="13" name="Shape 9"/>
          <p:cNvSpPr/>
          <p:nvPr/>
        </p:nvSpPr>
        <p:spPr>
          <a:xfrm>
            <a:off x="9640133" y="2674025"/>
            <a:ext cx="4196358" cy="4043958"/>
          </a:xfrm>
          <a:prstGeom prst="roundRect">
            <a:avLst>
              <a:gd name="adj" fmla="val 2356"/>
            </a:avLst>
          </a:prstGeom>
          <a:solidFill>
            <a:srgbClr val="FFD8CC"/>
          </a:solidFill>
          <a:ln w="7620">
            <a:solidFill>
              <a:srgbClr val="E5BEB2"/>
            </a:solidFill>
            <a:prstDash val="solid"/>
          </a:ln>
        </p:spPr>
        <p:txBody>
          <a:bodyPr/>
          <a:lstStyle/>
          <a:p>
            <a:endParaRPr lang="fr-BE"/>
          </a:p>
        </p:txBody>
      </p:sp>
      <p:sp>
        <p:nvSpPr>
          <p:cNvPr id="14" name="Shape 10"/>
          <p:cNvSpPr/>
          <p:nvPr/>
        </p:nvSpPr>
        <p:spPr>
          <a:xfrm>
            <a:off x="9874568" y="2908459"/>
            <a:ext cx="680442" cy="680442"/>
          </a:xfrm>
          <a:prstGeom prst="roundRect">
            <a:avLst>
              <a:gd name="adj" fmla="val 13436980"/>
            </a:avLst>
          </a:prstGeom>
          <a:solidFill>
            <a:srgbClr val="FFAD94"/>
          </a:solidFill>
          <a:ln/>
        </p:spPr>
        <p:txBody>
          <a:bodyPr/>
          <a:lstStyle/>
          <a:p>
            <a:endParaRPr lang="fr-BE"/>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61734" y="3095506"/>
            <a:ext cx="306110" cy="306110"/>
          </a:xfrm>
          <a:prstGeom prst="rect">
            <a:avLst/>
          </a:prstGeom>
        </p:spPr>
      </p:pic>
      <p:sp>
        <p:nvSpPr>
          <p:cNvPr id="16" name="Text 11"/>
          <p:cNvSpPr/>
          <p:nvPr/>
        </p:nvSpPr>
        <p:spPr>
          <a:xfrm>
            <a:off x="9874568" y="3815715"/>
            <a:ext cx="3435787" cy="354330"/>
          </a:xfrm>
          <a:prstGeom prst="rect">
            <a:avLst/>
          </a:prstGeom>
          <a:noFill/>
          <a:ln/>
        </p:spPr>
        <p:txBody>
          <a:bodyPr wrap="none" lIns="0" tIns="0" rIns="0" bIns="0" rtlCol="0" anchor="t"/>
          <a:lstStyle/>
          <a:p>
            <a:pPr marL="0" indent="0" algn="l">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Facturation électronique</a:t>
            </a:r>
            <a:endParaRPr lang="en-US" sz="2200" dirty="0"/>
          </a:p>
        </p:txBody>
      </p:sp>
      <p:sp>
        <p:nvSpPr>
          <p:cNvPr id="17" name="Text 12"/>
          <p:cNvSpPr/>
          <p:nvPr/>
        </p:nvSpPr>
        <p:spPr>
          <a:xfrm>
            <a:off x="9874568" y="4306133"/>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Obligation de recevoir, traiter et payer les factures électroniques dans le cadre des marchés publics, avec des systèmes adaptés et opérationnels.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333738"/>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Les chiffres qui inquiètent Bruxelles</a:t>
            </a:r>
            <a:endParaRPr lang="en-US" sz="4450" dirty="0"/>
          </a:p>
        </p:txBody>
      </p:sp>
      <p:sp>
        <p:nvSpPr>
          <p:cNvPr id="4" name="Text 1"/>
          <p:cNvSpPr/>
          <p:nvPr/>
        </p:nvSpPr>
        <p:spPr>
          <a:xfrm>
            <a:off x="793790" y="3204805"/>
            <a:ext cx="2329815" cy="748427"/>
          </a:xfrm>
          <a:prstGeom prst="rect">
            <a:avLst/>
          </a:prstGeom>
          <a:noFill/>
          <a:ln/>
        </p:spPr>
        <p:txBody>
          <a:bodyPr wrap="none" lIns="0" tIns="0" rIns="0" bIns="0" rtlCol="0" anchor="t"/>
          <a:lstStyle/>
          <a:p>
            <a:pPr marL="0" indent="0" algn="ctr">
              <a:lnSpc>
                <a:spcPts val="5850"/>
              </a:lnSpc>
              <a:buNone/>
            </a:pPr>
            <a:r>
              <a:rPr lang="en-US" sz="5850" b="1" dirty="0">
                <a:solidFill>
                  <a:srgbClr val="403C4E"/>
                </a:solidFill>
                <a:latin typeface="Merriweather Bold" pitchFamily="34" charset="0"/>
                <a:ea typeface="Merriweather Bold" pitchFamily="34" charset="-122"/>
                <a:cs typeface="Merriweather Bold" pitchFamily="34" charset="-120"/>
              </a:rPr>
              <a:t>77</a:t>
            </a:r>
            <a:endParaRPr lang="en-US" sz="5850" dirty="0"/>
          </a:p>
        </p:txBody>
      </p:sp>
      <p:sp>
        <p:nvSpPr>
          <p:cNvPr id="5" name="Text 2"/>
          <p:cNvSpPr/>
          <p:nvPr/>
        </p:nvSpPr>
        <p:spPr>
          <a:xfrm>
            <a:off x="793790" y="4236601"/>
            <a:ext cx="2329815" cy="708660"/>
          </a:xfrm>
          <a:prstGeom prst="rect">
            <a:avLst/>
          </a:prstGeom>
          <a:noFill/>
          <a:ln/>
        </p:spPr>
        <p:txBody>
          <a:bodyPr wrap="square" lIns="0" tIns="0" rIns="0" bIns="0" rtlCol="0" anchor="t"/>
          <a:lstStyle/>
          <a:p>
            <a:pPr marL="0" indent="0" algn="ct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Jours de délai moyen</a:t>
            </a:r>
            <a:endParaRPr lang="en-US" sz="2200" dirty="0"/>
          </a:p>
        </p:txBody>
      </p:sp>
      <p:sp>
        <p:nvSpPr>
          <p:cNvPr id="6" name="Text 3"/>
          <p:cNvSpPr/>
          <p:nvPr/>
        </p:nvSpPr>
        <p:spPr>
          <a:xfrm>
            <a:off x="793790" y="5081349"/>
            <a:ext cx="2329815" cy="1814513"/>
          </a:xfrm>
          <a:prstGeom prst="rect">
            <a:avLst/>
          </a:prstGeom>
          <a:noFill/>
          <a:ln/>
        </p:spPr>
        <p:txBody>
          <a:bodyPr wrap="square" lIns="0" tIns="0" rIns="0" bIns="0" rtlCol="0" anchor="t"/>
          <a:lstStyle/>
          <a:p>
            <a:pPr marL="0" indent="0" algn="ctr">
              <a:lnSpc>
                <a:spcPts val="2850"/>
              </a:lnSpc>
              <a:buNone/>
            </a:pPr>
            <a:r>
              <a:rPr lang="en-US" sz="1750" dirty="0">
                <a:solidFill>
                  <a:srgbClr val="403C4E"/>
                </a:solidFill>
                <a:latin typeface="Open Sans" pitchFamily="34" charset="0"/>
                <a:ea typeface="Open Sans" pitchFamily="34" charset="-122"/>
                <a:cs typeface="Open Sans" pitchFamily="34" charset="-120"/>
              </a:rPr>
              <a:t>Délai moyen de paiement constaté dans les communes bruxelloises au 1er semestre 2025</a:t>
            </a:r>
            <a:endParaRPr lang="en-US" sz="1750" dirty="0"/>
          </a:p>
        </p:txBody>
      </p:sp>
      <p:sp>
        <p:nvSpPr>
          <p:cNvPr id="7" name="Text 4"/>
          <p:cNvSpPr/>
          <p:nvPr/>
        </p:nvSpPr>
        <p:spPr>
          <a:xfrm>
            <a:off x="3407093" y="3204805"/>
            <a:ext cx="2329815" cy="748427"/>
          </a:xfrm>
          <a:prstGeom prst="rect">
            <a:avLst/>
          </a:prstGeom>
          <a:noFill/>
          <a:ln/>
        </p:spPr>
        <p:txBody>
          <a:bodyPr wrap="none" lIns="0" tIns="0" rIns="0" bIns="0" rtlCol="0" anchor="t"/>
          <a:lstStyle/>
          <a:p>
            <a:pPr marL="0" indent="0" algn="ctr">
              <a:lnSpc>
                <a:spcPts val="5850"/>
              </a:lnSpc>
              <a:buNone/>
            </a:pPr>
            <a:r>
              <a:rPr lang="en-US" sz="5850" b="1" dirty="0">
                <a:solidFill>
                  <a:srgbClr val="403C4E"/>
                </a:solidFill>
                <a:latin typeface="Merriweather Bold" pitchFamily="34" charset="0"/>
                <a:ea typeface="Merriweather Bold" pitchFamily="34" charset="-122"/>
                <a:cs typeface="Merriweather Bold" pitchFamily="34" charset="-120"/>
              </a:rPr>
              <a:t>30</a:t>
            </a:r>
            <a:endParaRPr lang="en-US" sz="5850" dirty="0"/>
          </a:p>
        </p:txBody>
      </p:sp>
      <p:sp>
        <p:nvSpPr>
          <p:cNvPr id="8" name="Text 5"/>
          <p:cNvSpPr/>
          <p:nvPr/>
        </p:nvSpPr>
        <p:spPr>
          <a:xfrm>
            <a:off x="3407093" y="4236601"/>
            <a:ext cx="2329815" cy="708660"/>
          </a:xfrm>
          <a:prstGeom prst="rect">
            <a:avLst/>
          </a:prstGeom>
          <a:noFill/>
          <a:ln/>
        </p:spPr>
        <p:txBody>
          <a:bodyPr wrap="square" lIns="0" tIns="0" rIns="0" bIns="0" rtlCol="0" anchor="t"/>
          <a:lstStyle/>
          <a:p>
            <a:pPr marL="0" indent="0" algn="ct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Jours réglementaires</a:t>
            </a:r>
            <a:endParaRPr lang="en-US" sz="2200" dirty="0"/>
          </a:p>
        </p:txBody>
      </p:sp>
      <p:sp>
        <p:nvSpPr>
          <p:cNvPr id="9" name="Text 6"/>
          <p:cNvSpPr/>
          <p:nvPr/>
        </p:nvSpPr>
        <p:spPr>
          <a:xfrm>
            <a:off x="3407093" y="5081349"/>
            <a:ext cx="2329815" cy="1451610"/>
          </a:xfrm>
          <a:prstGeom prst="rect">
            <a:avLst/>
          </a:prstGeom>
          <a:noFill/>
          <a:ln/>
        </p:spPr>
        <p:txBody>
          <a:bodyPr wrap="square" lIns="0" tIns="0" rIns="0" bIns="0" rtlCol="0" anchor="t"/>
          <a:lstStyle/>
          <a:p>
            <a:pPr marL="0" indent="0" algn="ctr">
              <a:lnSpc>
                <a:spcPts val="2850"/>
              </a:lnSpc>
              <a:buNone/>
            </a:pPr>
            <a:r>
              <a:rPr lang="en-US" sz="1750" dirty="0">
                <a:solidFill>
                  <a:srgbClr val="403C4E"/>
                </a:solidFill>
                <a:latin typeface="Open Sans" pitchFamily="34" charset="0"/>
                <a:ea typeface="Open Sans" pitchFamily="34" charset="-122"/>
                <a:cs typeface="Open Sans" pitchFamily="34" charset="-120"/>
              </a:rPr>
              <a:t>Délai légal maximum fixé par la directive européenne 2011/7/UE</a:t>
            </a:r>
            <a:endParaRPr lang="en-US" sz="1750" dirty="0"/>
          </a:p>
        </p:txBody>
      </p:sp>
      <p:sp>
        <p:nvSpPr>
          <p:cNvPr id="10" name="Text 7"/>
          <p:cNvSpPr/>
          <p:nvPr/>
        </p:nvSpPr>
        <p:spPr>
          <a:xfrm>
            <a:off x="6020395" y="3204805"/>
            <a:ext cx="2329815" cy="748427"/>
          </a:xfrm>
          <a:prstGeom prst="rect">
            <a:avLst/>
          </a:prstGeom>
          <a:noFill/>
          <a:ln/>
        </p:spPr>
        <p:txBody>
          <a:bodyPr wrap="none" lIns="0" tIns="0" rIns="0" bIns="0" rtlCol="0" anchor="t"/>
          <a:lstStyle/>
          <a:p>
            <a:pPr marL="0" indent="0" algn="ctr">
              <a:lnSpc>
                <a:spcPts val="5850"/>
              </a:lnSpc>
              <a:buNone/>
            </a:pPr>
            <a:r>
              <a:rPr lang="en-US" sz="5850" b="1" dirty="0">
                <a:solidFill>
                  <a:srgbClr val="403C4E"/>
                </a:solidFill>
                <a:latin typeface="Merriweather Bold" pitchFamily="34" charset="0"/>
                <a:ea typeface="Merriweather Bold" pitchFamily="34" charset="-122"/>
                <a:cs typeface="Merriweather Bold" pitchFamily="34" charset="-120"/>
              </a:rPr>
              <a:t>2x</a:t>
            </a:r>
            <a:endParaRPr lang="en-US" sz="5850" dirty="0"/>
          </a:p>
        </p:txBody>
      </p:sp>
      <p:sp>
        <p:nvSpPr>
          <p:cNvPr id="11" name="Text 8"/>
          <p:cNvSpPr/>
          <p:nvPr/>
        </p:nvSpPr>
        <p:spPr>
          <a:xfrm>
            <a:off x="6020395" y="4236601"/>
            <a:ext cx="2329815" cy="354330"/>
          </a:xfrm>
          <a:prstGeom prst="rect">
            <a:avLst/>
          </a:prstGeom>
          <a:noFill/>
          <a:ln/>
        </p:spPr>
        <p:txBody>
          <a:bodyPr wrap="none" lIns="0" tIns="0" rIns="0" bIns="0" rtlCol="0" anchor="t"/>
          <a:lstStyle/>
          <a:p>
            <a:pPr marL="0" indent="0" algn="ctr">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Le dépassement</a:t>
            </a:r>
            <a:endParaRPr lang="en-US" sz="2200" dirty="0"/>
          </a:p>
        </p:txBody>
      </p:sp>
      <p:sp>
        <p:nvSpPr>
          <p:cNvPr id="12" name="Text 9"/>
          <p:cNvSpPr/>
          <p:nvPr/>
        </p:nvSpPr>
        <p:spPr>
          <a:xfrm>
            <a:off x="6020395" y="4727019"/>
            <a:ext cx="2329815" cy="1814513"/>
          </a:xfrm>
          <a:prstGeom prst="rect">
            <a:avLst/>
          </a:prstGeom>
          <a:noFill/>
          <a:ln/>
        </p:spPr>
        <p:txBody>
          <a:bodyPr wrap="square" lIns="0" tIns="0" rIns="0" bIns="0" rtlCol="0" anchor="t"/>
          <a:lstStyle/>
          <a:p>
            <a:pPr marL="0" indent="0" algn="ctr">
              <a:lnSpc>
                <a:spcPts val="2850"/>
              </a:lnSpc>
              <a:buNone/>
            </a:pPr>
            <a:r>
              <a:rPr lang="en-US" sz="1750" dirty="0">
                <a:solidFill>
                  <a:srgbClr val="403C4E"/>
                </a:solidFill>
                <a:latin typeface="Open Sans" pitchFamily="34" charset="0"/>
                <a:ea typeface="Open Sans" pitchFamily="34" charset="-122"/>
                <a:cs typeface="Open Sans" pitchFamily="34" charset="-120"/>
              </a:rPr>
              <a:t>Les communes paient leurs fournisseurs avec un retard supérieur au double du délai autorisé</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92123"/>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Pourquoi ces retards sont-ils problématiques ?</a:t>
            </a:r>
            <a:endParaRPr lang="en-US" sz="4450" dirty="0"/>
          </a:p>
        </p:txBody>
      </p:sp>
      <p:sp>
        <p:nvSpPr>
          <p:cNvPr id="4" name="Text 1"/>
          <p:cNvSpPr/>
          <p:nvPr/>
        </p:nvSpPr>
        <p:spPr>
          <a:xfrm>
            <a:off x="6280190" y="2776657"/>
            <a:ext cx="3501509" cy="850583"/>
          </a:xfrm>
          <a:prstGeom prst="rect">
            <a:avLst/>
          </a:prstGeom>
          <a:noFill/>
          <a:ln/>
        </p:spPr>
        <p:txBody>
          <a:bodyPr wrap="square" lIns="0" tIns="0" rIns="0" bIns="0" rtlCol="0" anchor="t"/>
          <a:lstStyle/>
          <a:p>
            <a:pPr marL="0" indent="0" algn="l">
              <a:lnSpc>
                <a:spcPts val="3300"/>
              </a:lnSpc>
              <a:buNone/>
            </a:pPr>
            <a:r>
              <a:rPr lang="en-US" sz="2650" b="1" dirty="0">
                <a:solidFill>
                  <a:srgbClr val="403C4E"/>
                </a:solidFill>
                <a:latin typeface="Merriweather Bold" pitchFamily="34" charset="0"/>
                <a:ea typeface="Merriweather Bold" pitchFamily="34" charset="-122"/>
                <a:cs typeface="Merriweather Bold" pitchFamily="34" charset="-120"/>
              </a:rPr>
              <a:t>Impact sur les fournisseurs</a:t>
            </a:r>
            <a:endParaRPr lang="en-US" sz="2650" dirty="0"/>
          </a:p>
        </p:txBody>
      </p:sp>
      <p:sp>
        <p:nvSpPr>
          <p:cNvPr id="5" name="Text 2"/>
          <p:cNvSpPr/>
          <p:nvPr/>
        </p:nvSpPr>
        <p:spPr>
          <a:xfrm>
            <a:off x="6280190" y="3854053"/>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Difficultés de trésorerie pour les </a:t>
            </a:r>
            <a:r>
              <a:rPr lang="en-US" sz="1750" b="1" dirty="0">
                <a:solidFill>
                  <a:srgbClr val="403C4E"/>
                </a:solidFill>
                <a:latin typeface="Open Sans" pitchFamily="34" charset="0"/>
                <a:ea typeface="Open Sans" pitchFamily="34" charset="-122"/>
                <a:cs typeface="Open Sans" pitchFamily="34" charset="-120"/>
              </a:rPr>
              <a:t>PME</a:t>
            </a:r>
            <a:endParaRPr lang="en-US" sz="1750" b="1" dirty="0"/>
          </a:p>
        </p:txBody>
      </p:sp>
      <p:sp>
        <p:nvSpPr>
          <p:cNvPr id="6" name="Text 3"/>
          <p:cNvSpPr/>
          <p:nvPr/>
        </p:nvSpPr>
        <p:spPr>
          <a:xfrm>
            <a:off x="6280190" y="4659154"/>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Augmentation des coûts administratifs</a:t>
            </a:r>
            <a:endParaRPr lang="en-US" sz="1750" dirty="0"/>
          </a:p>
        </p:txBody>
      </p:sp>
      <p:sp>
        <p:nvSpPr>
          <p:cNvPr id="7" name="Text 4"/>
          <p:cNvSpPr/>
          <p:nvPr/>
        </p:nvSpPr>
        <p:spPr>
          <a:xfrm>
            <a:off x="6280190" y="5464254"/>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Perte de confiance dans les marchés publics</a:t>
            </a:r>
            <a:endParaRPr lang="en-US" sz="1750" dirty="0"/>
          </a:p>
        </p:txBody>
      </p:sp>
      <p:sp>
        <p:nvSpPr>
          <p:cNvPr id="8" name="Text 5"/>
          <p:cNvSpPr/>
          <p:nvPr/>
        </p:nvSpPr>
        <p:spPr>
          <a:xfrm>
            <a:off x="6280190" y="6269355"/>
            <a:ext cx="3501509" cy="1088708"/>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Risque de réticence à collaborer avec le secteur public</a:t>
            </a:r>
            <a:endParaRPr lang="en-US" sz="1750" dirty="0"/>
          </a:p>
        </p:txBody>
      </p:sp>
      <p:sp>
        <p:nvSpPr>
          <p:cNvPr id="9" name="Text 6"/>
          <p:cNvSpPr/>
          <p:nvPr/>
        </p:nvSpPr>
        <p:spPr>
          <a:xfrm>
            <a:off x="10342721" y="2776657"/>
            <a:ext cx="3501509" cy="850583"/>
          </a:xfrm>
          <a:prstGeom prst="rect">
            <a:avLst/>
          </a:prstGeom>
          <a:noFill/>
          <a:ln/>
        </p:spPr>
        <p:txBody>
          <a:bodyPr wrap="square" lIns="0" tIns="0" rIns="0" bIns="0" rtlCol="0" anchor="t"/>
          <a:lstStyle/>
          <a:p>
            <a:pPr marL="0" indent="0" algn="l">
              <a:lnSpc>
                <a:spcPts val="3300"/>
              </a:lnSpc>
              <a:buNone/>
            </a:pPr>
            <a:r>
              <a:rPr lang="en-US" sz="2650" b="1" dirty="0">
                <a:solidFill>
                  <a:srgbClr val="403C4E"/>
                </a:solidFill>
                <a:latin typeface="Merriweather Bold" pitchFamily="34" charset="0"/>
                <a:ea typeface="Merriweather Bold" pitchFamily="34" charset="-122"/>
                <a:cs typeface="Merriweather Bold" pitchFamily="34" charset="-120"/>
              </a:rPr>
              <a:t>Risques pour les communes</a:t>
            </a:r>
            <a:endParaRPr lang="en-US" sz="2650" dirty="0"/>
          </a:p>
        </p:txBody>
      </p:sp>
      <p:sp>
        <p:nvSpPr>
          <p:cNvPr id="10" name="Text 7"/>
          <p:cNvSpPr/>
          <p:nvPr/>
        </p:nvSpPr>
        <p:spPr>
          <a:xfrm>
            <a:off x="10342721" y="3854053"/>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Sanctions financières européennes importantes</a:t>
            </a:r>
            <a:endParaRPr lang="en-US" sz="1750" dirty="0"/>
          </a:p>
        </p:txBody>
      </p:sp>
      <p:sp>
        <p:nvSpPr>
          <p:cNvPr id="11" name="Text 8"/>
          <p:cNvSpPr/>
          <p:nvPr/>
        </p:nvSpPr>
        <p:spPr>
          <a:xfrm>
            <a:off x="10342721" y="4659154"/>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Atteinte à la réputation institutionnelle</a:t>
            </a:r>
            <a:endParaRPr lang="en-US" sz="1750" dirty="0"/>
          </a:p>
        </p:txBody>
      </p:sp>
      <p:sp>
        <p:nvSpPr>
          <p:cNvPr id="12" name="Text 9"/>
          <p:cNvSpPr/>
          <p:nvPr/>
        </p:nvSpPr>
        <p:spPr>
          <a:xfrm>
            <a:off x="10342721" y="5464254"/>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Coûts supplémentaires liés aux indemnisations</a:t>
            </a:r>
            <a:endParaRPr lang="en-US" sz="1750" dirty="0"/>
          </a:p>
        </p:txBody>
      </p:sp>
      <p:sp>
        <p:nvSpPr>
          <p:cNvPr id="13" name="Text 10"/>
          <p:cNvSpPr/>
          <p:nvPr/>
        </p:nvSpPr>
        <p:spPr>
          <a:xfrm>
            <a:off x="10342721" y="6269355"/>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03C4E"/>
                </a:solidFill>
                <a:latin typeface="Open Sans" pitchFamily="34" charset="0"/>
                <a:ea typeface="Open Sans" pitchFamily="34" charset="-122"/>
                <a:cs typeface="Open Sans" pitchFamily="34" charset="-120"/>
              </a:rPr>
              <a:t>Procédures judiciaires potentielles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16506" y="548640"/>
            <a:ext cx="11356300" cy="550426"/>
          </a:xfrm>
          <a:prstGeom prst="rect">
            <a:avLst/>
          </a:prstGeom>
          <a:noFill/>
          <a:ln/>
        </p:spPr>
        <p:txBody>
          <a:bodyPr wrap="none" lIns="0" tIns="0" rIns="0" bIns="0" rtlCol="0" anchor="t"/>
          <a:lstStyle/>
          <a:p>
            <a:pPr marL="0" indent="0" algn="l">
              <a:lnSpc>
                <a:spcPts val="4300"/>
              </a:lnSpc>
              <a:buNone/>
            </a:pPr>
            <a:r>
              <a:rPr lang="en-US" sz="3450" b="1" dirty="0">
                <a:solidFill>
                  <a:srgbClr val="403C4E"/>
                </a:solidFill>
                <a:latin typeface="Merriweather Bold" pitchFamily="34" charset="0"/>
                <a:ea typeface="Merriweather Bold" pitchFamily="34" charset="-122"/>
                <a:cs typeface="Merriweather Bold" pitchFamily="34" charset="-120"/>
              </a:rPr>
              <a:t>Plan d'action : 5 </a:t>
            </a:r>
            <a:r>
              <a:rPr lang="en-US" sz="3450" b="1" dirty="0" err="1">
                <a:solidFill>
                  <a:srgbClr val="403C4E"/>
                </a:solidFill>
                <a:latin typeface="Merriweather Bold" pitchFamily="34" charset="0"/>
                <a:ea typeface="Merriweather Bold" pitchFamily="34" charset="-122"/>
                <a:cs typeface="Merriweather Bold" pitchFamily="34" charset="-120"/>
              </a:rPr>
              <a:t>pistes</a:t>
            </a:r>
            <a:r>
              <a:rPr lang="en-US" sz="3450" b="1" dirty="0">
                <a:solidFill>
                  <a:srgbClr val="403C4E"/>
                </a:solidFill>
                <a:latin typeface="Merriweather Bold" pitchFamily="34" charset="0"/>
                <a:ea typeface="Merriweather Bold" pitchFamily="34" charset="-122"/>
                <a:cs typeface="Merriweather Bold" pitchFamily="34" charset="-120"/>
              </a:rPr>
              <a:t> pour se mettre en conformité</a:t>
            </a:r>
            <a:endParaRPr lang="en-US" sz="3450" dirty="0"/>
          </a:p>
        </p:txBody>
      </p:sp>
      <p:sp>
        <p:nvSpPr>
          <p:cNvPr id="3" name="Shape 1"/>
          <p:cNvSpPr/>
          <p:nvPr/>
        </p:nvSpPr>
        <p:spPr>
          <a:xfrm>
            <a:off x="792718" y="1715572"/>
            <a:ext cx="176093" cy="792718"/>
          </a:xfrm>
          <a:prstGeom prst="roundRect">
            <a:avLst>
              <a:gd name="adj" fmla="val 42019"/>
            </a:avLst>
          </a:prstGeom>
          <a:solidFill>
            <a:srgbClr val="FFD8CC"/>
          </a:solidFill>
          <a:ln w="7620">
            <a:solidFill>
              <a:srgbClr val="E5BEB2"/>
            </a:solidFill>
            <a:prstDash val="solid"/>
          </a:ln>
        </p:spPr>
        <p:txBody>
          <a:bodyPr/>
          <a:lstStyle/>
          <a:p>
            <a:endParaRPr lang="fr-BE"/>
          </a:p>
        </p:txBody>
      </p:sp>
      <p:sp>
        <p:nvSpPr>
          <p:cNvPr id="4" name="Shape 2"/>
          <p:cNvSpPr/>
          <p:nvPr/>
        </p:nvSpPr>
        <p:spPr>
          <a:xfrm>
            <a:off x="616506" y="1599962"/>
            <a:ext cx="528518" cy="528518"/>
          </a:xfrm>
          <a:prstGeom prst="roundRect">
            <a:avLst>
              <a:gd name="adj" fmla="val 86506"/>
            </a:avLst>
          </a:prstGeom>
          <a:solidFill>
            <a:srgbClr val="FFD8CC"/>
          </a:solidFill>
          <a:ln w="7620">
            <a:solidFill>
              <a:srgbClr val="E5BEB2"/>
            </a:solidFill>
            <a:prstDash val="solid"/>
          </a:ln>
        </p:spPr>
        <p:txBody>
          <a:bodyPr/>
          <a:lstStyle/>
          <a:p>
            <a:endParaRPr lang="fr-BE"/>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665" y="1732121"/>
            <a:ext cx="264200" cy="264200"/>
          </a:xfrm>
          <a:prstGeom prst="rect">
            <a:avLst/>
          </a:prstGeom>
        </p:spPr>
      </p:pic>
      <p:sp>
        <p:nvSpPr>
          <p:cNvPr id="6" name="Text 3"/>
          <p:cNvSpPr/>
          <p:nvPr/>
        </p:nvSpPr>
        <p:spPr>
          <a:xfrm>
            <a:off x="1321117" y="1627465"/>
            <a:ext cx="3288625" cy="275273"/>
          </a:xfrm>
          <a:prstGeom prst="rect">
            <a:avLst/>
          </a:prstGeom>
          <a:noFill/>
          <a:ln/>
        </p:spPr>
        <p:txBody>
          <a:bodyPr wrap="none" lIns="0" tIns="0" rIns="0" bIns="0" rtlCol="0" anchor="t"/>
          <a:lstStyle/>
          <a:p>
            <a:pPr marL="0" indent="0" algn="l">
              <a:lnSpc>
                <a:spcPts val="2150"/>
              </a:lnSpc>
              <a:buNone/>
            </a:pPr>
            <a:r>
              <a:rPr lang="en-US" sz="1700" b="1" dirty="0">
                <a:solidFill>
                  <a:srgbClr val="403C4E"/>
                </a:solidFill>
                <a:latin typeface="Merriweather Bold" pitchFamily="34" charset="0"/>
                <a:ea typeface="Merriweather Bold" pitchFamily="34" charset="-122"/>
                <a:cs typeface="Merriweather Bold" pitchFamily="34" charset="-120"/>
              </a:rPr>
              <a:t>Audit des procédures actuelles</a:t>
            </a:r>
            <a:endParaRPr lang="en-US" sz="1700" dirty="0"/>
          </a:p>
        </p:txBody>
      </p:sp>
      <p:sp>
        <p:nvSpPr>
          <p:cNvPr id="7" name="Text 4"/>
          <p:cNvSpPr/>
          <p:nvPr/>
        </p:nvSpPr>
        <p:spPr>
          <a:xfrm>
            <a:off x="1321117" y="2008346"/>
            <a:ext cx="12692777" cy="281940"/>
          </a:xfrm>
          <a:prstGeom prst="rect">
            <a:avLst/>
          </a:prstGeom>
          <a:noFill/>
          <a:ln/>
        </p:spPr>
        <p:txBody>
          <a:bodyPr wrap="none" lIns="0" tIns="0" rIns="0" bIns="0" rtlCol="0" anchor="t"/>
          <a:lstStyle/>
          <a:p>
            <a:pPr marL="0" indent="0" algn="l">
              <a:lnSpc>
                <a:spcPts val="2200"/>
              </a:lnSpc>
              <a:buNone/>
            </a:pPr>
            <a:r>
              <a:rPr lang="en-US" sz="2000" dirty="0">
                <a:solidFill>
                  <a:srgbClr val="403C4E"/>
                </a:solidFill>
                <a:latin typeface="Open Sans" pitchFamily="34" charset="0"/>
                <a:ea typeface="Open Sans" pitchFamily="34" charset="-122"/>
                <a:cs typeface="Open Sans" pitchFamily="34" charset="-120"/>
              </a:rPr>
              <a:t>Analyser les circuits de validation, identifier les goulots d'étranglement et cartographier les délais réels de </a:t>
            </a:r>
          </a:p>
          <a:p>
            <a:pPr marL="0" indent="0" algn="l">
              <a:lnSpc>
                <a:spcPts val="2200"/>
              </a:lnSpc>
              <a:buNone/>
            </a:pPr>
            <a:r>
              <a:rPr lang="en-US" sz="2000" dirty="0" err="1">
                <a:solidFill>
                  <a:srgbClr val="403C4E"/>
                </a:solidFill>
                <a:latin typeface="Open Sans" pitchFamily="34" charset="0"/>
                <a:ea typeface="Open Sans" pitchFamily="34" charset="-122"/>
                <a:cs typeface="Open Sans" pitchFamily="34" charset="-120"/>
              </a:rPr>
              <a:t>traitement</a:t>
            </a:r>
            <a:r>
              <a:rPr lang="en-US" sz="2000" dirty="0">
                <a:solidFill>
                  <a:srgbClr val="403C4E"/>
                </a:solidFill>
                <a:latin typeface="Open Sans" pitchFamily="34" charset="0"/>
                <a:ea typeface="Open Sans" pitchFamily="34" charset="-122"/>
                <a:cs typeface="Open Sans" pitchFamily="34" charset="-120"/>
              </a:rPr>
              <a:t> des factures dans tous les services.</a:t>
            </a:r>
            <a:endParaRPr lang="en-US" sz="2000" dirty="0"/>
          </a:p>
        </p:txBody>
      </p:sp>
      <p:sp>
        <p:nvSpPr>
          <p:cNvPr id="8" name="Shape 5"/>
          <p:cNvSpPr/>
          <p:nvPr/>
        </p:nvSpPr>
        <p:spPr>
          <a:xfrm>
            <a:off x="1056918" y="2948702"/>
            <a:ext cx="176093" cy="792718"/>
          </a:xfrm>
          <a:prstGeom prst="roundRect">
            <a:avLst>
              <a:gd name="adj" fmla="val 42019"/>
            </a:avLst>
          </a:prstGeom>
          <a:solidFill>
            <a:srgbClr val="FFD8CC"/>
          </a:solidFill>
          <a:ln w="7620">
            <a:solidFill>
              <a:srgbClr val="E5BEB2"/>
            </a:solidFill>
            <a:prstDash val="solid"/>
          </a:ln>
        </p:spPr>
        <p:txBody>
          <a:bodyPr/>
          <a:lstStyle/>
          <a:p>
            <a:endParaRPr lang="fr-BE"/>
          </a:p>
        </p:txBody>
      </p:sp>
      <p:sp>
        <p:nvSpPr>
          <p:cNvPr id="9" name="Shape 6"/>
          <p:cNvSpPr/>
          <p:nvPr/>
        </p:nvSpPr>
        <p:spPr>
          <a:xfrm>
            <a:off x="880705" y="2833092"/>
            <a:ext cx="528518" cy="528518"/>
          </a:xfrm>
          <a:prstGeom prst="roundRect">
            <a:avLst>
              <a:gd name="adj" fmla="val 86506"/>
            </a:avLst>
          </a:prstGeom>
          <a:solidFill>
            <a:srgbClr val="FFD8CC"/>
          </a:solidFill>
          <a:ln w="7620">
            <a:solidFill>
              <a:srgbClr val="E5BEB2"/>
            </a:solidFill>
            <a:prstDash val="solid"/>
          </a:ln>
        </p:spPr>
        <p:txBody>
          <a:bodyPr/>
          <a:lstStyle/>
          <a:p>
            <a:endParaRPr lang="fr-BE"/>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2865" y="2965252"/>
            <a:ext cx="264200" cy="264200"/>
          </a:xfrm>
          <a:prstGeom prst="rect">
            <a:avLst/>
          </a:prstGeom>
        </p:spPr>
      </p:pic>
      <p:sp>
        <p:nvSpPr>
          <p:cNvPr id="11" name="Text 7"/>
          <p:cNvSpPr/>
          <p:nvPr/>
        </p:nvSpPr>
        <p:spPr>
          <a:xfrm>
            <a:off x="1585317" y="2860596"/>
            <a:ext cx="2402562" cy="275273"/>
          </a:xfrm>
          <a:prstGeom prst="rect">
            <a:avLst/>
          </a:prstGeom>
          <a:noFill/>
          <a:ln/>
        </p:spPr>
        <p:txBody>
          <a:bodyPr wrap="none" lIns="0" tIns="0" rIns="0" bIns="0" rtlCol="0" anchor="t"/>
          <a:lstStyle/>
          <a:p>
            <a:pPr marL="0" indent="0" algn="l">
              <a:lnSpc>
                <a:spcPts val="2150"/>
              </a:lnSpc>
              <a:buNone/>
            </a:pPr>
            <a:r>
              <a:rPr lang="en-US" sz="1700" b="1" dirty="0">
                <a:solidFill>
                  <a:srgbClr val="403C4E"/>
                </a:solidFill>
                <a:latin typeface="Merriweather Bold" pitchFamily="34" charset="0"/>
                <a:ea typeface="Merriweather Bold" pitchFamily="34" charset="-122"/>
                <a:cs typeface="Merriweather Bold" pitchFamily="34" charset="-120"/>
              </a:rPr>
              <a:t>Transition numérique</a:t>
            </a:r>
            <a:endParaRPr lang="en-US" sz="1700" dirty="0"/>
          </a:p>
        </p:txBody>
      </p:sp>
      <p:sp>
        <p:nvSpPr>
          <p:cNvPr id="12" name="Text 8"/>
          <p:cNvSpPr/>
          <p:nvPr/>
        </p:nvSpPr>
        <p:spPr>
          <a:xfrm>
            <a:off x="1585317" y="3241477"/>
            <a:ext cx="12428577" cy="281940"/>
          </a:xfrm>
          <a:prstGeom prst="rect">
            <a:avLst/>
          </a:prstGeom>
          <a:noFill/>
          <a:ln/>
        </p:spPr>
        <p:txBody>
          <a:bodyPr wrap="none" lIns="0" tIns="0" rIns="0" bIns="0" rtlCol="0" anchor="t"/>
          <a:lstStyle/>
          <a:p>
            <a:pPr marL="0" indent="0" algn="l">
              <a:lnSpc>
                <a:spcPts val="2200"/>
              </a:lnSpc>
              <a:buNone/>
            </a:pPr>
            <a:r>
              <a:rPr lang="en-US" sz="2000" dirty="0">
                <a:solidFill>
                  <a:srgbClr val="403C4E"/>
                </a:solidFill>
                <a:latin typeface="Open Sans" pitchFamily="34" charset="0"/>
                <a:ea typeface="Open Sans" pitchFamily="34" charset="-122"/>
                <a:cs typeface="Open Sans" pitchFamily="34" charset="-120"/>
              </a:rPr>
              <a:t>Mettre en œuvre ou accélérer le déploiement de solutions de facturation électronique conformes aux </a:t>
            </a:r>
          </a:p>
          <a:p>
            <a:pPr marL="0" indent="0" algn="l">
              <a:lnSpc>
                <a:spcPts val="2200"/>
              </a:lnSpc>
              <a:buNone/>
            </a:pPr>
            <a:r>
              <a:rPr lang="en-US" sz="2000" dirty="0">
                <a:solidFill>
                  <a:srgbClr val="403C4E"/>
                </a:solidFill>
                <a:latin typeface="Open Sans" pitchFamily="34" charset="0"/>
                <a:ea typeface="Open Sans" pitchFamily="34" charset="-122"/>
                <a:cs typeface="Open Sans" pitchFamily="34" charset="-120"/>
              </a:rPr>
              <a:t>standards européens (format Peppol).</a:t>
            </a:r>
            <a:endParaRPr lang="en-US" sz="2000" dirty="0"/>
          </a:p>
        </p:txBody>
      </p:sp>
      <p:sp>
        <p:nvSpPr>
          <p:cNvPr id="13" name="Shape 9"/>
          <p:cNvSpPr/>
          <p:nvPr/>
        </p:nvSpPr>
        <p:spPr>
          <a:xfrm>
            <a:off x="1321237" y="4181832"/>
            <a:ext cx="176093" cy="792718"/>
          </a:xfrm>
          <a:prstGeom prst="roundRect">
            <a:avLst>
              <a:gd name="adj" fmla="val 42019"/>
            </a:avLst>
          </a:prstGeom>
          <a:solidFill>
            <a:srgbClr val="FFD8CC"/>
          </a:solidFill>
          <a:ln w="7620">
            <a:solidFill>
              <a:srgbClr val="E5BEB2"/>
            </a:solidFill>
            <a:prstDash val="solid"/>
          </a:ln>
        </p:spPr>
        <p:txBody>
          <a:bodyPr/>
          <a:lstStyle/>
          <a:p>
            <a:endParaRPr lang="fr-BE"/>
          </a:p>
        </p:txBody>
      </p:sp>
      <p:sp>
        <p:nvSpPr>
          <p:cNvPr id="14" name="Shape 10"/>
          <p:cNvSpPr/>
          <p:nvPr/>
        </p:nvSpPr>
        <p:spPr>
          <a:xfrm>
            <a:off x="1145024" y="4066222"/>
            <a:ext cx="528518" cy="528518"/>
          </a:xfrm>
          <a:prstGeom prst="roundRect">
            <a:avLst>
              <a:gd name="adj" fmla="val 86506"/>
            </a:avLst>
          </a:prstGeom>
          <a:solidFill>
            <a:srgbClr val="FFD8CC"/>
          </a:solidFill>
          <a:ln w="7620">
            <a:solidFill>
              <a:srgbClr val="E5BEB2"/>
            </a:solidFill>
            <a:prstDash val="solid"/>
          </a:ln>
        </p:spPr>
        <p:txBody>
          <a:bodyPr/>
          <a:lstStyle/>
          <a:p>
            <a:endParaRPr lang="fr-BE"/>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77183" y="4198382"/>
            <a:ext cx="264200" cy="264200"/>
          </a:xfrm>
          <a:prstGeom prst="rect">
            <a:avLst/>
          </a:prstGeom>
        </p:spPr>
      </p:pic>
      <p:sp>
        <p:nvSpPr>
          <p:cNvPr id="16" name="Text 11"/>
          <p:cNvSpPr/>
          <p:nvPr/>
        </p:nvSpPr>
        <p:spPr>
          <a:xfrm>
            <a:off x="1849636" y="4093726"/>
            <a:ext cx="2466261" cy="275273"/>
          </a:xfrm>
          <a:prstGeom prst="rect">
            <a:avLst/>
          </a:prstGeom>
          <a:noFill/>
          <a:ln/>
        </p:spPr>
        <p:txBody>
          <a:bodyPr wrap="none" lIns="0" tIns="0" rIns="0" bIns="0" rtlCol="0" anchor="t"/>
          <a:lstStyle/>
          <a:p>
            <a:pPr marL="0" indent="0" algn="l">
              <a:lnSpc>
                <a:spcPts val="2150"/>
              </a:lnSpc>
              <a:buNone/>
            </a:pPr>
            <a:r>
              <a:rPr lang="en-US" sz="1700" b="1" dirty="0">
                <a:solidFill>
                  <a:srgbClr val="403C4E"/>
                </a:solidFill>
                <a:latin typeface="Merriweather Bold" pitchFamily="34" charset="0"/>
                <a:ea typeface="Merriweather Bold" pitchFamily="34" charset="-122"/>
                <a:cs typeface="Merriweather Bold" pitchFamily="34" charset="-120"/>
              </a:rPr>
              <a:t>Formation des équipes</a:t>
            </a:r>
            <a:endParaRPr lang="en-US" sz="1700" dirty="0"/>
          </a:p>
        </p:txBody>
      </p:sp>
      <p:sp>
        <p:nvSpPr>
          <p:cNvPr id="17" name="Text 12"/>
          <p:cNvSpPr/>
          <p:nvPr/>
        </p:nvSpPr>
        <p:spPr>
          <a:xfrm>
            <a:off x="1849636" y="4474607"/>
            <a:ext cx="12164258" cy="281940"/>
          </a:xfrm>
          <a:prstGeom prst="rect">
            <a:avLst/>
          </a:prstGeom>
          <a:noFill/>
          <a:ln/>
        </p:spPr>
        <p:txBody>
          <a:bodyPr wrap="none" lIns="0" tIns="0" rIns="0" bIns="0" rtlCol="0" anchor="t"/>
          <a:lstStyle/>
          <a:p>
            <a:pPr marL="0" indent="0" algn="l">
              <a:lnSpc>
                <a:spcPts val="2200"/>
              </a:lnSpc>
              <a:buNone/>
            </a:pPr>
            <a:r>
              <a:rPr lang="en-US" sz="2000" dirty="0">
                <a:solidFill>
                  <a:srgbClr val="403C4E"/>
                </a:solidFill>
                <a:latin typeface="Open Sans" pitchFamily="34" charset="0"/>
                <a:ea typeface="Open Sans" pitchFamily="34" charset="-122"/>
                <a:cs typeface="Open Sans" pitchFamily="34" charset="-120"/>
              </a:rPr>
              <a:t>Sensibiliser l'ensemble des services concernés (finances, achats, services métiers) aux obligations </a:t>
            </a:r>
            <a:r>
              <a:rPr lang="en-US" sz="2000" dirty="0" err="1">
                <a:solidFill>
                  <a:srgbClr val="403C4E"/>
                </a:solidFill>
                <a:latin typeface="Open Sans" pitchFamily="34" charset="0"/>
                <a:ea typeface="Open Sans" pitchFamily="34" charset="-122"/>
                <a:cs typeface="Open Sans" pitchFamily="34" charset="-120"/>
              </a:rPr>
              <a:t>légales</a:t>
            </a:r>
            <a:r>
              <a:rPr lang="en-US" sz="2000" dirty="0">
                <a:solidFill>
                  <a:srgbClr val="403C4E"/>
                </a:solidFill>
                <a:latin typeface="Open Sans" pitchFamily="34" charset="0"/>
                <a:ea typeface="Open Sans" pitchFamily="34" charset="-122"/>
                <a:cs typeface="Open Sans" pitchFamily="34" charset="-120"/>
              </a:rPr>
              <a:t> </a:t>
            </a:r>
          </a:p>
          <a:p>
            <a:pPr marL="0" indent="0" algn="l">
              <a:lnSpc>
                <a:spcPts val="2200"/>
              </a:lnSpc>
              <a:buNone/>
            </a:pPr>
            <a:r>
              <a:rPr lang="en-US" sz="2000" dirty="0">
                <a:solidFill>
                  <a:srgbClr val="403C4E"/>
                </a:solidFill>
                <a:latin typeface="Open Sans" pitchFamily="34" charset="0"/>
                <a:ea typeface="Open Sans" pitchFamily="34" charset="-122"/>
                <a:cs typeface="Open Sans" pitchFamily="34" charset="-120"/>
              </a:rPr>
              <a:t>et aux </a:t>
            </a:r>
            <a:r>
              <a:rPr lang="en-US" sz="2000" dirty="0" err="1">
                <a:solidFill>
                  <a:srgbClr val="403C4E"/>
                </a:solidFill>
                <a:latin typeface="Open Sans" pitchFamily="34" charset="0"/>
                <a:ea typeface="Open Sans" pitchFamily="34" charset="-122"/>
                <a:cs typeface="Open Sans" pitchFamily="34" charset="-120"/>
              </a:rPr>
              <a:t>risques</a:t>
            </a:r>
            <a:r>
              <a:rPr lang="en-US" sz="2000" dirty="0">
                <a:solidFill>
                  <a:srgbClr val="403C4E"/>
                </a:solidFill>
                <a:latin typeface="Open Sans" pitchFamily="34" charset="0"/>
                <a:ea typeface="Open Sans" pitchFamily="34" charset="-122"/>
                <a:cs typeface="Open Sans" pitchFamily="34" charset="-120"/>
              </a:rPr>
              <a:t> de non-conformité.</a:t>
            </a:r>
            <a:endParaRPr lang="en-US" sz="2000" dirty="0"/>
          </a:p>
        </p:txBody>
      </p:sp>
      <p:sp>
        <p:nvSpPr>
          <p:cNvPr id="18" name="Shape 13"/>
          <p:cNvSpPr/>
          <p:nvPr/>
        </p:nvSpPr>
        <p:spPr>
          <a:xfrm>
            <a:off x="1585436" y="5414963"/>
            <a:ext cx="176093" cy="1032629"/>
          </a:xfrm>
          <a:prstGeom prst="roundRect">
            <a:avLst>
              <a:gd name="adj" fmla="val 42019"/>
            </a:avLst>
          </a:prstGeom>
          <a:solidFill>
            <a:srgbClr val="FFD8CC"/>
          </a:solidFill>
          <a:ln w="7620">
            <a:solidFill>
              <a:srgbClr val="E5BEB2"/>
            </a:solidFill>
            <a:prstDash val="solid"/>
          </a:ln>
        </p:spPr>
        <p:txBody>
          <a:bodyPr/>
          <a:lstStyle/>
          <a:p>
            <a:endParaRPr lang="fr-BE"/>
          </a:p>
        </p:txBody>
      </p:sp>
      <p:sp>
        <p:nvSpPr>
          <p:cNvPr id="19" name="Shape 14"/>
          <p:cNvSpPr/>
          <p:nvPr/>
        </p:nvSpPr>
        <p:spPr>
          <a:xfrm>
            <a:off x="1409224" y="5299353"/>
            <a:ext cx="528518" cy="528518"/>
          </a:xfrm>
          <a:prstGeom prst="roundRect">
            <a:avLst>
              <a:gd name="adj" fmla="val 86506"/>
            </a:avLst>
          </a:prstGeom>
          <a:solidFill>
            <a:srgbClr val="FFD8CC"/>
          </a:solidFill>
          <a:ln w="7620">
            <a:solidFill>
              <a:srgbClr val="E5BEB2"/>
            </a:solidFill>
            <a:prstDash val="solid"/>
          </a:ln>
        </p:spPr>
        <p:txBody>
          <a:bodyPr/>
          <a:lstStyle/>
          <a:p>
            <a:endParaRPr lang="fr-BE"/>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41383" y="5431512"/>
            <a:ext cx="264200" cy="264200"/>
          </a:xfrm>
          <a:prstGeom prst="rect">
            <a:avLst/>
          </a:prstGeom>
        </p:spPr>
      </p:pic>
      <p:sp>
        <p:nvSpPr>
          <p:cNvPr id="21" name="Text 15"/>
          <p:cNvSpPr/>
          <p:nvPr/>
        </p:nvSpPr>
        <p:spPr>
          <a:xfrm>
            <a:off x="2113836" y="5326856"/>
            <a:ext cx="2202061" cy="275273"/>
          </a:xfrm>
          <a:prstGeom prst="rect">
            <a:avLst/>
          </a:prstGeom>
          <a:noFill/>
          <a:ln/>
        </p:spPr>
        <p:txBody>
          <a:bodyPr wrap="none" lIns="0" tIns="0" rIns="0" bIns="0" rtlCol="0" anchor="t"/>
          <a:lstStyle/>
          <a:p>
            <a:pPr marL="0" indent="0" algn="l">
              <a:lnSpc>
                <a:spcPts val="2150"/>
              </a:lnSpc>
              <a:buNone/>
            </a:pPr>
            <a:r>
              <a:rPr lang="en-US" sz="1700" b="1" dirty="0">
                <a:solidFill>
                  <a:srgbClr val="403C4E"/>
                </a:solidFill>
                <a:latin typeface="Merriweather Bold" pitchFamily="34" charset="0"/>
                <a:ea typeface="Merriweather Bold" pitchFamily="34" charset="-122"/>
                <a:cs typeface="Merriweather Bold" pitchFamily="34" charset="-120"/>
              </a:rPr>
              <a:t>Suivi et reporting</a:t>
            </a:r>
            <a:endParaRPr lang="en-US" sz="1700" dirty="0"/>
          </a:p>
        </p:txBody>
      </p:sp>
      <p:sp>
        <p:nvSpPr>
          <p:cNvPr id="22" name="Text 16"/>
          <p:cNvSpPr/>
          <p:nvPr/>
        </p:nvSpPr>
        <p:spPr>
          <a:xfrm>
            <a:off x="2113836" y="5707737"/>
            <a:ext cx="11900059" cy="563880"/>
          </a:xfrm>
          <a:prstGeom prst="rect">
            <a:avLst/>
          </a:prstGeom>
          <a:noFill/>
          <a:ln/>
        </p:spPr>
        <p:txBody>
          <a:bodyPr wrap="square" lIns="0" tIns="0" rIns="0" bIns="0" rtlCol="0" anchor="t"/>
          <a:lstStyle/>
          <a:p>
            <a:pPr marL="0" indent="0" algn="l">
              <a:lnSpc>
                <a:spcPts val="2200"/>
              </a:lnSpc>
              <a:buNone/>
            </a:pPr>
            <a:r>
              <a:rPr lang="en-US" sz="2000" dirty="0">
                <a:solidFill>
                  <a:srgbClr val="403C4E"/>
                </a:solidFill>
                <a:latin typeface="Open Sans" pitchFamily="34" charset="0"/>
                <a:ea typeface="Open Sans" pitchFamily="34" charset="-122"/>
                <a:cs typeface="Open Sans" pitchFamily="34" charset="-120"/>
              </a:rPr>
              <a:t>Établir des indicateurs de performance, produire des rapports semestriels et transmettre les données à Bruxelles Pouvoirs Locaux selon le format requis.</a:t>
            </a:r>
            <a:endParaRPr lang="en-US" sz="2000" dirty="0"/>
          </a:p>
        </p:txBody>
      </p:sp>
      <p:sp>
        <p:nvSpPr>
          <p:cNvPr id="23" name="Shape 17"/>
          <p:cNvSpPr/>
          <p:nvPr/>
        </p:nvSpPr>
        <p:spPr>
          <a:xfrm>
            <a:off x="1321237" y="6888004"/>
            <a:ext cx="176093" cy="792718"/>
          </a:xfrm>
          <a:prstGeom prst="roundRect">
            <a:avLst>
              <a:gd name="adj" fmla="val 42019"/>
            </a:avLst>
          </a:prstGeom>
          <a:solidFill>
            <a:srgbClr val="FFD8CC"/>
          </a:solidFill>
          <a:ln w="7620">
            <a:solidFill>
              <a:srgbClr val="E5BEB2"/>
            </a:solidFill>
            <a:prstDash val="solid"/>
          </a:ln>
        </p:spPr>
        <p:txBody>
          <a:bodyPr/>
          <a:lstStyle/>
          <a:p>
            <a:endParaRPr lang="fr-BE"/>
          </a:p>
        </p:txBody>
      </p:sp>
      <p:sp>
        <p:nvSpPr>
          <p:cNvPr id="24" name="Shape 18"/>
          <p:cNvSpPr/>
          <p:nvPr/>
        </p:nvSpPr>
        <p:spPr>
          <a:xfrm>
            <a:off x="1145024" y="6772394"/>
            <a:ext cx="528518" cy="528518"/>
          </a:xfrm>
          <a:prstGeom prst="roundRect">
            <a:avLst>
              <a:gd name="adj" fmla="val 86506"/>
            </a:avLst>
          </a:prstGeom>
          <a:solidFill>
            <a:srgbClr val="FFD8CC"/>
          </a:solidFill>
          <a:ln w="7620">
            <a:solidFill>
              <a:srgbClr val="E5BEB2"/>
            </a:solidFill>
            <a:prstDash val="solid"/>
          </a:ln>
        </p:spPr>
        <p:txBody>
          <a:bodyPr/>
          <a:lstStyle/>
          <a:p>
            <a:endParaRPr lang="fr-BE"/>
          </a:p>
        </p:txBody>
      </p:sp>
      <p:pic>
        <p:nvPicPr>
          <p:cNvPr id="2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77183" y="6904553"/>
            <a:ext cx="264200" cy="264200"/>
          </a:xfrm>
          <a:prstGeom prst="rect">
            <a:avLst/>
          </a:prstGeom>
        </p:spPr>
      </p:pic>
      <p:sp>
        <p:nvSpPr>
          <p:cNvPr id="26" name="Text 19"/>
          <p:cNvSpPr/>
          <p:nvPr/>
        </p:nvSpPr>
        <p:spPr>
          <a:xfrm>
            <a:off x="1849636" y="6799898"/>
            <a:ext cx="2448163" cy="275273"/>
          </a:xfrm>
          <a:prstGeom prst="rect">
            <a:avLst/>
          </a:prstGeom>
          <a:noFill/>
          <a:ln/>
        </p:spPr>
        <p:txBody>
          <a:bodyPr wrap="none" lIns="0" tIns="0" rIns="0" bIns="0" rtlCol="0" anchor="t"/>
          <a:lstStyle/>
          <a:p>
            <a:pPr marL="0" indent="0" algn="l">
              <a:lnSpc>
                <a:spcPts val="2150"/>
              </a:lnSpc>
              <a:buNone/>
            </a:pPr>
            <a:r>
              <a:rPr lang="en-US" sz="1700" b="1" dirty="0">
                <a:solidFill>
                  <a:srgbClr val="403C4E"/>
                </a:solidFill>
                <a:latin typeface="Merriweather Bold" pitchFamily="34" charset="0"/>
                <a:ea typeface="Merriweather Bold" pitchFamily="34" charset="-122"/>
                <a:cs typeface="Merriweather Bold" pitchFamily="34" charset="-120"/>
              </a:rPr>
              <a:t>Amélioration continue</a:t>
            </a:r>
            <a:endParaRPr lang="en-US" sz="1700" dirty="0"/>
          </a:p>
        </p:txBody>
      </p:sp>
      <p:sp>
        <p:nvSpPr>
          <p:cNvPr id="27" name="Text 20"/>
          <p:cNvSpPr/>
          <p:nvPr/>
        </p:nvSpPr>
        <p:spPr>
          <a:xfrm>
            <a:off x="1849636" y="7180778"/>
            <a:ext cx="12164258" cy="281940"/>
          </a:xfrm>
          <a:prstGeom prst="rect">
            <a:avLst/>
          </a:prstGeom>
          <a:noFill/>
          <a:ln/>
        </p:spPr>
        <p:txBody>
          <a:bodyPr wrap="none" lIns="0" tIns="0" rIns="0" bIns="0" rtlCol="0" anchor="t"/>
          <a:lstStyle/>
          <a:p>
            <a:pPr marL="0" indent="0" algn="l">
              <a:lnSpc>
                <a:spcPts val="2200"/>
              </a:lnSpc>
              <a:buNone/>
            </a:pPr>
            <a:r>
              <a:rPr lang="en-US" sz="2000" dirty="0">
                <a:solidFill>
                  <a:srgbClr val="403C4E"/>
                </a:solidFill>
                <a:latin typeface="Open Sans" pitchFamily="34" charset="0"/>
                <a:ea typeface="Open Sans" pitchFamily="34" charset="-122"/>
                <a:cs typeface="Open Sans" pitchFamily="34" charset="-120"/>
              </a:rPr>
              <a:t>Réviser régulièrement les processus, ajuster les ressources si nécessaire et maintenir une communication </a:t>
            </a:r>
          </a:p>
          <a:p>
            <a:pPr marL="0" indent="0" algn="l">
              <a:lnSpc>
                <a:spcPts val="2200"/>
              </a:lnSpc>
              <a:buNone/>
            </a:pPr>
            <a:r>
              <a:rPr lang="en-US" sz="2000" dirty="0" err="1">
                <a:solidFill>
                  <a:srgbClr val="403C4E"/>
                </a:solidFill>
                <a:latin typeface="Open Sans" pitchFamily="34" charset="0"/>
                <a:ea typeface="Open Sans" pitchFamily="34" charset="-122"/>
                <a:cs typeface="Open Sans" pitchFamily="34" charset="-120"/>
              </a:rPr>
              <a:t>transparente</a:t>
            </a:r>
            <a:r>
              <a:rPr lang="en-US" sz="2000" dirty="0">
                <a:solidFill>
                  <a:srgbClr val="403C4E"/>
                </a:solidFill>
                <a:latin typeface="Open Sans" pitchFamily="34" charset="0"/>
                <a:ea typeface="Open Sans" pitchFamily="34" charset="-122"/>
                <a:cs typeface="Open Sans" pitchFamily="34" charset="-120"/>
              </a:rPr>
              <a:t> avec les fournisseurs.</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10064" y="400764"/>
            <a:ext cx="7438192" cy="455533"/>
          </a:xfrm>
          <a:prstGeom prst="rect">
            <a:avLst/>
          </a:prstGeom>
          <a:noFill/>
          <a:ln/>
        </p:spPr>
        <p:txBody>
          <a:bodyPr wrap="none" lIns="0" tIns="0" rIns="0" bIns="0" rtlCol="0" anchor="t"/>
          <a:lstStyle/>
          <a:p>
            <a:pPr marL="0" indent="0" algn="l">
              <a:lnSpc>
                <a:spcPts val="3550"/>
              </a:lnSpc>
              <a:buNone/>
            </a:pPr>
            <a:r>
              <a:rPr lang="en-US" sz="2850" b="1" dirty="0">
                <a:solidFill>
                  <a:srgbClr val="403C4E"/>
                </a:solidFill>
                <a:latin typeface="Merriweather Bold" pitchFamily="34" charset="0"/>
                <a:ea typeface="Merriweather Bold" pitchFamily="34" charset="-122"/>
                <a:cs typeface="Merriweather Bold" pitchFamily="34" charset="-120"/>
              </a:rPr>
              <a:t>Les données à transmettre régulièrement</a:t>
            </a:r>
            <a:endParaRPr lang="en-US" sz="2850" dirty="0"/>
          </a:p>
        </p:txBody>
      </p:sp>
      <p:sp>
        <p:nvSpPr>
          <p:cNvPr id="3" name="Text 1"/>
          <p:cNvSpPr/>
          <p:nvPr/>
        </p:nvSpPr>
        <p:spPr>
          <a:xfrm>
            <a:off x="510064" y="1038344"/>
            <a:ext cx="2186345" cy="455533"/>
          </a:xfrm>
          <a:prstGeom prst="rect">
            <a:avLst/>
          </a:prstGeom>
          <a:noFill/>
          <a:ln/>
        </p:spPr>
        <p:txBody>
          <a:bodyPr wrap="none" lIns="0" tIns="0" rIns="0" bIns="0" rtlCol="0" anchor="t"/>
          <a:lstStyle/>
          <a:p>
            <a:pPr marL="0" indent="0" algn="l">
              <a:lnSpc>
                <a:spcPts val="2150"/>
              </a:lnSpc>
              <a:buNone/>
            </a:pPr>
            <a:r>
              <a:rPr lang="en-US" sz="1700" b="1" dirty="0">
                <a:solidFill>
                  <a:srgbClr val="403C4E"/>
                </a:solidFill>
                <a:latin typeface="Merriweather Bold" pitchFamily="34" charset="0"/>
                <a:ea typeface="Merriweather Bold" pitchFamily="34" charset="-122"/>
                <a:cs typeface="Merriweather Bold" pitchFamily="34" charset="-120"/>
              </a:rPr>
              <a:t>Indicateurs requis</a:t>
            </a:r>
            <a:endParaRPr lang="en-US" sz="1700" dirty="0"/>
          </a:p>
        </p:txBody>
      </p:sp>
      <p:sp>
        <p:nvSpPr>
          <p:cNvPr id="4" name="Text 2"/>
          <p:cNvSpPr/>
          <p:nvPr/>
        </p:nvSpPr>
        <p:spPr>
          <a:xfrm>
            <a:off x="510064" y="1493877"/>
            <a:ext cx="6336785" cy="874285"/>
          </a:xfrm>
          <a:prstGeom prst="rect">
            <a:avLst/>
          </a:prstGeom>
          <a:noFill/>
          <a:ln/>
        </p:spPr>
        <p:txBody>
          <a:bodyPr wrap="square" lIns="0" tIns="0" rIns="0" bIns="0" rtlCol="0" anchor="t"/>
          <a:lstStyle/>
          <a:p>
            <a:pPr marL="0" indent="0" algn="l">
              <a:lnSpc>
                <a:spcPts val="2500"/>
              </a:lnSpc>
              <a:buNone/>
            </a:pPr>
            <a:r>
              <a:rPr lang="en-US" sz="2000" dirty="0">
                <a:solidFill>
                  <a:srgbClr val="403C4E"/>
                </a:solidFill>
                <a:latin typeface="Open Sans" pitchFamily="34" charset="0"/>
                <a:ea typeface="Open Sans" pitchFamily="34" charset="-122"/>
                <a:cs typeface="Open Sans" pitchFamily="34" charset="-120"/>
              </a:rPr>
              <a:t>Pour assurer la traçabilité et la transparence demandées par la Commission Européenne, chaque commune doit être en mesure de </a:t>
            </a:r>
            <a:r>
              <a:rPr lang="en-US" sz="2000" dirty="0" err="1">
                <a:solidFill>
                  <a:srgbClr val="403C4E"/>
                </a:solidFill>
                <a:latin typeface="Open Sans" pitchFamily="34" charset="0"/>
                <a:ea typeface="Open Sans" pitchFamily="34" charset="-122"/>
                <a:cs typeface="Open Sans" pitchFamily="34" charset="-120"/>
              </a:rPr>
              <a:t>fournir</a:t>
            </a:r>
            <a:r>
              <a:rPr lang="en-US" sz="2000" dirty="0">
                <a:solidFill>
                  <a:srgbClr val="403C4E"/>
                </a:solidFill>
                <a:latin typeface="Open Sans" pitchFamily="34" charset="0"/>
                <a:ea typeface="Open Sans" pitchFamily="34" charset="-122"/>
                <a:cs typeface="Open Sans" pitchFamily="34" charset="-120"/>
              </a:rPr>
              <a:t> :</a:t>
            </a:r>
          </a:p>
          <a:p>
            <a:pPr marL="0" indent="0" algn="l">
              <a:lnSpc>
                <a:spcPts val="1800"/>
              </a:lnSpc>
              <a:buNone/>
            </a:pPr>
            <a:endParaRPr lang="en-US" sz="1600" dirty="0"/>
          </a:p>
        </p:txBody>
      </p:sp>
      <p:sp>
        <p:nvSpPr>
          <p:cNvPr id="5" name="Text 3"/>
          <p:cNvSpPr/>
          <p:nvPr/>
        </p:nvSpPr>
        <p:spPr>
          <a:xfrm>
            <a:off x="510064" y="2572226"/>
            <a:ext cx="6627376" cy="211103"/>
          </a:xfrm>
          <a:prstGeom prst="rect">
            <a:avLst/>
          </a:prstGeom>
          <a:noFill/>
          <a:ln/>
        </p:spPr>
        <p:txBody>
          <a:bodyPr wrap="none" lIns="0" tIns="0" rIns="0" bIns="0" rtlCol="0" anchor="t"/>
          <a:lstStyle/>
          <a:p>
            <a:pPr marL="342900" indent="-342900" algn="l">
              <a:lnSpc>
                <a:spcPts val="1800"/>
              </a:lnSpc>
              <a:buSzPct val="100000"/>
              <a:buChar char="•"/>
            </a:pPr>
            <a:r>
              <a:rPr lang="en-US" sz="2000" dirty="0">
                <a:solidFill>
                  <a:srgbClr val="403C4E"/>
                </a:solidFill>
                <a:latin typeface="Open Sans" pitchFamily="34" charset="0"/>
                <a:ea typeface="Open Sans" pitchFamily="34" charset="-122"/>
                <a:cs typeface="Open Sans" pitchFamily="34" charset="-120"/>
              </a:rPr>
              <a:t>Nombre total de factures reçues par période</a:t>
            </a:r>
            <a:endParaRPr lang="en-US" sz="2000" dirty="0"/>
          </a:p>
        </p:txBody>
      </p:sp>
      <p:sp>
        <p:nvSpPr>
          <p:cNvPr id="6" name="Text 4"/>
          <p:cNvSpPr/>
          <p:nvPr/>
        </p:nvSpPr>
        <p:spPr>
          <a:xfrm>
            <a:off x="510064" y="2958214"/>
            <a:ext cx="6627376" cy="386125"/>
          </a:xfrm>
          <a:prstGeom prst="rect">
            <a:avLst/>
          </a:prstGeom>
          <a:noFill/>
          <a:ln/>
        </p:spPr>
        <p:txBody>
          <a:bodyPr wrap="none" lIns="0" tIns="0" rIns="0" bIns="0" rtlCol="0" anchor="t"/>
          <a:lstStyle/>
          <a:p>
            <a:pPr marL="342900" indent="-342900" algn="l">
              <a:lnSpc>
                <a:spcPts val="1800"/>
              </a:lnSpc>
              <a:buSzPct val="100000"/>
              <a:buChar char="•"/>
            </a:pPr>
            <a:r>
              <a:rPr lang="en-US" sz="2000" dirty="0">
                <a:solidFill>
                  <a:srgbClr val="403C4E"/>
                </a:solidFill>
                <a:latin typeface="Open Sans" pitchFamily="34" charset="0"/>
                <a:ea typeface="Open Sans" pitchFamily="34" charset="-122"/>
                <a:cs typeface="Open Sans" pitchFamily="34" charset="-120"/>
              </a:rPr>
              <a:t>Délai moyen de paiement (en jours)</a:t>
            </a:r>
            <a:endParaRPr lang="en-US" sz="2000" dirty="0"/>
          </a:p>
        </p:txBody>
      </p:sp>
      <p:sp>
        <p:nvSpPr>
          <p:cNvPr id="7" name="Text 5"/>
          <p:cNvSpPr/>
          <p:nvPr/>
        </p:nvSpPr>
        <p:spPr>
          <a:xfrm>
            <a:off x="510064" y="3344339"/>
            <a:ext cx="6627376" cy="375291"/>
          </a:xfrm>
          <a:prstGeom prst="rect">
            <a:avLst/>
          </a:prstGeom>
          <a:noFill/>
          <a:ln/>
        </p:spPr>
        <p:txBody>
          <a:bodyPr wrap="none" lIns="0" tIns="0" rIns="0" bIns="0" rtlCol="0" anchor="t"/>
          <a:lstStyle/>
          <a:p>
            <a:pPr marL="342900" indent="-342900" algn="l">
              <a:lnSpc>
                <a:spcPts val="1800"/>
              </a:lnSpc>
              <a:buSzPct val="100000"/>
              <a:buChar char="•"/>
            </a:pPr>
            <a:r>
              <a:rPr lang="en-US" sz="2000" dirty="0">
                <a:solidFill>
                  <a:srgbClr val="403C4E"/>
                </a:solidFill>
                <a:latin typeface="Open Sans" pitchFamily="34" charset="0"/>
                <a:ea typeface="Open Sans" pitchFamily="34" charset="-122"/>
                <a:cs typeface="Open Sans" pitchFamily="34" charset="-120"/>
              </a:rPr>
              <a:t>Pourcentage de factures payées dans les délais</a:t>
            </a:r>
            <a:endParaRPr lang="en-US" sz="2000" dirty="0"/>
          </a:p>
        </p:txBody>
      </p:sp>
      <p:sp>
        <p:nvSpPr>
          <p:cNvPr id="8" name="Text 6"/>
          <p:cNvSpPr/>
          <p:nvPr/>
        </p:nvSpPr>
        <p:spPr>
          <a:xfrm>
            <a:off x="510064" y="3861678"/>
            <a:ext cx="6627376" cy="302181"/>
          </a:xfrm>
          <a:prstGeom prst="rect">
            <a:avLst/>
          </a:prstGeom>
          <a:noFill/>
          <a:ln/>
        </p:spPr>
        <p:txBody>
          <a:bodyPr wrap="none" lIns="0" tIns="0" rIns="0" bIns="0" rtlCol="0" anchor="t"/>
          <a:lstStyle/>
          <a:p>
            <a:pPr marL="342900" indent="-342900" algn="l">
              <a:lnSpc>
                <a:spcPts val="1800"/>
              </a:lnSpc>
              <a:buSzPct val="100000"/>
              <a:buChar char="•"/>
            </a:pPr>
            <a:r>
              <a:rPr lang="en-US" sz="2000" dirty="0">
                <a:solidFill>
                  <a:srgbClr val="403C4E"/>
                </a:solidFill>
                <a:latin typeface="Open Sans" pitchFamily="34" charset="0"/>
                <a:ea typeface="Open Sans" pitchFamily="34" charset="-122"/>
                <a:cs typeface="Open Sans" pitchFamily="34" charset="-120"/>
              </a:rPr>
              <a:t>Montant total des indemnisations versées</a:t>
            </a:r>
            <a:endParaRPr lang="en-US" sz="2000" dirty="0"/>
          </a:p>
        </p:txBody>
      </p:sp>
      <p:sp>
        <p:nvSpPr>
          <p:cNvPr id="9" name="Text 7"/>
          <p:cNvSpPr/>
          <p:nvPr/>
        </p:nvSpPr>
        <p:spPr>
          <a:xfrm>
            <a:off x="510064" y="4367922"/>
            <a:ext cx="6627376" cy="677471"/>
          </a:xfrm>
          <a:prstGeom prst="rect">
            <a:avLst/>
          </a:prstGeom>
          <a:noFill/>
          <a:ln/>
        </p:spPr>
        <p:txBody>
          <a:bodyPr wrap="none" lIns="0" tIns="0" rIns="0" bIns="0" rtlCol="0" anchor="t"/>
          <a:lstStyle/>
          <a:p>
            <a:pPr marL="342900" indent="-342900" algn="l">
              <a:lnSpc>
                <a:spcPts val="1800"/>
              </a:lnSpc>
              <a:buSzPct val="100000"/>
              <a:buChar char="•"/>
            </a:pPr>
            <a:r>
              <a:rPr lang="en-US" sz="2000" dirty="0">
                <a:solidFill>
                  <a:srgbClr val="403C4E"/>
                </a:solidFill>
                <a:latin typeface="Open Sans" pitchFamily="34" charset="0"/>
                <a:ea typeface="Open Sans" pitchFamily="34" charset="-122"/>
                <a:cs typeface="Open Sans" pitchFamily="34" charset="-120"/>
              </a:rPr>
              <a:t>Nombre de factures électroniques traitées</a:t>
            </a:r>
            <a:endParaRPr lang="en-US" sz="2000" dirty="0"/>
          </a:p>
        </p:txBody>
      </p:sp>
      <p:pic>
        <p:nvPicPr>
          <p:cNvPr id="10" name="Image 0" descr="preencoded.png"/>
          <p:cNvPicPr>
            <a:picLocks noChangeAspect="1"/>
          </p:cNvPicPr>
          <p:nvPr/>
        </p:nvPicPr>
        <p:blipFill>
          <a:blip r:embed="rId3"/>
          <a:stretch>
            <a:fillRect/>
          </a:stretch>
        </p:blipFill>
        <p:spPr>
          <a:xfrm>
            <a:off x="7500580" y="1238845"/>
            <a:ext cx="6627376" cy="6627376"/>
          </a:xfrm>
          <a:prstGeom prst="rect">
            <a:avLst/>
          </a:prstGeom>
        </p:spPr>
      </p:pic>
      <p:sp>
        <p:nvSpPr>
          <p:cNvPr id="11" name="Shape 8"/>
          <p:cNvSpPr/>
          <p:nvPr/>
        </p:nvSpPr>
        <p:spPr>
          <a:xfrm>
            <a:off x="312234" y="6123742"/>
            <a:ext cx="6713034" cy="1085493"/>
          </a:xfrm>
          <a:prstGeom prst="roundRect">
            <a:avLst>
              <a:gd name="adj" fmla="val 5640"/>
            </a:avLst>
          </a:prstGeom>
          <a:solidFill>
            <a:srgbClr val="FFC4B3"/>
          </a:solidFill>
          <a:ln/>
        </p:spPr>
        <p:txBody>
          <a:bodyPr/>
          <a:lstStyle/>
          <a:p>
            <a:pPr>
              <a:lnSpc>
                <a:spcPts val="1800"/>
              </a:lnSpc>
            </a:pPr>
            <a:r>
              <a:rPr lang="en-US" b="1" dirty="0">
                <a:solidFill>
                  <a:srgbClr val="000000"/>
                </a:solidFill>
                <a:latin typeface="Open Sans" pitchFamily="34" charset="0"/>
                <a:ea typeface="Open Sans" pitchFamily="34" charset="-122"/>
                <a:cs typeface="Open Sans" pitchFamily="34" charset="-120"/>
              </a:rPr>
              <a:t>Important :</a:t>
            </a:r>
            <a:r>
              <a:rPr lang="en-US" dirty="0">
                <a:solidFill>
                  <a:srgbClr val="000000"/>
                </a:solidFill>
                <a:latin typeface="Open Sans" pitchFamily="34" charset="0"/>
                <a:ea typeface="Open Sans" pitchFamily="34" charset="-122"/>
                <a:cs typeface="Open Sans" pitchFamily="34" charset="-120"/>
              </a:rPr>
              <a:t> Bruxelles </a:t>
            </a:r>
            <a:r>
              <a:rPr lang="en-US" dirty="0" err="1">
                <a:solidFill>
                  <a:srgbClr val="000000"/>
                </a:solidFill>
                <a:latin typeface="Open Sans" pitchFamily="34" charset="0"/>
                <a:ea typeface="Open Sans" pitchFamily="34" charset="-122"/>
                <a:cs typeface="Open Sans" pitchFamily="34" charset="-120"/>
              </a:rPr>
              <a:t>Pouvoirs</a:t>
            </a:r>
            <a:r>
              <a:rPr lang="en-US" dirty="0">
                <a:solidFill>
                  <a:srgbClr val="000000"/>
                </a:solidFill>
                <a:latin typeface="Open Sans" pitchFamily="34" charset="0"/>
                <a:ea typeface="Open Sans" pitchFamily="34" charset="-122"/>
                <a:cs typeface="Open Sans" pitchFamily="34" charset="-120"/>
              </a:rPr>
              <a:t> </a:t>
            </a:r>
            <a:r>
              <a:rPr lang="en-US" dirty="0" err="1">
                <a:solidFill>
                  <a:srgbClr val="000000"/>
                </a:solidFill>
                <a:latin typeface="Open Sans" pitchFamily="34" charset="0"/>
                <a:ea typeface="Open Sans" pitchFamily="34" charset="-122"/>
                <a:cs typeface="Open Sans" pitchFamily="34" charset="-120"/>
              </a:rPr>
              <a:t>Locaux</a:t>
            </a:r>
            <a:r>
              <a:rPr lang="en-US" dirty="0">
                <a:solidFill>
                  <a:srgbClr val="000000"/>
                </a:solidFill>
                <a:latin typeface="Open Sans" pitchFamily="34" charset="0"/>
                <a:ea typeface="Open Sans" pitchFamily="34" charset="-122"/>
                <a:cs typeface="Open Sans" pitchFamily="34" charset="-120"/>
              </a:rPr>
              <a:t> </a:t>
            </a:r>
            <a:r>
              <a:rPr lang="en-US" dirty="0" err="1">
                <a:solidFill>
                  <a:srgbClr val="000000"/>
                </a:solidFill>
                <a:latin typeface="Open Sans" pitchFamily="34" charset="0"/>
                <a:ea typeface="Open Sans" pitchFamily="34" charset="-122"/>
                <a:cs typeface="Open Sans" pitchFamily="34" charset="-120"/>
              </a:rPr>
              <a:t>consolidera</a:t>
            </a:r>
            <a:r>
              <a:rPr lang="en-US" dirty="0">
                <a:solidFill>
                  <a:srgbClr val="000000"/>
                </a:solidFill>
                <a:latin typeface="Open Sans" pitchFamily="34" charset="0"/>
                <a:ea typeface="Open Sans" pitchFamily="34" charset="-122"/>
                <a:cs typeface="Open Sans" pitchFamily="34" charset="-120"/>
              </a:rPr>
              <a:t> </a:t>
            </a:r>
            <a:r>
              <a:rPr lang="en-US" dirty="0" err="1">
                <a:solidFill>
                  <a:srgbClr val="000000"/>
                </a:solidFill>
                <a:latin typeface="Open Sans" pitchFamily="34" charset="0"/>
                <a:ea typeface="Open Sans" pitchFamily="34" charset="-122"/>
                <a:cs typeface="Open Sans" pitchFamily="34" charset="-120"/>
              </a:rPr>
              <a:t>ces</a:t>
            </a:r>
            <a:r>
              <a:rPr lang="en-US" dirty="0">
                <a:solidFill>
                  <a:srgbClr val="000000"/>
                </a:solidFill>
                <a:latin typeface="Open Sans" pitchFamily="34" charset="0"/>
                <a:ea typeface="Open Sans" pitchFamily="34" charset="-122"/>
                <a:cs typeface="Open Sans" pitchFamily="34" charset="-120"/>
              </a:rPr>
              <a:t> données pour </a:t>
            </a:r>
            <a:r>
              <a:rPr lang="en-US" dirty="0" err="1">
                <a:solidFill>
                  <a:srgbClr val="000000"/>
                </a:solidFill>
                <a:latin typeface="Open Sans" pitchFamily="34" charset="0"/>
                <a:ea typeface="Open Sans" pitchFamily="34" charset="-122"/>
                <a:cs typeface="Open Sans" pitchFamily="34" charset="-120"/>
              </a:rPr>
              <a:t>répondre</a:t>
            </a:r>
            <a:r>
              <a:rPr lang="en-US" dirty="0">
                <a:solidFill>
                  <a:srgbClr val="000000"/>
                </a:solidFill>
                <a:latin typeface="Open Sans" pitchFamily="34" charset="0"/>
                <a:ea typeface="Open Sans" pitchFamily="34" charset="-122"/>
                <a:cs typeface="Open Sans" pitchFamily="34" charset="-120"/>
              </a:rPr>
              <a:t> aux exigences </a:t>
            </a:r>
            <a:r>
              <a:rPr lang="en-US" dirty="0" err="1">
                <a:solidFill>
                  <a:srgbClr val="000000"/>
                </a:solidFill>
                <a:latin typeface="Open Sans" pitchFamily="34" charset="0"/>
                <a:ea typeface="Open Sans" pitchFamily="34" charset="-122"/>
                <a:cs typeface="Open Sans" pitchFamily="34" charset="-120"/>
              </a:rPr>
              <a:t>européennes</a:t>
            </a:r>
            <a:r>
              <a:rPr lang="en-US" dirty="0">
                <a:solidFill>
                  <a:srgbClr val="000000"/>
                </a:solidFill>
                <a:latin typeface="Open Sans" pitchFamily="34" charset="0"/>
                <a:ea typeface="Open Sans" pitchFamily="34" charset="-122"/>
                <a:cs typeface="Open Sans" pitchFamily="34" charset="-120"/>
              </a:rPr>
              <a:t>. </a:t>
            </a:r>
            <a:r>
              <a:rPr lang="en-US" dirty="0" err="1">
                <a:solidFill>
                  <a:srgbClr val="000000"/>
                </a:solidFill>
                <a:latin typeface="Open Sans" pitchFamily="34" charset="0"/>
                <a:ea typeface="Open Sans" pitchFamily="34" charset="-122"/>
                <a:cs typeface="Open Sans" pitchFamily="34" charset="-120"/>
              </a:rPr>
              <a:t>Votre</a:t>
            </a:r>
            <a:r>
              <a:rPr lang="en-US" dirty="0">
                <a:solidFill>
                  <a:srgbClr val="000000"/>
                </a:solidFill>
                <a:latin typeface="Open Sans" pitchFamily="34" charset="0"/>
                <a:ea typeface="Open Sans" pitchFamily="34" charset="-122"/>
                <a:cs typeface="Open Sans" pitchFamily="34" charset="-120"/>
              </a:rPr>
              <a:t> collaboration </a:t>
            </a:r>
            <a:r>
              <a:rPr lang="en-US" dirty="0" err="1">
                <a:solidFill>
                  <a:srgbClr val="000000"/>
                </a:solidFill>
                <a:latin typeface="Open Sans" pitchFamily="34" charset="0"/>
                <a:ea typeface="Open Sans" pitchFamily="34" charset="-122"/>
                <a:cs typeface="Open Sans" pitchFamily="34" charset="-120"/>
              </a:rPr>
              <a:t>rapide</a:t>
            </a:r>
            <a:r>
              <a:rPr lang="en-US" dirty="0">
                <a:solidFill>
                  <a:srgbClr val="000000"/>
                </a:solidFill>
                <a:latin typeface="Open Sans" pitchFamily="34" charset="0"/>
                <a:ea typeface="Open Sans" pitchFamily="34" charset="-122"/>
                <a:cs typeface="Open Sans" pitchFamily="34" charset="-120"/>
              </a:rPr>
              <a:t> et </a:t>
            </a:r>
            <a:r>
              <a:rPr lang="en-US" dirty="0" err="1">
                <a:solidFill>
                  <a:srgbClr val="000000"/>
                </a:solidFill>
                <a:latin typeface="Open Sans" pitchFamily="34" charset="0"/>
                <a:ea typeface="Open Sans" pitchFamily="34" charset="-122"/>
                <a:cs typeface="Open Sans" pitchFamily="34" charset="-120"/>
              </a:rPr>
              <a:t>précise</a:t>
            </a:r>
            <a:r>
              <a:rPr lang="en-US" dirty="0">
                <a:solidFill>
                  <a:srgbClr val="000000"/>
                </a:solidFill>
                <a:latin typeface="Open Sans" pitchFamily="34" charset="0"/>
                <a:ea typeface="Open Sans" pitchFamily="34" charset="-122"/>
                <a:cs typeface="Open Sans" pitchFamily="34" charset="-120"/>
              </a:rPr>
              <a:t> est </a:t>
            </a:r>
            <a:r>
              <a:rPr lang="en-US" dirty="0" err="1">
                <a:solidFill>
                  <a:srgbClr val="000000"/>
                </a:solidFill>
                <a:latin typeface="Open Sans" pitchFamily="34" charset="0"/>
                <a:ea typeface="Open Sans" pitchFamily="34" charset="-122"/>
                <a:cs typeface="Open Sans" pitchFamily="34" charset="-120"/>
              </a:rPr>
              <a:t>essentielle</a:t>
            </a:r>
            <a:r>
              <a:rPr lang="en-US" dirty="0">
                <a:solidFill>
                  <a:srgbClr val="000000"/>
                </a:solidFill>
                <a:latin typeface="Open Sans" pitchFamily="34" charset="0"/>
                <a:ea typeface="Open Sans" pitchFamily="34" charset="-122"/>
                <a:cs typeface="Open Sans" pitchFamily="34" charset="-120"/>
              </a:rPr>
              <a:t> pour </a:t>
            </a:r>
            <a:r>
              <a:rPr lang="en-US" dirty="0" err="1">
                <a:solidFill>
                  <a:srgbClr val="000000"/>
                </a:solidFill>
                <a:latin typeface="Open Sans" pitchFamily="34" charset="0"/>
                <a:ea typeface="Open Sans" pitchFamily="34" charset="-122"/>
                <a:cs typeface="Open Sans" pitchFamily="34" charset="-120"/>
              </a:rPr>
              <a:t>éviter</a:t>
            </a:r>
            <a:r>
              <a:rPr lang="en-US" dirty="0">
                <a:solidFill>
                  <a:srgbClr val="000000"/>
                </a:solidFill>
                <a:latin typeface="Open Sans" pitchFamily="34" charset="0"/>
                <a:ea typeface="Open Sans" pitchFamily="34" charset="-122"/>
                <a:cs typeface="Open Sans" pitchFamily="34" charset="-120"/>
              </a:rPr>
              <a:t> de </a:t>
            </a:r>
            <a:r>
              <a:rPr lang="en-US" dirty="0" err="1">
                <a:solidFill>
                  <a:srgbClr val="000000"/>
                </a:solidFill>
                <a:latin typeface="Open Sans" pitchFamily="34" charset="0"/>
                <a:ea typeface="Open Sans" pitchFamily="34" charset="-122"/>
                <a:cs typeface="Open Sans" pitchFamily="34" charset="-120"/>
              </a:rPr>
              <a:t>nouvelles</a:t>
            </a:r>
            <a:r>
              <a:rPr lang="en-US" dirty="0">
                <a:solidFill>
                  <a:srgbClr val="000000"/>
                </a:solidFill>
                <a:latin typeface="Open Sans" pitchFamily="34" charset="0"/>
                <a:ea typeface="Open Sans" pitchFamily="34" charset="-122"/>
                <a:cs typeface="Open Sans" pitchFamily="34" charset="-120"/>
              </a:rPr>
              <a:t> sanctions.</a:t>
            </a:r>
            <a:endParaRPr lang="en-US" dirty="0"/>
          </a:p>
        </p:txBody>
      </p:sp>
      <p:pic>
        <p:nvPicPr>
          <p:cNvPr id="12" name="Image 1" descr="preencoded.png"/>
          <p:cNvPicPr>
            <a:picLocks noChangeAspect="1"/>
          </p:cNvPicPr>
          <p:nvPr/>
        </p:nvPicPr>
        <p:blipFill>
          <a:blip r:embed="rId4"/>
          <a:stretch>
            <a:fillRect/>
          </a:stretch>
        </p:blipFill>
        <p:spPr>
          <a:xfrm>
            <a:off x="7646313" y="8252460"/>
            <a:ext cx="182166" cy="145733"/>
          </a:xfrm>
          <a:prstGeom prst="rect">
            <a:avLst/>
          </a:prstGeom>
        </p:spPr>
      </p:pic>
      <p:sp>
        <p:nvSpPr>
          <p:cNvPr id="13" name="Text 9"/>
          <p:cNvSpPr/>
          <p:nvPr/>
        </p:nvSpPr>
        <p:spPr>
          <a:xfrm>
            <a:off x="7974211" y="8212336"/>
            <a:ext cx="6008013" cy="699373"/>
          </a:xfrm>
          <a:prstGeom prst="rect">
            <a:avLst/>
          </a:prstGeom>
          <a:noFill/>
          <a:ln/>
        </p:spPr>
        <p:txBody>
          <a:bodyPr wrap="square" lIns="0" tIns="0" rIns="0" bIns="0" rtlCol="0" anchor="t"/>
          <a:lstStyle/>
          <a:p>
            <a:pPr marL="0" indent="0" algn="l">
              <a:lnSpc>
                <a:spcPts val="1800"/>
              </a:lnSpc>
              <a:buNone/>
            </a:pP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TotalTime>
  <Words>802</Words>
  <Application>Microsoft Office PowerPoint</Application>
  <PresentationFormat>Personnalisé</PresentationFormat>
  <Paragraphs>97</Paragraphs>
  <Slides>10</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Merriweather Bold</vt:lpstr>
      <vt:lpstr>Open Sans</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Sylvie Aerts</dc:creator>
  <cp:lastModifiedBy>Sylvie Aerts</cp:lastModifiedBy>
  <cp:revision>6</cp:revision>
  <dcterms:created xsi:type="dcterms:W3CDTF">2025-11-03T13:12:26Z</dcterms:created>
  <dcterms:modified xsi:type="dcterms:W3CDTF">2025-11-19T15:13:57Z</dcterms:modified>
</cp:coreProperties>
</file>