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bookmarkIdSeed="2">
  <p:sldMasterIdLst>
    <p:sldMasterId id="2147489136" r:id="rId4"/>
  </p:sldMasterIdLst>
  <p:notesMasterIdLst>
    <p:notesMasterId r:id="rId53"/>
  </p:notesMasterIdLst>
  <p:sldIdLst>
    <p:sldId id="260" r:id="rId5"/>
    <p:sldId id="261" r:id="rId6"/>
    <p:sldId id="323" r:id="rId7"/>
    <p:sldId id="324" r:id="rId8"/>
    <p:sldId id="327" r:id="rId9"/>
    <p:sldId id="370" r:id="rId10"/>
    <p:sldId id="297" r:id="rId11"/>
    <p:sldId id="265" r:id="rId12"/>
    <p:sldId id="362" r:id="rId13"/>
    <p:sldId id="332" r:id="rId14"/>
    <p:sldId id="329" r:id="rId15"/>
    <p:sldId id="344" r:id="rId16"/>
    <p:sldId id="333" r:id="rId17"/>
    <p:sldId id="363" r:id="rId18"/>
    <p:sldId id="364" r:id="rId19"/>
    <p:sldId id="365" r:id="rId20"/>
    <p:sldId id="367" r:id="rId21"/>
    <p:sldId id="369" r:id="rId22"/>
    <p:sldId id="368" r:id="rId23"/>
    <p:sldId id="328" r:id="rId24"/>
    <p:sldId id="275" r:id="rId25"/>
    <p:sldId id="345" r:id="rId26"/>
    <p:sldId id="346" r:id="rId27"/>
    <p:sldId id="347" r:id="rId28"/>
    <p:sldId id="348" r:id="rId29"/>
    <p:sldId id="351" r:id="rId30"/>
    <p:sldId id="350" r:id="rId31"/>
    <p:sldId id="342" r:id="rId32"/>
    <p:sldId id="343" r:id="rId33"/>
    <p:sldId id="339" r:id="rId34"/>
    <p:sldId id="340" r:id="rId35"/>
    <p:sldId id="341" r:id="rId36"/>
    <p:sldId id="337" r:id="rId37"/>
    <p:sldId id="338" r:id="rId38"/>
    <p:sldId id="336" r:id="rId39"/>
    <p:sldId id="366" r:id="rId40"/>
    <p:sldId id="361" r:id="rId41"/>
    <p:sldId id="316" r:id="rId42"/>
    <p:sldId id="360" r:id="rId43"/>
    <p:sldId id="290" r:id="rId44"/>
    <p:sldId id="352" r:id="rId45"/>
    <p:sldId id="353" r:id="rId46"/>
    <p:sldId id="354" r:id="rId47"/>
    <p:sldId id="355" r:id="rId48"/>
    <p:sldId id="356" r:id="rId49"/>
    <p:sldId id="357" r:id="rId50"/>
    <p:sldId id="358" r:id="rId51"/>
    <p:sldId id="359" r:id="rId52"/>
  </p:sldIdLst>
  <p:sldSz cx="12192000" cy="6858000"/>
  <p:notesSz cx="6792913" cy="9925050"/>
  <p:defaultTextStyle>
    <a:defPPr>
      <a:defRPr lang="nl-NL"/>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3929">
          <p15:clr>
            <a:srgbClr val="A4A3A4"/>
          </p15:clr>
        </p15:guide>
        <p15:guide id="2" pos="384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E85483-2231-3DF2-83B1-9AB5ADB0FBBB}" name="Thibaut Degryse (CCREK)" initials="TD" userId="S::DegryseT@ccrek.be::53c7efbf-3b18-40dd-be57-cd0d3533663b" providerId="AD"/>
  <p188:author id="{528D31A4-CBC5-EAC0-DF1D-E39E56764BA5}" name="Samuel Wauthier (CCREK)" initials="SW" userId="S::WauthierS@ccrek.be::c6a84214-4f45-4e40-9db3-9e5945d6c24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1A24DA-A929-472A-A081-079303C55609}" v="11" dt="2025-10-14T10:22:15.079"/>
    <p1510:client id="{F8E0E7F3-10AA-41DD-9F1A-92AD38344F7A}" v="371" dt="2025-10-13T11:56:22.9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5424" autoAdjust="0"/>
  </p:normalViewPr>
  <p:slideViewPr>
    <p:cSldViewPr snapToGrid="0">
      <p:cViewPr varScale="1">
        <p:scale>
          <a:sx n="86" d="100"/>
          <a:sy n="86" d="100"/>
        </p:scale>
        <p:origin x="1554" y="90"/>
      </p:cViewPr>
      <p:guideLst>
        <p:guide orient="horz" pos="3929"/>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4336" cy="498316"/>
          </a:xfrm>
          <a:prstGeom prst="rect">
            <a:avLst/>
          </a:prstGeom>
        </p:spPr>
        <p:txBody>
          <a:bodyPr vert="horz" lIns="91394" tIns="45697" rIns="91394" bIns="45697" rtlCol="0"/>
          <a:lstStyle>
            <a:lvl1pPr algn="l">
              <a:defRPr sz="1200"/>
            </a:lvl1pPr>
          </a:lstStyle>
          <a:p>
            <a:endParaRPr lang="fr-BE" dirty="0"/>
          </a:p>
        </p:txBody>
      </p:sp>
      <p:sp>
        <p:nvSpPr>
          <p:cNvPr id="3" name="Espace réservé de la date 2"/>
          <p:cNvSpPr>
            <a:spLocks noGrp="1"/>
          </p:cNvSpPr>
          <p:nvPr>
            <p:ph type="dt" idx="1"/>
          </p:nvPr>
        </p:nvSpPr>
        <p:spPr>
          <a:xfrm>
            <a:off x="3846991" y="0"/>
            <a:ext cx="2944336" cy="498316"/>
          </a:xfrm>
          <a:prstGeom prst="rect">
            <a:avLst/>
          </a:prstGeom>
        </p:spPr>
        <p:txBody>
          <a:bodyPr vert="horz" lIns="91394" tIns="45697" rIns="91394" bIns="45697" rtlCol="0"/>
          <a:lstStyle>
            <a:lvl1pPr algn="r">
              <a:defRPr sz="1200"/>
            </a:lvl1pPr>
          </a:lstStyle>
          <a:p>
            <a:fld id="{73C6D8B8-2F51-49B9-B5F4-B3CC9843A48E}" type="datetimeFigureOut">
              <a:rPr lang="fr-BE" smtClean="0"/>
              <a:t>17/11/2025</a:t>
            </a:fld>
            <a:endParaRPr lang="fr-BE" dirty="0"/>
          </a:p>
        </p:txBody>
      </p:sp>
      <p:sp>
        <p:nvSpPr>
          <p:cNvPr id="4" name="Espace réservé de l'image des diapositives 3"/>
          <p:cNvSpPr>
            <a:spLocks noGrp="1" noRot="1" noChangeAspect="1"/>
          </p:cNvSpPr>
          <p:nvPr>
            <p:ph type="sldImg" idx="2"/>
          </p:nvPr>
        </p:nvSpPr>
        <p:spPr>
          <a:xfrm>
            <a:off x="420688" y="1241425"/>
            <a:ext cx="5951537" cy="3348038"/>
          </a:xfrm>
          <a:prstGeom prst="rect">
            <a:avLst/>
          </a:prstGeom>
          <a:noFill/>
          <a:ln w="12700">
            <a:solidFill>
              <a:prstClr val="black"/>
            </a:solidFill>
          </a:ln>
        </p:spPr>
        <p:txBody>
          <a:bodyPr vert="horz" lIns="91394" tIns="45697" rIns="91394" bIns="45697" rtlCol="0" anchor="ctr"/>
          <a:lstStyle/>
          <a:p>
            <a:endParaRPr lang="fr-BE" dirty="0"/>
          </a:p>
        </p:txBody>
      </p:sp>
      <p:sp>
        <p:nvSpPr>
          <p:cNvPr id="5" name="Espace réservé des notes 4"/>
          <p:cNvSpPr>
            <a:spLocks noGrp="1"/>
          </p:cNvSpPr>
          <p:nvPr>
            <p:ph type="body" sz="quarter" idx="3"/>
          </p:nvPr>
        </p:nvSpPr>
        <p:spPr>
          <a:xfrm>
            <a:off x="678974" y="4776847"/>
            <a:ext cx="5434965" cy="3907175"/>
          </a:xfrm>
          <a:prstGeom prst="rect">
            <a:avLst/>
          </a:prstGeom>
        </p:spPr>
        <p:txBody>
          <a:bodyPr vert="horz" lIns="91394" tIns="45697" rIns="91394" bIns="45697"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6735"/>
            <a:ext cx="2944336" cy="498316"/>
          </a:xfrm>
          <a:prstGeom prst="rect">
            <a:avLst/>
          </a:prstGeom>
        </p:spPr>
        <p:txBody>
          <a:bodyPr vert="horz" lIns="91394" tIns="45697" rIns="91394" bIns="45697" rtlCol="0" anchor="b"/>
          <a:lstStyle>
            <a:lvl1pPr algn="l">
              <a:defRPr sz="1200"/>
            </a:lvl1pPr>
          </a:lstStyle>
          <a:p>
            <a:endParaRPr lang="fr-BE" dirty="0"/>
          </a:p>
        </p:txBody>
      </p:sp>
      <p:sp>
        <p:nvSpPr>
          <p:cNvPr id="7" name="Espace réservé du numéro de diapositive 6"/>
          <p:cNvSpPr>
            <a:spLocks noGrp="1"/>
          </p:cNvSpPr>
          <p:nvPr>
            <p:ph type="sldNum" sz="quarter" idx="5"/>
          </p:nvPr>
        </p:nvSpPr>
        <p:spPr>
          <a:xfrm>
            <a:off x="3846991" y="9426735"/>
            <a:ext cx="2944336" cy="498316"/>
          </a:xfrm>
          <a:prstGeom prst="rect">
            <a:avLst/>
          </a:prstGeom>
        </p:spPr>
        <p:txBody>
          <a:bodyPr vert="horz" lIns="91394" tIns="45697" rIns="91394" bIns="45697" rtlCol="0" anchor="b"/>
          <a:lstStyle>
            <a:lvl1pPr algn="r">
              <a:defRPr sz="1200"/>
            </a:lvl1pPr>
          </a:lstStyle>
          <a:p>
            <a:fld id="{17C2E5CD-CCFA-4443-99F4-7750B9AA80CD}" type="slidenum">
              <a:rPr lang="fr-BE" smtClean="0"/>
              <a:t>‹N°›</a:t>
            </a:fld>
            <a:endParaRPr lang="fr-BE" dirty="0"/>
          </a:p>
        </p:txBody>
      </p:sp>
    </p:spTree>
    <p:extLst>
      <p:ext uri="{BB962C8B-B14F-4D97-AF65-F5344CB8AC3E}">
        <p14:creationId xmlns:p14="http://schemas.microsoft.com/office/powerpoint/2010/main" val="1762873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1</a:t>
            </a:fld>
            <a:endParaRPr lang="fr-BE" dirty="0"/>
          </a:p>
        </p:txBody>
      </p:sp>
    </p:spTree>
    <p:extLst>
      <p:ext uri="{BB962C8B-B14F-4D97-AF65-F5344CB8AC3E}">
        <p14:creationId xmlns:p14="http://schemas.microsoft.com/office/powerpoint/2010/main" val="1064534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3D6BD-E9D9-6054-1AF4-D3631ADA49C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D5E0B9A-31F8-29A2-0612-F7D69B9373C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31E15E-FD9E-14BC-9A15-DBB73C3B516F}"/>
              </a:ext>
            </a:extLst>
          </p:cNvPr>
          <p:cNvSpPr>
            <a:spLocks noGrp="1"/>
          </p:cNvSpPr>
          <p:nvPr>
            <p:ph type="body" idx="1"/>
          </p:nvPr>
        </p:nvSpPr>
        <p:spPr/>
        <p:txBody>
          <a:bodyPr/>
          <a:lstStyle/>
          <a:p>
            <a:endParaRPr lang="fr-BE" sz="1600" dirty="0"/>
          </a:p>
        </p:txBody>
      </p:sp>
      <p:sp>
        <p:nvSpPr>
          <p:cNvPr id="4" name="Espace réservé du numéro de diapositive 3">
            <a:extLst>
              <a:ext uri="{FF2B5EF4-FFF2-40B4-BE49-F238E27FC236}">
                <a16:creationId xmlns:a16="http://schemas.microsoft.com/office/drawing/2014/main" id="{559FB767-48B4-B1FD-F2B9-5F0DF129D22C}"/>
              </a:ext>
            </a:extLst>
          </p:cNvPr>
          <p:cNvSpPr>
            <a:spLocks noGrp="1"/>
          </p:cNvSpPr>
          <p:nvPr>
            <p:ph type="sldNum" sz="quarter" idx="5"/>
          </p:nvPr>
        </p:nvSpPr>
        <p:spPr/>
        <p:txBody>
          <a:bodyPr/>
          <a:lstStyle/>
          <a:p>
            <a:fld id="{188602BB-711A-40CC-85ED-1C73AAD9E951}" type="slidenum">
              <a:rPr lang="fr-BE" smtClean="0"/>
              <a:t>10</a:t>
            </a:fld>
            <a:endParaRPr lang="fr-BE" dirty="0"/>
          </a:p>
        </p:txBody>
      </p:sp>
    </p:spTree>
    <p:extLst>
      <p:ext uri="{BB962C8B-B14F-4D97-AF65-F5344CB8AC3E}">
        <p14:creationId xmlns:p14="http://schemas.microsoft.com/office/powerpoint/2010/main" val="2246484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0727E-6C64-7A52-A52B-82491CF1A90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90A0E55-CE68-CD2C-CC38-463E2B300C7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418CDE2-E3C0-F291-955C-3DA464835A2C}"/>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EDA47DE0-7728-12BE-5CCE-5AA05AA6197B}"/>
              </a:ext>
            </a:extLst>
          </p:cNvPr>
          <p:cNvSpPr>
            <a:spLocks noGrp="1"/>
          </p:cNvSpPr>
          <p:nvPr>
            <p:ph type="sldNum" sz="quarter" idx="5"/>
          </p:nvPr>
        </p:nvSpPr>
        <p:spPr/>
        <p:txBody>
          <a:bodyPr/>
          <a:lstStyle/>
          <a:p>
            <a:fld id="{188602BB-711A-40CC-85ED-1C73AAD9E951}" type="slidenum">
              <a:rPr lang="fr-BE" smtClean="0"/>
              <a:t>11</a:t>
            </a:fld>
            <a:endParaRPr lang="fr-BE" dirty="0"/>
          </a:p>
        </p:txBody>
      </p:sp>
    </p:spTree>
    <p:extLst>
      <p:ext uri="{BB962C8B-B14F-4D97-AF65-F5344CB8AC3E}">
        <p14:creationId xmlns:p14="http://schemas.microsoft.com/office/powerpoint/2010/main" val="3608361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915C8-A586-E57E-BB1D-73FA8829505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4A41CB-38B2-775F-0DF4-8F32F031F05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249E82D-3D9D-2D2F-7904-AA655F23A05F}"/>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88FF5820-D06A-A527-1045-EE5044BF956F}"/>
              </a:ext>
            </a:extLst>
          </p:cNvPr>
          <p:cNvSpPr>
            <a:spLocks noGrp="1"/>
          </p:cNvSpPr>
          <p:nvPr>
            <p:ph type="sldNum" sz="quarter" idx="5"/>
          </p:nvPr>
        </p:nvSpPr>
        <p:spPr/>
        <p:txBody>
          <a:bodyPr/>
          <a:lstStyle/>
          <a:p>
            <a:fld id="{188602BB-711A-40CC-85ED-1C73AAD9E951}" type="slidenum">
              <a:rPr lang="fr-BE" smtClean="0"/>
              <a:t>12</a:t>
            </a:fld>
            <a:endParaRPr lang="fr-BE" dirty="0"/>
          </a:p>
        </p:txBody>
      </p:sp>
    </p:spTree>
    <p:extLst>
      <p:ext uri="{BB962C8B-B14F-4D97-AF65-F5344CB8AC3E}">
        <p14:creationId xmlns:p14="http://schemas.microsoft.com/office/powerpoint/2010/main" val="2816794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7E811-CB6B-FB94-B9CF-1BB1966E98E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F39102-E4B1-05A5-3302-63F5D71AD94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6693FA4-9A89-25CF-619B-D279A3F919CC}"/>
              </a:ext>
            </a:extLst>
          </p:cNvPr>
          <p:cNvSpPr>
            <a:spLocks noGrp="1"/>
          </p:cNvSpPr>
          <p:nvPr>
            <p:ph type="body" idx="1"/>
          </p:nvPr>
        </p:nvSpPr>
        <p:spPr/>
        <p:txBody>
          <a:bodyPr/>
          <a:lstStyle/>
          <a:p>
            <a:endParaRPr lang="fr-BE" sz="1600" dirty="0"/>
          </a:p>
        </p:txBody>
      </p:sp>
      <p:sp>
        <p:nvSpPr>
          <p:cNvPr id="4" name="Espace réservé du numéro de diapositive 3">
            <a:extLst>
              <a:ext uri="{FF2B5EF4-FFF2-40B4-BE49-F238E27FC236}">
                <a16:creationId xmlns:a16="http://schemas.microsoft.com/office/drawing/2014/main" id="{69873F5C-E09A-8026-3F61-55F018576142}"/>
              </a:ext>
            </a:extLst>
          </p:cNvPr>
          <p:cNvSpPr>
            <a:spLocks noGrp="1"/>
          </p:cNvSpPr>
          <p:nvPr>
            <p:ph type="sldNum" sz="quarter" idx="5"/>
          </p:nvPr>
        </p:nvSpPr>
        <p:spPr/>
        <p:txBody>
          <a:bodyPr/>
          <a:lstStyle/>
          <a:p>
            <a:fld id="{188602BB-711A-40CC-85ED-1C73AAD9E951}" type="slidenum">
              <a:rPr lang="fr-BE" smtClean="0"/>
              <a:t>13</a:t>
            </a:fld>
            <a:endParaRPr lang="fr-BE" dirty="0"/>
          </a:p>
        </p:txBody>
      </p:sp>
    </p:spTree>
    <p:extLst>
      <p:ext uri="{BB962C8B-B14F-4D97-AF65-F5344CB8AC3E}">
        <p14:creationId xmlns:p14="http://schemas.microsoft.com/office/powerpoint/2010/main" val="1924430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B1F1E-8E13-5A32-B4DD-23388993B77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B345276-2CC9-DFEF-8DDE-457BEFD79AF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8C4002C-8F6F-DAE9-7F6C-B19EF561FF43}"/>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1A0C41EF-AED8-11D1-8A72-1ED98637C5FB}"/>
              </a:ext>
            </a:extLst>
          </p:cNvPr>
          <p:cNvSpPr>
            <a:spLocks noGrp="1"/>
          </p:cNvSpPr>
          <p:nvPr>
            <p:ph type="sldNum" sz="quarter" idx="5"/>
          </p:nvPr>
        </p:nvSpPr>
        <p:spPr/>
        <p:txBody>
          <a:bodyPr/>
          <a:lstStyle/>
          <a:p>
            <a:fld id="{188602BB-711A-40CC-85ED-1C73AAD9E951}" type="slidenum">
              <a:rPr lang="fr-BE" smtClean="0"/>
              <a:t>14</a:t>
            </a:fld>
            <a:endParaRPr lang="fr-BE" dirty="0"/>
          </a:p>
        </p:txBody>
      </p:sp>
    </p:spTree>
    <p:extLst>
      <p:ext uri="{BB962C8B-B14F-4D97-AF65-F5344CB8AC3E}">
        <p14:creationId xmlns:p14="http://schemas.microsoft.com/office/powerpoint/2010/main" val="2023733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510C2-9CB9-F337-DA54-5468B7534F9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EB0BEEF-DE2B-C0E3-948B-16BAA2D7EE5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AADC412-8E68-76D5-448A-BBBF64B1D002}"/>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C0011767-13AC-3E40-4D9B-E72164C202A5}"/>
              </a:ext>
            </a:extLst>
          </p:cNvPr>
          <p:cNvSpPr>
            <a:spLocks noGrp="1"/>
          </p:cNvSpPr>
          <p:nvPr>
            <p:ph type="sldNum" sz="quarter" idx="5"/>
          </p:nvPr>
        </p:nvSpPr>
        <p:spPr/>
        <p:txBody>
          <a:bodyPr/>
          <a:lstStyle/>
          <a:p>
            <a:fld id="{188602BB-711A-40CC-85ED-1C73AAD9E951}" type="slidenum">
              <a:rPr lang="fr-BE" smtClean="0"/>
              <a:t>15</a:t>
            </a:fld>
            <a:endParaRPr lang="fr-BE" dirty="0"/>
          </a:p>
        </p:txBody>
      </p:sp>
    </p:spTree>
    <p:extLst>
      <p:ext uri="{BB962C8B-B14F-4D97-AF65-F5344CB8AC3E}">
        <p14:creationId xmlns:p14="http://schemas.microsoft.com/office/powerpoint/2010/main" val="1622042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88EAF-AE25-BDF2-6DE7-9C1B892D4E0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377498-A518-48CF-7367-8EA93B2EEDB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056F171-0B12-ADE2-C24C-03FA802F2178}"/>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6B8E433B-562C-1DCF-12CD-74F59FFB46E5}"/>
              </a:ext>
            </a:extLst>
          </p:cNvPr>
          <p:cNvSpPr>
            <a:spLocks noGrp="1"/>
          </p:cNvSpPr>
          <p:nvPr>
            <p:ph type="sldNum" sz="quarter" idx="5"/>
          </p:nvPr>
        </p:nvSpPr>
        <p:spPr/>
        <p:txBody>
          <a:bodyPr/>
          <a:lstStyle/>
          <a:p>
            <a:fld id="{188602BB-711A-40CC-85ED-1C73AAD9E951}" type="slidenum">
              <a:rPr lang="fr-BE" smtClean="0"/>
              <a:t>16</a:t>
            </a:fld>
            <a:endParaRPr lang="fr-BE" dirty="0"/>
          </a:p>
        </p:txBody>
      </p:sp>
    </p:spTree>
    <p:extLst>
      <p:ext uri="{BB962C8B-B14F-4D97-AF65-F5344CB8AC3E}">
        <p14:creationId xmlns:p14="http://schemas.microsoft.com/office/powerpoint/2010/main" val="3569570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BBFD6-2B5A-DE4A-E25B-E2871799F67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7A5A017-8F60-2E14-4333-A997848DD9C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B59C61C-CAE4-27C5-FD3F-1A22521B721C}"/>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74515E02-95F5-BA96-AD8F-9173359F0154}"/>
              </a:ext>
            </a:extLst>
          </p:cNvPr>
          <p:cNvSpPr>
            <a:spLocks noGrp="1"/>
          </p:cNvSpPr>
          <p:nvPr>
            <p:ph type="sldNum" sz="quarter" idx="5"/>
          </p:nvPr>
        </p:nvSpPr>
        <p:spPr/>
        <p:txBody>
          <a:bodyPr/>
          <a:lstStyle/>
          <a:p>
            <a:fld id="{188602BB-711A-40CC-85ED-1C73AAD9E951}" type="slidenum">
              <a:rPr lang="fr-BE" smtClean="0"/>
              <a:t>17</a:t>
            </a:fld>
            <a:endParaRPr lang="fr-BE" dirty="0"/>
          </a:p>
        </p:txBody>
      </p:sp>
    </p:spTree>
    <p:extLst>
      <p:ext uri="{BB962C8B-B14F-4D97-AF65-F5344CB8AC3E}">
        <p14:creationId xmlns:p14="http://schemas.microsoft.com/office/powerpoint/2010/main" val="3440359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E483D-5167-70DA-0B7C-A68B43AC689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A30DE7D-21F9-B9AB-0940-2C3000041F5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70F76ED-8B80-1221-2C23-C7B6196878AB}"/>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67180515-C3BA-856E-9AA0-D253F13DBFEC}"/>
              </a:ext>
            </a:extLst>
          </p:cNvPr>
          <p:cNvSpPr>
            <a:spLocks noGrp="1"/>
          </p:cNvSpPr>
          <p:nvPr>
            <p:ph type="sldNum" sz="quarter" idx="5"/>
          </p:nvPr>
        </p:nvSpPr>
        <p:spPr/>
        <p:txBody>
          <a:bodyPr/>
          <a:lstStyle/>
          <a:p>
            <a:fld id="{188602BB-711A-40CC-85ED-1C73AAD9E951}" type="slidenum">
              <a:rPr lang="fr-BE" smtClean="0"/>
              <a:t>18</a:t>
            </a:fld>
            <a:endParaRPr lang="fr-BE" dirty="0"/>
          </a:p>
        </p:txBody>
      </p:sp>
    </p:spTree>
    <p:extLst>
      <p:ext uri="{BB962C8B-B14F-4D97-AF65-F5344CB8AC3E}">
        <p14:creationId xmlns:p14="http://schemas.microsoft.com/office/powerpoint/2010/main" val="19914813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92CC5-9AE5-5012-C997-B84361FE530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03B2C2-4BFA-702D-0A73-53103C0D819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41A307E-3EEB-9DEF-8B04-47A802B3E33E}"/>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C8B8EEA8-4681-E6B6-A78D-7C7E890A735A}"/>
              </a:ext>
            </a:extLst>
          </p:cNvPr>
          <p:cNvSpPr>
            <a:spLocks noGrp="1"/>
          </p:cNvSpPr>
          <p:nvPr>
            <p:ph type="sldNum" sz="quarter" idx="5"/>
          </p:nvPr>
        </p:nvSpPr>
        <p:spPr/>
        <p:txBody>
          <a:bodyPr/>
          <a:lstStyle/>
          <a:p>
            <a:fld id="{188602BB-711A-40CC-85ED-1C73AAD9E951}" type="slidenum">
              <a:rPr lang="fr-BE" smtClean="0"/>
              <a:t>19</a:t>
            </a:fld>
            <a:endParaRPr lang="fr-BE" dirty="0"/>
          </a:p>
        </p:txBody>
      </p:sp>
    </p:spTree>
    <p:extLst>
      <p:ext uri="{BB962C8B-B14F-4D97-AF65-F5344CB8AC3E}">
        <p14:creationId xmlns:p14="http://schemas.microsoft.com/office/powerpoint/2010/main" val="3592430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2</a:t>
            </a:fld>
            <a:endParaRPr lang="fr-BE" dirty="0"/>
          </a:p>
        </p:txBody>
      </p:sp>
    </p:spTree>
    <p:extLst>
      <p:ext uri="{BB962C8B-B14F-4D97-AF65-F5344CB8AC3E}">
        <p14:creationId xmlns:p14="http://schemas.microsoft.com/office/powerpoint/2010/main" val="2444665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7C2E5CD-CCFA-4443-99F4-7750B9AA80CD}" type="slidenum">
              <a:rPr lang="fr-BE" smtClean="0"/>
              <a:t>20</a:t>
            </a:fld>
            <a:endParaRPr lang="fr-BE" dirty="0"/>
          </a:p>
        </p:txBody>
      </p:sp>
    </p:spTree>
    <p:extLst>
      <p:ext uri="{BB962C8B-B14F-4D97-AF65-F5344CB8AC3E}">
        <p14:creationId xmlns:p14="http://schemas.microsoft.com/office/powerpoint/2010/main" val="33855606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21</a:t>
            </a:fld>
            <a:endParaRPr lang="fr-BE" dirty="0"/>
          </a:p>
        </p:txBody>
      </p:sp>
    </p:spTree>
    <p:extLst>
      <p:ext uri="{BB962C8B-B14F-4D97-AF65-F5344CB8AC3E}">
        <p14:creationId xmlns:p14="http://schemas.microsoft.com/office/powerpoint/2010/main" val="22708318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FAE08-18CB-1768-9258-211BFDA7131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280FFBD-8775-C9C2-2D13-BBF7E86BA5C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BBA150A-8D82-11F8-EFA3-610B7AA68F10}"/>
              </a:ext>
            </a:extLst>
          </p:cNvPr>
          <p:cNvSpPr>
            <a:spLocks noGrp="1"/>
          </p:cNvSpPr>
          <p:nvPr>
            <p:ph type="body" idx="1"/>
          </p:nvPr>
        </p:nvSpPr>
        <p:spPr/>
        <p:txBody>
          <a:bodyPr/>
          <a:lstStyle/>
          <a:p>
            <a:endParaRPr lang="fr-BE" sz="1600" dirty="0"/>
          </a:p>
        </p:txBody>
      </p:sp>
      <p:sp>
        <p:nvSpPr>
          <p:cNvPr id="4" name="Espace réservé du numéro de diapositive 3">
            <a:extLst>
              <a:ext uri="{FF2B5EF4-FFF2-40B4-BE49-F238E27FC236}">
                <a16:creationId xmlns:a16="http://schemas.microsoft.com/office/drawing/2014/main" id="{33C08DD8-C7F9-2C35-D703-833BEA6E9C68}"/>
              </a:ext>
            </a:extLst>
          </p:cNvPr>
          <p:cNvSpPr>
            <a:spLocks noGrp="1"/>
          </p:cNvSpPr>
          <p:nvPr>
            <p:ph type="sldNum" sz="quarter" idx="5"/>
          </p:nvPr>
        </p:nvSpPr>
        <p:spPr/>
        <p:txBody>
          <a:bodyPr/>
          <a:lstStyle/>
          <a:p>
            <a:fld id="{188602BB-711A-40CC-85ED-1C73AAD9E951}" type="slidenum">
              <a:rPr lang="fr-BE" smtClean="0"/>
              <a:t>22</a:t>
            </a:fld>
            <a:endParaRPr lang="fr-BE" dirty="0"/>
          </a:p>
        </p:txBody>
      </p:sp>
    </p:spTree>
    <p:extLst>
      <p:ext uri="{BB962C8B-B14F-4D97-AF65-F5344CB8AC3E}">
        <p14:creationId xmlns:p14="http://schemas.microsoft.com/office/powerpoint/2010/main" val="4038886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BCC21-B609-FD1C-E607-34FC98E020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976FF46-B6E6-00B5-A750-3CBD39881F6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25DA733-58C1-31F1-8CA1-B7567BD03979}"/>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1D0C8C97-3FE5-67BA-7C60-7C817688E4EF}"/>
              </a:ext>
            </a:extLst>
          </p:cNvPr>
          <p:cNvSpPr>
            <a:spLocks noGrp="1"/>
          </p:cNvSpPr>
          <p:nvPr>
            <p:ph type="sldNum" sz="quarter" idx="5"/>
          </p:nvPr>
        </p:nvSpPr>
        <p:spPr/>
        <p:txBody>
          <a:bodyPr/>
          <a:lstStyle/>
          <a:p>
            <a:fld id="{188602BB-711A-40CC-85ED-1C73AAD9E951}" type="slidenum">
              <a:rPr lang="fr-BE" smtClean="0"/>
              <a:t>23</a:t>
            </a:fld>
            <a:endParaRPr lang="fr-BE" dirty="0"/>
          </a:p>
        </p:txBody>
      </p:sp>
    </p:spTree>
    <p:extLst>
      <p:ext uri="{BB962C8B-B14F-4D97-AF65-F5344CB8AC3E}">
        <p14:creationId xmlns:p14="http://schemas.microsoft.com/office/powerpoint/2010/main" val="3658435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182D3-BBA2-BA24-5DCC-BB56C97FBB5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435ED3A-3893-5476-9C71-377558AB5B4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152B07F-844A-CBE4-DC77-5D6EAF7AFEE4}"/>
              </a:ext>
            </a:extLst>
          </p:cNvPr>
          <p:cNvSpPr>
            <a:spLocks noGrp="1"/>
          </p:cNvSpPr>
          <p:nvPr>
            <p:ph type="body" idx="1"/>
          </p:nvPr>
        </p:nvSpPr>
        <p:spPr/>
        <p:txBody>
          <a:bodyPr/>
          <a:lstStyle/>
          <a:p>
            <a:endParaRPr lang="fr-BE" sz="1600" dirty="0"/>
          </a:p>
        </p:txBody>
      </p:sp>
      <p:sp>
        <p:nvSpPr>
          <p:cNvPr id="4" name="Espace réservé du numéro de diapositive 3">
            <a:extLst>
              <a:ext uri="{FF2B5EF4-FFF2-40B4-BE49-F238E27FC236}">
                <a16:creationId xmlns:a16="http://schemas.microsoft.com/office/drawing/2014/main" id="{CADE6D62-6C56-2512-412E-3CDA639D3612}"/>
              </a:ext>
            </a:extLst>
          </p:cNvPr>
          <p:cNvSpPr>
            <a:spLocks noGrp="1"/>
          </p:cNvSpPr>
          <p:nvPr>
            <p:ph type="sldNum" sz="quarter" idx="5"/>
          </p:nvPr>
        </p:nvSpPr>
        <p:spPr/>
        <p:txBody>
          <a:bodyPr/>
          <a:lstStyle/>
          <a:p>
            <a:fld id="{188602BB-711A-40CC-85ED-1C73AAD9E951}" type="slidenum">
              <a:rPr lang="fr-BE" smtClean="0"/>
              <a:t>24</a:t>
            </a:fld>
            <a:endParaRPr lang="fr-BE" dirty="0"/>
          </a:p>
        </p:txBody>
      </p:sp>
    </p:spTree>
    <p:extLst>
      <p:ext uri="{BB962C8B-B14F-4D97-AF65-F5344CB8AC3E}">
        <p14:creationId xmlns:p14="http://schemas.microsoft.com/office/powerpoint/2010/main" val="8380181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09D4E-4759-84CE-5DE9-69028AC1DEE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8599019-962D-C7DC-02AD-8EB31845B76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2167827-5814-17F1-D997-63D71A29B0F2}"/>
              </a:ext>
            </a:extLst>
          </p:cNvPr>
          <p:cNvSpPr>
            <a:spLocks noGrp="1"/>
          </p:cNvSpPr>
          <p:nvPr>
            <p:ph type="body" idx="1"/>
          </p:nvPr>
        </p:nvSpPr>
        <p:spPr/>
        <p:txBody>
          <a:bodyPr/>
          <a:lstStyle/>
          <a:p>
            <a:endParaRPr lang="fr-BE" sz="1600" dirty="0"/>
          </a:p>
        </p:txBody>
      </p:sp>
      <p:sp>
        <p:nvSpPr>
          <p:cNvPr id="4" name="Espace réservé du numéro de diapositive 3">
            <a:extLst>
              <a:ext uri="{FF2B5EF4-FFF2-40B4-BE49-F238E27FC236}">
                <a16:creationId xmlns:a16="http://schemas.microsoft.com/office/drawing/2014/main" id="{696EE154-39D0-89D5-FC8B-CDA8077352F2}"/>
              </a:ext>
            </a:extLst>
          </p:cNvPr>
          <p:cNvSpPr>
            <a:spLocks noGrp="1"/>
          </p:cNvSpPr>
          <p:nvPr>
            <p:ph type="sldNum" sz="quarter" idx="5"/>
          </p:nvPr>
        </p:nvSpPr>
        <p:spPr/>
        <p:txBody>
          <a:bodyPr/>
          <a:lstStyle/>
          <a:p>
            <a:fld id="{188602BB-711A-40CC-85ED-1C73AAD9E951}" type="slidenum">
              <a:rPr lang="fr-BE" smtClean="0"/>
              <a:t>25</a:t>
            </a:fld>
            <a:endParaRPr lang="fr-BE" dirty="0"/>
          </a:p>
        </p:txBody>
      </p:sp>
    </p:spTree>
    <p:extLst>
      <p:ext uri="{BB962C8B-B14F-4D97-AF65-F5344CB8AC3E}">
        <p14:creationId xmlns:p14="http://schemas.microsoft.com/office/powerpoint/2010/main" val="34695297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DD82C-7775-8D07-6534-9EC630A8958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FC7E39B-E58B-D6EA-9A26-21C83EA2417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DC88607-8EA0-8FBA-84C4-3012E1F109BE}"/>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985EE91C-0EF2-5F20-88F4-ABF27843A7A3}"/>
              </a:ext>
            </a:extLst>
          </p:cNvPr>
          <p:cNvSpPr>
            <a:spLocks noGrp="1"/>
          </p:cNvSpPr>
          <p:nvPr>
            <p:ph type="sldNum" sz="quarter" idx="5"/>
          </p:nvPr>
        </p:nvSpPr>
        <p:spPr/>
        <p:txBody>
          <a:bodyPr/>
          <a:lstStyle/>
          <a:p>
            <a:fld id="{188602BB-711A-40CC-85ED-1C73AAD9E951}" type="slidenum">
              <a:rPr lang="fr-BE" smtClean="0"/>
              <a:t>26</a:t>
            </a:fld>
            <a:endParaRPr lang="fr-BE" dirty="0"/>
          </a:p>
        </p:txBody>
      </p:sp>
    </p:spTree>
    <p:extLst>
      <p:ext uri="{BB962C8B-B14F-4D97-AF65-F5344CB8AC3E}">
        <p14:creationId xmlns:p14="http://schemas.microsoft.com/office/powerpoint/2010/main" val="29623840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F0FC5-4E81-6F2B-75E6-DCCD10718FE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B842AF-C159-2C59-D9C5-01F7A807024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20F9A32-47A2-ED4B-9BE3-179B185D63C1}"/>
              </a:ext>
            </a:extLst>
          </p:cNvPr>
          <p:cNvSpPr>
            <a:spLocks noGrp="1"/>
          </p:cNvSpPr>
          <p:nvPr>
            <p:ph type="body" idx="1"/>
          </p:nvPr>
        </p:nvSpPr>
        <p:spPr/>
        <p:txBody>
          <a:bodyPr/>
          <a:lstStyle/>
          <a:p>
            <a:endParaRPr lang="fr-BE" sz="1600" dirty="0"/>
          </a:p>
        </p:txBody>
      </p:sp>
      <p:sp>
        <p:nvSpPr>
          <p:cNvPr id="4" name="Espace réservé du numéro de diapositive 3">
            <a:extLst>
              <a:ext uri="{FF2B5EF4-FFF2-40B4-BE49-F238E27FC236}">
                <a16:creationId xmlns:a16="http://schemas.microsoft.com/office/drawing/2014/main" id="{D07803DA-5473-D7C3-22B1-1DB0D105E3B1}"/>
              </a:ext>
            </a:extLst>
          </p:cNvPr>
          <p:cNvSpPr>
            <a:spLocks noGrp="1"/>
          </p:cNvSpPr>
          <p:nvPr>
            <p:ph type="sldNum" sz="quarter" idx="5"/>
          </p:nvPr>
        </p:nvSpPr>
        <p:spPr/>
        <p:txBody>
          <a:bodyPr/>
          <a:lstStyle/>
          <a:p>
            <a:fld id="{188602BB-711A-40CC-85ED-1C73AAD9E951}" type="slidenum">
              <a:rPr lang="fr-BE" smtClean="0"/>
              <a:t>27</a:t>
            </a:fld>
            <a:endParaRPr lang="fr-BE" dirty="0"/>
          </a:p>
        </p:txBody>
      </p:sp>
    </p:spTree>
    <p:extLst>
      <p:ext uri="{BB962C8B-B14F-4D97-AF65-F5344CB8AC3E}">
        <p14:creationId xmlns:p14="http://schemas.microsoft.com/office/powerpoint/2010/main" val="843363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012F3-6185-081B-0079-DFDE2BCE58D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08231B9-EDE8-7F8C-4B6E-36EEF316C58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D645A02-0D21-E5B1-4E21-0EC0AB320C5A}"/>
              </a:ext>
            </a:extLst>
          </p:cNvPr>
          <p:cNvSpPr>
            <a:spLocks noGrp="1"/>
          </p:cNvSpPr>
          <p:nvPr>
            <p:ph type="body" idx="1"/>
          </p:nvPr>
        </p:nvSpPr>
        <p:spPr/>
        <p:txBody>
          <a:bodyPr/>
          <a:lstStyle/>
          <a:p>
            <a:endParaRPr lang="fr-BE" sz="1600" dirty="0"/>
          </a:p>
        </p:txBody>
      </p:sp>
      <p:sp>
        <p:nvSpPr>
          <p:cNvPr id="4" name="Espace réservé du numéro de diapositive 3">
            <a:extLst>
              <a:ext uri="{FF2B5EF4-FFF2-40B4-BE49-F238E27FC236}">
                <a16:creationId xmlns:a16="http://schemas.microsoft.com/office/drawing/2014/main" id="{AD976091-414D-27F4-1105-7EE2E23A3D88}"/>
              </a:ext>
            </a:extLst>
          </p:cNvPr>
          <p:cNvSpPr>
            <a:spLocks noGrp="1"/>
          </p:cNvSpPr>
          <p:nvPr>
            <p:ph type="sldNum" sz="quarter" idx="5"/>
          </p:nvPr>
        </p:nvSpPr>
        <p:spPr/>
        <p:txBody>
          <a:bodyPr/>
          <a:lstStyle/>
          <a:p>
            <a:fld id="{188602BB-711A-40CC-85ED-1C73AAD9E951}" type="slidenum">
              <a:rPr lang="fr-BE" smtClean="0"/>
              <a:t>28</a:t>
            </a:fld>
            <a:endParaRPr lang="fr-BE" dirty="0"/>
          </a:p>
        </p:txBody>
      </p:sp>
    </p:spTree>
    <p:extLst>
      <p:ext uri="{BB962C8B-B14F-4D97-AF65-F5344CB8AC3E}">
        <p14:creationId xmlns:p14="http://schemas.microsoft.com/office/powerpoint/2010/main" val="14645656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18443-FA9D-3DD7-15C3-98D2E741695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A6EC06-C318-F500-6B3C-DB82DC81482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92BC011-CDCC-3E2A-474F-FEFAABB65517}"/>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5912639D-37B9-F0C9-D841-9D7B74B9389F}"/>
              </a:ext>
            </a:extLst>
          </p:cNvPr>
          <p:cNvSpPr>
            <a:spLocks noGrp="1"/>
          </p:cNvSpPr>
          <p:nvPr>
            <p:ph type="sldNum" sz="quarter" idx="5"/>
          </p:nvPr>
        </p:nvSpPr>
        <p:spPr/>
        <p:txBody>
          <a:bodyPr/>
          <a:lstStyle/>
          <a:p>
            <a:fld id="{188602BB-711A-40CC-85ED-1C73AAD9E951}" type="slidenum">
              <a:rPr lang="fr-BE" smtClean="0"/>
              <a:t>29</a:t>
            </a:fld>
            <a:endParaRPr lang="fr-BE" dirty="0"/>
          </a:p>
        </p:txBody>
      </p:sp>
    </p:spTree>
    <p:extLst>
      <p:ext uri="{BB962C8B-B14F-4D97-AF65-F5344CB8AC3E}">
        <p14:creationId xmlns:p14="http://schemas.microsoft.com/office/powerpoint/2010/main" val="4206280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3</a:t>
            </a:fld>
            <a:endParaRPr lang="fr-BE" dirty="0"/>
          </a:p>
        </p:txBody>
      </p:sp>
    </p:spTree>
    <p:extLst>
      <p:ext uri="{BB962C8B-B14F-4D97-AF65-F5344CB8AC3E}">
        <p14:creationId xmlns:p14="http://schemas.microsoft.com/office/powerpoint/2010/main" val="871602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DA6BE-35D5-C47E-F3AC-C571A966C70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43BF458-D331-735F-7AC3-5CA0792C57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03AC9D4-BF44-9837-1B71-B5870F64B1FD}"/>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86369315-F13F-ADAB-69B6-826FBD34A101}"/>
              </a:ext>
            </a:extLst>
          </p:cNvPr>
          <p:cNvSpPr>
            <a:spLocks noGrp="1"/>
          </p:cNvSpPr>
          <p:nvPr>
            <p:ph type="sldNum" sz="quarter" idx="5"/>
          </p:nvPr>
        </p:nvSpPr>
        <p:spPr/>
        <p:txBody>
          <a:bodyPr/>
          <a:lstStyle/>
          <a:p>
            <a:fld id="{188602BB-711A-40CC-85ED-1C73AAD9E951}" type="slidenum">
              <a:rPr lang="fr-BE" smtClean="0"/>
              <a:t>30</a:t>
            </a:fld>
            <a:endParaRPr lang="fr-BE" dirty="0"/>
          </a:p>
        </p:txBody>
      </p:sp>
    </p:spTree>
    <p:extLst>
      <p:ext uri="{BB962C8B-B14F-4D97-AF65-F5344CB8AC3E}">
        <p14:creationId xmlns:p14="http://schemas.microsoft.com/office/powerpoint/2010/main" val="29212631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4D4E2-CC5C-7CAD-1B29-0B06268D1F1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B041D19-8C4E-E27D-233E-74104013DE5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D4D98F8-F253-6DC3-2E3E-456B6E4EA886}"/>
              </a:ext>
            </a:extLst>
          </p:cNvPr>
          <p:cNvSpPr>
            <a:spLocks noGrp="1"/>
          </p:cNvSpPr>
          <p:nvPr>
            <p:ph type="body" idx="1"/>
          </p:nvPr>
        </p:nvSpPr>
        <p:spPr/>
        <p:txBody>
          <a:bodyPr/>
          <a:lstStyle/>
          <a:p>
            <a:endParaRPr lang="fr-BE" sz="1600" dirty="0"/>
          </a:p>
        </p:txBody>
      </p:sp>
      <p:sp>
        <p:nvSpPr>
          <p:cNvPr id="4" name="Espace réservé du numéro de diapositive 3">
            <a:extLst>
              <a:ext uri="{FF2B5EF4-FFF2-40B4-BE49-F238E27FC236}">
                <a16:creationId xmlns:a16="http://schemas.microsoft.com/office/drawing/2014/main" id="{DFE05404-0C28-E5BF-1D8A-00480D78AB6C}"/>
              </a:ext>
            </a:extLst>
          </p:cNvPr>
          <p:cNvSpPr>
            <a:spLocks noGrp="1"/>
          </p:cNvSpPr>
          <p:nvPr>
            <p:ph type="sldNum" sz="quarter" idx="5"/>
          </p:nvPr>
        </p:nvSpPr>
        <p:spPr/>
        <p:txBody>
          <a:bodyPr/>
          <a:lstStyle/>
          <a:p>
            <a:fld id="{188602BB-711A-40CC-85ED-1C73AAD9E951}" type="slidenum">
              <a:rPr lang="fr-BE" smtClean="0"/>
              <a:t>31</a:t>
            </a:fld>
            <a:endParaRPr lang="fr-BE" dirty="0"/>
          </a:p>
        </p:txBody>
      </p:sp>
    </p:spTree>
    <p:extLst>
      <p:ext uri="{BB962C8B-B14F-4D97-AF65-F5344CB8AC3E}">
        <p14:creationId xmlns:p14="http://schemas.microsoft.com/office/powerpoint/2010/main" val="24597125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97E0B-2553-DBCC-2775-B66B521FA5F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BCB408B-4F32-1574-9CBD-B4EEF5AD1A4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11815E8-3EF3-DA8B-3541-09A05BBAC7C8}"/>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B4C8228E-525F-1BF9-62EC-8B999D6DAE8C}"/>
              </a:ext>
            </a:extLst>
          </p:cNvPr>
          <p:cNvSpPr>
            <a:spLocks noGrp="1"/>
          </p:cNvSpPr>
          <p:nvPr>
            <p:ph type="sldNum" sz="quarter" idx="5"/>
          </p:nvPr>
        </p:nvSpPr>
        <p:spPr/>
        <p:txBody>
          <a:bodyPr/>
          <a:lstStyle/>
          <a:p>
            <a:fld id="{188602BB-711A-40CC-85ED-1C73AAD9E951}" type="slidenum">
              <a:rPr lang="fr-BE" smtClean="0"/>
              <a:t>32</a:t>
            </a:fld>
            <a:endParaRPr lang="fr-BE" dirty="0"/>
          </a:p>
        </p:txBody>
      </p:sp>
    </p:spTree>
    <p:extLst>
      <p:ext uri="{BB962C8B-B14F-4D97-AF65-F5344CB8AC3E}">
        <p14:creationId xmlns:p14="http://schemas.microsoft.com/office/powerpoint/2010/main" val="11143326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380FB-8CF5-237E-C4B8-A1FE9564129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A82CF14-4DBF-5005-068C-02AE06A71FF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19F70DA-E139-27AC-F2AF-F8B9AC44F0FF}"/>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D2FA0990-48AC-EA76-C2C4-6F07D9121C70}"/>
              </a:ext>
            </a:extLst>
          </p:cNvPr>
          <p:cNvSpPr>
            <a:spLocks noGrp="1"/>
          </p:cNvSpPr>
          <p:nvPr>
            <p:ph type="sldNum" sz="quarter" idx="5"/>
          </p:nvPr>
        </p:nvSpPr>
        <p:spPr/>
        <p:txBody>
          <a:bodyPr/>
          <a:lstStyle/>
          <a:p>
            <a:fld id="{188602BB-711A-40CC-85ED-1C73AAD9E951}" type="slidenum">
              <a:rPr lang="fr-BE" smtClean="0"/>
              <a:t>33</a:t>
            </a:fld>
            <a:endParaRPr lang="fr-BE" dirty="0"/>
          </a:p>
        </p:txBody>
      </p:sp>
    </p:spTree>
    <p:extLst>
      <p:ext uri="{BB962C8B-B14F-4D97-AF65-F5344CB8AC3E}">
        <p14:creationId xmlns:p14="http://schemas.microsoft.com/office/powerpoint/2010/main" val="25607887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92012-428A-67AF-D2E5-CC11C46E3FE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1FA6363-A0A0-26D7-2FE8-32CDB9E59C4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C400C7A-7C1B-90AC-5058-02BEC4F892CE}"/>
              </a:ext>
            </a:extLst>
          </p:cNvPr>
          <p:cNvSpPr>
            <a:spLocks noGrp="1"/>
          </p:cNvSpPr>
          <p:nvPr>
            <p:ph type="body" idx="1"/>
          </p:nvPr>
        </p:nvSpPr>
        <p:spPr/>
        <p:txBody>
          <a:bodyPr/>
          <a:lstStyle/>
          <a:p>
            <a:endParaRPr lang="fr-BE" sz="1600" dirty="0"/>
          </a:p>
        </p:txBody>
      </p:sp>
      <p:sp>
        <p:nvSpPr>
          <p:cNvPr id="4" name="Espace réservé du numéro de diapositive 3">
            <a:extLst>
              <a:ext uri="{FF2B5EF4-FFF2-40B4-BE49-F238E27FC236}">
                <a16:creationId xmlns:a16="http://schemas.microsoft.com/office/drawing/2014/main" id="{B2144F50-FB40-0FA7-4EF9-DDE8B407FA48}"/>
              </a:ext>
            </a:extLst>
          </p:cNvPr>
          <p:cNvSpPr>
            <a:spLocks noGrp="1"/>
          </p:cNvSpPr>
          <p:nvPr>
            <p:ph type="sldNum" sz="quarter" idx="5"/>
          </p:nvPr>
        </p:nvSpPr>
        <p:spPr/>
        <p:txBody>
          <a:bodyPr/>
          <a:lstStyle/>
          <a:p>
            <a:fld id="{188602BB-711A-40CC-85ED-1C73AAD9E951}" type="slidenum">
              <a:rPr lang="fr-BE" smtClean="0"/>
              <a:t>34</a:t>
            </a:fld>
            <a:endParaRPr lang="fr-BE" dirty="0"/>
          </a:p>
        </p:txBody>
      </p:sp>
    </p:spTree>
    <p:extLst>
      <p:ext uri="{BB962C8B-B14F-4D97-AF65-F5344CB8AC3E}">
        <p14:creationId xmlns:p14="http://schemas.microsoft.com/office/powerpoint/2010/main" val="29152585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5E2EB-D5AA-7C54-27A8-DB710BC3664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F90224C-0C52-5D49-F40F-46871834F9D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14A25B7-CD91-FB0B-E144-19615555A8B6}"/>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01F2267C-B2DB-15DD-67AB-7B4929525262}"/>
              </a:ext>
            </a:extLst>
          </p:cNvPr>
          <p:cNvSpPr>
            <a:spLocks noGrp="1"/>
          </p:cNvSpPr>
          <p:nvPr>
            <p:ph type="sldNum" sz="quarter" idx="5"/>
          </p:nvPr>
        </p:nvSpPr>
        <p:spPr/>
        <p:txBody>
          <a:bodyPr/>
          <a:lstStyle/>
          <a:p>
            <a:fld id="{188602BB-711A-40CC-85ED-1C73AAD9E951}" type="slidenum">
              <a:rPr lang="fr-BE" smtClean="0"/>
              <a:t>35</a:t>
            </a:fld>
            <a:endParaRPr lang="fr-BE" dirty="0"/>
          </a:p>
        </p:txBody>
      </p:sp>
    </p:spTree>
    <p:extLst>
      <p:ext uri="{BB962C8B-B14F-4D97-AF65-F5344CB8AC3E}">
        <p14:creationId xmlns:p14="http://schemas.microsoft.com/office/powerpoint/2010/main" val="20690012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4B767-FD79-210F-6234-669C1C25F81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E935DFF-7334-5F46-21CE-81645107C8F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0F8D000-4481-A622-43F9-FC2E9F374285}"/>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ACACBC8F-1505-9B7E-5096-2063FB3AEF81}"/>
              </a:ext>
            </a:extLst>
          </p:cNvPr>
          <p:cNvSpPr>
            <a:spLocks noGrp="1"/>
          </p:cNvSpPr>
          <p:nvPr>
            <p:ph type="sldNum" sz="quarter" idx="5"/>
          </p:nvPr>
        </p:nvSpPr>
        <p:spPr/>
        <p:txBody>
          <a:bodyPr/>
          <a:lstStyle/>
          <a:p>
            <a:fld id="{188602BB-711A-40CC-85ED-1C73AAD9E951}" type="slidenum">
              <a:rPr lang="fr-BE" smtClean="0"/>
              <a:t>36</a:t>
            </a:fld>
            <a:endParaRPr lang="fr-BE" dirty="0"/>
          </a:p>
        </p:txBody>
      </p:sp>
    </p:spTree>
    <p:extLst>
      <p:ext uri="{BB962C8B-B14F-4D97-AF65-F5344CB8AC3E}">
        <p14:creationId xmlns:p14="http://schemas.microsoft.com/office/powerpoint/2010/main" val="5130921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72C71-2469-EA31-C010-6B1347D52EE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E2BBE89-BEF8-B5E7-AE2D-0D62DC95118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FA59D56-8129-3E8E-6FC7-9529CC78631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1A31B81-7B9F-8B56-03BB-063C27571AD1}"/>
              </a:ext>
            </a:extLst>
          </p:cNvPr>
          <p:cNvSpPr>
            <a:spLocks noGrp="1"/>
          </p:cNvSpPr>
          <p:nvPr>
            <p:ph type="sldNum" sz="quarter" idx="5"/>
          </p:nvPr>
        </p:nvSpPr>
        <p:spPr/>
        <p:txBody>
          <a:bodyPr/>
          <a:lstStyle/>
          <a:p>
            <a:fld id="{188602BB-711A-40CC-85ED-1C73AAD9E951}" type="slidenum">
              <a:rPr lang="fr-BE" smtClean="0"/>
              <a:t>37</a:t>
            </a:fld>
            <a:endParaRPr lang="fr-BE" dirty="0"/>
          </a:p>
        </p:txBody>
      </p:sp>
    </p:spTree>
    <p:extLst>
      <p:ext uri="{BB962C8B-B14F-4D97-AF65-F5344CB8AC3E}">
        <p14:creationId xmlns:p14="http://schemas.microsoft.com/office/powerpoint/2010/main" val="26868144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br>
              <a:rPr lang="fr-FR" sz="1800" dirty="0">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38</a:t>
            </a:fld>
            <a:endParaRPr lang="fr-BE" dirty="0"/>
          </a:p>
        </p:txBody>
      </p:sp>
    </p:spTree>
    <p:extLst>
      <p:ext uri="{BB962C8B-B14F-4D97-AF65-F5344CB8AC3E}">
        <p14:creationId xmlns:p14="http://schemas.microsoft.com/office/powerpoint/2010/main" val="4018944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2B216-1195-B2E3-A4CA-9403312FA9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5FD23A5-FAB3-2D6A-AD4C-5620B01519E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E091323-5ABE-B206-0005-FAA2E79333BF}"/>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3A9F6B49-FE55-4EDC-94B5-6CA932174673}"/>
              </a:ext>
            </a:extLst>
          </p:cNvPr>
          <p:cNvSpPr>
            <a:spLocks noGrp="1"/>
          </p:cNvSpPr>
          <p:nvPr>
            <p:ph type="sldNum" sz="quarter" idx="5"/>
          </p:nvPr>
        </p:nvSpPr>
        <p:spPr/>
        <p:txBody>
          <a:bodyPr/>
          <a:lstStyle/>
          <a:p>
            <a:fld id="{188602BB-711A-40CC-85ED-1C73AAD9E951}" type="slidenum">
              <a:rPr lang="fr-BE" smtClean="0"/>
              <a:t>39</a:t>
            </a:fld>
            <a:endParaRPr lang="fr-BE" dirty="0"/>
          </a:p>
        </p:txBody>
      </p:sp>
    </p:spTree>
    <p:extLst>
      <p:ext uri="{BB962C8B-B14F-4D97-AF65-F5344CB8AC3E}">
        <p14:creationId xmlns:p14="http://schemas.microsoft.com/office/powerpoint/2010/main" val="1763199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4</a:t>
            </a:fld>
            <a:endParaRPr lang="fr-BE" dirty="0"/>
          </a:p>
        </p:txBody>
      </p:sp>
    </p:spTree>
    <p:extLst>
      <p:ext uri="{BB962C8B-B14F-4D97-AF65-F5344CB8AC3E}">
        <p14:creationId xmlns:p14="http://schemas.microsoft.com/office/powerpoint/2010/main" val="30544680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sz="1600" dirty="0"/>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40</a:t>
            </a:fld>
            <a:endParaRPr lang="fr-BE" dirty="0"/>
          </a:p>
        </p:txBody>
      </p:sp>
    </p:spTree>
    <p:extLst>
      <p:ext uri="{BB962C8B-B14F-4D97-AF65-F5344CB8AC3E}">
        <p14:creationId xmlns:p14="http://schemas.microsoft.com/office/powerpoint/2010/main" val="37232232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85F63-D75E-725B-3A41-ED6B9BBBCD7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8D44B97-78BF-6FB7-3171-2F0977A4000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872DC67-6373-0EF7-0079-B43C67AE6EE3}"/>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AA1B3500-BA90-802D-923C-02438D1662E0}"/>
              </a:ext>
            </a:extLst>
          </p:cNvPr>
          <p:cNvSpPr>
            <a:spLocks noGrp="1"/>
          </p:cNvSpPr>
          <p:nvPr>
            <p:ph type="sldNum" sz="quarter" idx="5"/>
          </p:nvPr>
        </p:nvSpPr>
        <p:spPr/>
        <p:txBody>
          <a:bodyPr/>
          <a:lstStyle/>
          <a:p>
            <a:fld id="{188602BB-711A-40CC-85ED-1C73AAD9E951}" type="slidenum">
              <a:rPr lang="fr-BE" smtClean="0"/>
              <a:t>41</a:t>
            </a:fld>
            <a:endParaRPr lang="fr-BE" dirty="0"/>
          </a:p>
        </p:txBody>
      </p:sp>
    </p:spTree>
    <p:extLst>
      <p:ext uri="{BB962C8B-B14F-4D97-AF65-F5344CB8AC3E}">
        <p14:creationId xmlns:p14="http://schemas.microsoft.com/office/powerpoint/2010/main" val="34445244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07514-7189-031E-E9DA-6121B02B1AC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11112BF-8CFF-DDF4-D0A6-22143A8261D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AEFF794-4821-D752-C31A-1B648FE6C1F0}"/>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32B35224-43A1-DA1A-6026-AD8D7BE01E14}"/>
              </a:ext>
            </a:extLst>
          </p:cNvPr>
          <p:cNvSpPr>
            <a:spLocks noGrp="1"/>
          </p:cNvSpPr>
          <p:nvPr>
            <p:ph type="sldNum" sz="quarter" idx="5"/>
          </p:nvPr>
        </p:nvSpPr>
        <p:spPr/>
        <p:txBody>
          <a:bodyPr/>
          <a:lstStyle/>
          <a:p>
            <a:fld id="{188602BB-711A-40CC-85ED-1C73AAD9E951}" type="slidenum">
              <a:rPr lang="fr-BE" smtClean="0"/>
              <a:t>42</a:t>
            </a:fld>
            <a:endParaRPr lang="fr-BE" dirty="0"/>
          </a:p>
        </p:txBody>
      </p:sp>
    </p:spTree>
    <p:extLst>
      <p:ext uri="{BB962C8B-B14F-4D97-AF65-F5344CB8AC3E}">
        <p14:creationId xmlns:p14="http://schemas.microsoft.com/office/powerpoint/2010/main" val="26914129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21397-503E-17DB-0D3E-B259BF2D50F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F08623-E4DA-6F5B-8722-FD8C2809F76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D0E4495-D985-040E-2FC7-5165CBA84E4D}"/>
              </a:ext>
            </a:extLst>
          </p:cNvPr>
          <p:cNvSpPr>
            <a:spLocks noGrp="1"/>
          </p:cNvSpPr>
          <p:nvPr>
            <p:ph type="body" idx="1"/>
          </p:nvPr>
        </p:nvSpPr>
        <p:spPr/>
        <p:txBody>
          <a:bodyPr/>
          <a:lstStyle/>
          <a:p>
            <a:endParaRPr lang="fr-BE" sz="1600" dirty="0"/>
          </a:p>
        </p:txBody>
      </p:sp>
      <p:sp>
        <p:nvSpPr>
          <p:cNvPr id="4" name="Espace réservé du numéro de diapositive 3">
            <a:extLst>
              <a:ext uri="{FF2B5EF4-FFF2-40B4-BE49-F238E27FC236}">
                <a16:creationId xmlns:a16="http://schemas.microsoft.com/office/drawing/2014/main" id="{DF467CC5-64D1-CAE5-83A5-D7A9CD2B3888}"/>
              </a:ext>
            </a:extLst>
          </p:cNvPr>
          <p:cNvSpPr>
            <a:spLocks noGrp="1"/>
          </p:cNvSpPr>
          <p:nvPr>
            <p:ph type="sldNum" sz="quarter" idx="5"/>
          </p:nvPr>
        </p:nvSpPr>
        <p:spPr/>
        <p:txBody>
          <a:bodyPr/>
          <a:lstStyle/>
          <a:p>
            <a:fld id="{188602BB-711A-40CC-85ED-1C73AAD9E951}" type="slidenum">
              <a:rPr lang="fr-BE" smtClean="0"/>
              <a:t>43</a:t>
            </a:fld>
            <a:endParaRPr lang="fr-BE" dirty="0"/>
          </a:p>
        </p:txBody>
      </p:sp>
    </p:spTree>
    <p:extLst>
      <p:ext uri="{BB962C8B-B14F-4D97-AF65-F5344CB8AC3E}">
        <p14:creationId xmlns:p14="http://schemas.microsoft.com/office/powerpoint/2010/main" val="20591807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3E1C0-228B-173B-488B-5ADE2AC9EC2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1C798D-1CFB-AC01-A207-8920B887B62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6C609DF-3327-2046-F0AE-EE0BF8589C0C}"/>
              </a:ext>
            </a:extLst>
          </p:cNvPr>
          <p:cNvSpPr>
            <a:spLocks noGrp="1"/>
          </p:cNvSpPr>
          <p:nvPr>
            <p:ph type="body" idx="1"/>
          </p:nvPr>
        </p:nvSpPr>
        <p:spPr/>
        <p:txBody>
          <a:bodyPr/>
          <a:lstStyle/>
          <a:p>
            <a:endParaRPr lang="fr-BE" sz="1600" dirty="0"/>
          </a:p>
        </p:txBody>
      </p:sp>
      <p:sp>
        <p:nvSpPr>
          <p:cNvPr id="4" name="Espace réservé du numéro de diapositive 3">
            <a:extLst>
              <a:ext uri="{FF2B5EF4-FFF2-40B4-BE49-F238E27FC236}">
                <a16:creationId xmlns:a16="http://schemas.microsoft.com/office/drawing/2014/main" id="{5E298298-380C-247E-4FC4-CF5AEACE02E8}"/>
              </a:ext>
            </a:extLst>
          </p:cNvPr>
          <p:cNvSpPr>
            <a:spLocks noGrp="1"/>
          </p:cNvSpPr>
          <p:nvPr>
            <p:ph type="sldNum" sz="quarter" idx="5"/>
          </p:nvPr>
        </p:nvSpPr>
        <p:spPr/>
        <p:txBody>
          <a:bodyPr/>
          <a:lstStyle/>
          <a:p>
            <a:fld id="{188602BB-711A-40CC-85ED-1C73AAD9E951}" type="slidenum">
              <a:rPr lang="fr-BE" smtClean="0"/>
              <a:t>44</a:t>
            </a:fld>
            <a:endParaRPr lang="fr-BE" dirty="0"/>
          </a:p>
        </p:txBody>
      </p:sp>
    </p:spTree>
    <p:extLst>
      <p:ext uri="{BB962C8B-B14F-4D97-AF65-F5344CB8AC3E}">
        <p14:creationId xmlns:p14="http://schemas.microsoft.com/office/powerpoint/2010/main" val="23337938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03B0E-2C8D-318E-4953-020993741C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EDEB432-7A54-9C53-992A-1A60249A71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3C2EE96-A9BB-2FC1-82A9-4A7C805F96A0}"/>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BB516F15-AB20-B0F1-1D7F-DD3EB8AAFBBD}"/>
              </a:ext>
            </a:extLst>
          </p:cNvPr>
          <p:cNvSpPr>
            <a:spLocks noGrp="1"/>
          </p:cNvSpPr>
          <p:nvPr>
            <p:ph type="sldNum" sz="quarter" idx="5"/>
          </p:nvPr>
        </p:nvSpPr>
        <p:spPr/>
        <p:txBody>
          <a:bodyPr/>
          <a:lstStyle/>
          <a:p>
            <a:fld id="{188602BB-711A-40CC-85ED-1C73AAD9E951}" type="slidenum">
              <a:rPr lang="fr-BE" smtClean="0"/>
              <a:t>45</a:t>
            </a:fld>
            <a:endParaRPr lang="fr-BE" dirty="0"/>
          </a:p>
        </p:txBody>
      </p:sp>
    </p:spTree>
    <p:extLst>
      <p:ext uri="{BB962C8B-B14F-4D97-AF65-F5344CB8AC3E}">
        <p14:creationId xmlns:p14="http://schemas.microsoft.com/office/powerpoint/2010/main" val="36817920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55FC9-0989-B62A-48C9-D9EBFD8EEF9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DEBC4F2-9137-326A-0A2C-E5AD4916AFC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364CDFB-D9AB-69B1-9B84-30ABD392F83B}"/>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E0110515-212E-DDBC-0137-CF52AF42F47E}"/>
              </a:ext>
            </a:extLst>
          </p:cNvPr>
          <p:cNvSpPr>
            <a:spLocks noGrp="1"/>
          </p:cNvSpPr>
          <p:nvPr>
            <p:ph type="sldNum" sz="quarter" idx="5"/>
          </p:nvPr>
        </p:nvSpPr>
        <p:spPr/>
        <p:txBody>
          <a:bodyPr/>
          <a:lstStyle/>
          <a:p>
            <a:fld id="{188602BB-711A-40CC-85ED-1C73AAD9E951}" type="slidenum">
              <a:rPr lang="fr-BE" smtClean="0"/>
              <a:t>46</a:t>
            </a:fld>
            <a:endParaRPr lang="fr-BE" dirty="0"/>
          </a:p>
        </p:txBody>
      </p:sp>
    </p:spTree>
    <p:extLst>
      <p:ext uri="{BB962C8B-B14F-4D97-AF65-F5344CB8AC3E}">
        <p14:creationId xmlns:p14="http://schemas.microsoft.com/office/powerpoint/2010/main" val="36556827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CED5B-E068-4438-6A66-944FDF6203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C7B0EF5-59EB-5A53-55F7-8995530FD4C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5B73031-8F6E-92D4-C092-37E04DDB3DC7}"/>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DC449733-637A-1A2B-15A5-0984AFDBC7C6}"/>
              </a:ext>
            </a:extLst>
          </p:cNvPr>
          <p:cNvSpPr>
            <a:spLocks noGrp="1"/>
          </p:cNvSpPr>
          <p:nvPr>
            <p:ph type="sldNum" sz="quarter" idx="5"/>
          </p:nvPr>
        </p:nvSpPr>
        <p:spPr/>
        <p:txBody>
          <a:bodyPr/>
          <a:lstStyle/>
          <a:p>
            <a:fld id="{188602BB-711A-40CC-85ED-1C73AAD9E951}" type="slidenum">
              <a:rPr lang="fr-BE" smtClean="0"/>
              <a:t>47</a:t>
            </a:fld>
            <a:endParaRPr lang="fr-BE" dirty="0"/>
          </a:p>
        </p:txBody>
      </p:sp>
    </p:spTree>
    <p:extLst>
      <p:ext uri="{BB962C8B-B14F-4D97-AF65-F5344CB8AC3E}">
        <p14:creationId xmlns:p14="http://schemas.microsoft.com/office/powerpoint/2010/main" val="14393130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7C2E5CD-CCFA-4443-99F4-7750B9AA80CD}" type="slidenum">
              <a:rPr lang="fr-BE" smtClean="0"/>
              <a:t>48</a:t>
            </a:fld>
            <a:endParaRPr lang="fr-BE" dirty="0"/>
          </a:p>
        </p:txBody>
      </p:sp>
    </p:spTree>
    <p:extLst>
      <p:ext uri="{BB962C8B-B14F-4D97-AF65-F5344CB8AC3E}">
        <p14:creationId xmlns:p14="http://schemas.microsoft.com/office/powerpoint/2010/main" val="1478097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7C2E5CD-CCFA-4443-99F4-7750B9AA80CD}" type="slidenum">
              <a:rPr lang="fr-BE" smtClean="0"/>
              <a:t>5</a:t>
            </a:fld>
            <a:endParaRPr lang="fr-BE" dirty="0"/>
          </a:p>
        </p:txBody>
      </p:sp>
    </p:spTree>
    <p:extLst>
      <p:ext uri="{BB962C8B-B14F-4D97-AF65-F5344CB8AC3E}">
        <p14:creationId xmlns:p14="http://schemas.microsoft.com/office/powerpoint/2010/main" val="1739559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6</a:t>
            </a:fld>
            <a:endParaRPr lang="fr-BE" dirty="0"/>
          </a:p>
        </p:txBody>
      </p:sp>
    </p:spTree>
    <p:extLst>
      <p:ext uri="{BB962C8B-B14F-4D97-AF65-F5344CB8AC3E}">
        <p14:creationId xmlns:p14="http://schemas.microsoft.com/office/powerpoint/2010/main" val="301480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7</a:t>
            </a:fld>
            <a:endParaRPr lang="fr-BE" dirty="0"/>
          </a:p>
        </p:txBody>
      </p:sp>
    </p:spTree>
    <p:extLst>
      <p:ext uri="{BB962C8B-B14F-4D97-AF65-F5344CB8AC3E}">
        <p14:creationId xmlns:p14="http://schemas.microsoft.com/office/powerpoint/2010/main" val="346640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88602BB-711A-40CC-85ED-1C73AAD9E951}" type="slidenum">
              <a:rPr lang="fr-BE" smtClean="0"/>
              <a:t>8</a:t>
            </a:fld>
            <a:endParaRPr lang="fr-BE" dirty="0"/>
          </a:p>
        </p:txBody>
      </p:sp>
    </p:spTree>
    <p:extLst>
      <p:ext uri="{BB962C8B-B14F-4D97-AF65-F5344CB8AC3E}">
        <p14:creationId xmlns:p14="http://schemas.microsoft.com/office/powerpoint/2010/main" val="301480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EDF6F-F05F-5768-5EAE-3047A5AFAB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6C2B99C-5F72-1936-E09B-49FA81A81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0A0B2F-C2BD-D6C9-D6BA-30999F5C4126}"/>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64D38BCA-243A-1818-4CA5-DE61FAB8ECE0}"/>
              </a:ext>
            </a:extLst>
          </p:cNvPr>
          <p:cNvSpPr>
            <a:spLocks noGrp="1"/>
          </p:cNvSpPr>
          <p:nvPr>
            <p:ph type="sldNum" sz="quarter" idx="5"/>
          </p:nvPr>
        </p:nvSpPr>
        <p:spPr/>
        <p:txBody>
          <a:bodyPr/>
          <a:lstStyle/>
          <a:p>
            <a:fld id="{188602BB-711A-40CC-85ED-1C73AAD9E951}" type="slidenum">
              <a:rPr lang="fr-BE" smtClean="0"/>
              <a:t>9</a:t>
            </a:fld>
            <a:endParaRPr lang="fr-BE" dirty="0"/>
          </a:p>
        </p:txBody>
      </p:sp>
    </p:spTree>
    <p:extLst>
      <p:ext uri="{BB962C8B-B14F-4D97-AF65-F5344CB8AC3E}">
        <p14:creationId xmlns:p14="http://schemas.microsoft.com/office/powerpoint/2010/main" val="20294645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re">
    <p:spTree>
      <p:nvGrpSpPr>
        <p:cNvPr id="1" name=""/>
        <p:cNvGrpSpPr/>
        <p:nvPr/>
      </p:nvGrpSpPr>
      <p:grpSpPr>
        <a:xfrm>
          <a:off x="0" y="0"/>
          <a:ext cx="0" cy="0"/>
          <a:chOff x="0" y="0"/>
          <a:chExt cx="0" cy="0"/>
        </a:xfrm>
      </p:grpSpPr>
      <p:sp>
        <p:nvSpPr>
          <p:cNvPr id="19" name="Tijdelijke aanduiding voor tekst 18">
            <a:extLst>
              <a:ext uri="{FF2B5EF4-FFF2-40B4-BE49-F238E27FC236}">
                <a16:creationId xmlns:a16="http://schemas.microsoft.com/office/drawing/2014/main" id="{42E24D90-BF8E-4115-867F-E11EDCE2273D}"/>
              </a:ext>
            </a:extLst>
          </p:cNvPr>
          <p:cNvSpPr>
            <a:spLocks noGrp="1"/>
          </p:cNvSpPr>
          <p:nvPr>
            <p:ph type="body" sz="quarter" idx="10" hasCustomPrompt="1"/>
          </p:nvPr>
        </p:nvSpPr>
        <p:spPr>
          <a:xfrm>
            <a:off x="0" y="3573025"/>
            <a:ext cx="12192000" cy="877450"/>
          </a:xfrm>
        </p:spPr>
        <p:txBody>
          <a:bodyPr/>
          <a:lstStyle>
            <a:lvl1pPr marL="0" indent="0" algn="ctr">
              <a:buNone/>
              <a:defRPr sz="4000" b="1">
                <a:solidFill>
                  <a:schemeClr val="accent1"/>
                </a:solidFill>
              </a:defRPr>
            </a:lvl1pPr>
          </a:lstStyle>
          <a:p>
            <a:pPr lvl="0"/>
            <a:r>
              <a:rPr lang="fr-FR" dirty="0"/>
              <a:t>Cliquez pour modifier le style de titre du modèle</a:t>
            </a:r>
          </a:p>
        </p:txBody>
      </p:sp>
      <p:sp>
        <p:nvSpPr>
          <p:cNvPr id="3" name="Subtitle 2"/>
          <p:cNvSpPr>
            <a:spLocks noGrp="1"/>
          </p:cNvSpPr>
          <p:nvPr>
            <p:ph type="subTitle" idx="1" hasCustomPrompt="1"/>
          </p:nvPr>
        </p:nvSpPr>
        <p:spPr>
          <a:xfrm>
            <a:off x="914400" y="4666503"/>
            <a:ext cx="10363200" cy="825073"/>
          </a:xfrm>
        </p:spPr>
        <p:txBody>
          <a:bodyPr anchor="ctr"/>
          <a:lstStyle>
            <a:lvl1pPr marL="0" indent="0" algn="ctr">
              <a:buNone/>
              <a:defRPr sz="22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pour modifier le style de sous-titre du modèle</a:t>
            </a:r>
          </a:p>
        </p:txBody>
      </p:sp>
      <p:cxnSp>
        <p:nvCxnSpPr>
          <p:cNvPr id="9" name="Rechte verbindingslijn 8">
            <a:extLst>
              <a:ext uri="{FF2B5EF4-FFF2-40B4-BE49-F238E27FC236}">
                <a16:creationId xmlns:a16="http://schemas.microsoft.com/office/drawing/2014/main" id="{61E4E1B0-4FCB-477F-B986-0BE32CB61395}"/>
              </a:ext>
            </a:extLst>
          </p:cNvPr>
          <p:cNvCxnSpPr>
            <a:cxnSpLocks/>
          </p:cNvCxnSpPr>
          <p:nvPr/>
        </p:nvCxnSpPr>
        <p:spPr>
          <a:xfrm>
            <a:off x="5164138" y="4450476"/>
            <a:ext cx="1723946" cy="0"/>
          </a:xfrm>
          <a:prstGeom prst="line">
            <a:avLst/>
          </a:prstGeom>
          <a:ln w="38100" cap="rnd">
            <a:solidFill>
              <a:srgbClr val="A3228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0" name="Rechte verbindingslijn 9">
            <a:extLst>
              <a:ext uri="{FF2B5EF4-FFF2-40B4-BE49-F238E27FC236}">
                <a16:creationId xmlns:a16="http://schemas.microsoft.com/office/drawing/2014/main" id="{BE269FB9-99F3-4557-B816-54025F07FEEA}"/>
              </a:ext>
            </a:extLst>
          </p:cNvPr>
          <p:cNvCxnSpPr>
            <a:cxnSpLocks/>
          </p:cNvCxnSpPr>
          <p:nvPr/>
        </p:nvCxnSpPr>
        <p:spPr>
          <a:xfrm>
            <a:off x="5164138" y="4450476"/>
            <a:ext cx="1723946" cy="0"/>
          </a:xfrm>
          <a:prstGeom prst="line">
            <a:avLst/>
          </a:prstGeom>
          <a:ln w="38100" cap="rnd">
            <a:solidFill>
              <a:schemeClr val="accent1"/>
            </a:solidFill>
            <a:prstDash val="sysDot"/>
          </a:ln>
          <a:effectLst/>
        </p:spPr>
        <p:style>
          <a:lnRef idx="2">
            <a:schemeClr val="accent1"/>
          </a:lnRef>
          <a:fillRef idx="0">
            <a:schemeClr val="accent1"/>
          </a:fillRef>
          <a:effectRef idx="1">
            <a:schemeClr val="accent1"/>
          </a:effectRef>
          <a:fontRef idx="minor">
            <a:schemeClr val="tx1"/>
          </a:fontRef>
        </p:style>
      </p:cxnSp>
      <p:sp>
        <p:nvSpPr>
          <p:cNvPr id="4" name="Tijdelijke aanduiding voor tekst 3">
            <a:extLst>
              <a:ext uri="{FF2B5EF4-FFF2-40B4-BE49-F238E27FC236}">
                <a16:creationId xmlns:a16="http://schemas.microsoft.com/office/drawing/2014/main" id="{E39C7066-B139-449C-934E-6A3CA3EB710E}"/>
              </a:ext>
            </a:extLst>
          </p:cNvPr>
          <p:cNvSpPr>
            <a:spLocks noGrp="1"/>
          </p:cNvSpPr>
          <p:nvPr>
            <p:ph type="body" sz="quarter" idx="11" hasCustomPrompt="1"/>
          </p:nvPr>
        </p:nvSpPr>
        <p:spPr>
          <a:xfrm>
            <a:off x="4258467" y="5973609"/>
            <a:ext cx="3675063" cy="274637"/>
          </a:xfrm>
        </p:spPr>
        <p:txBody>
          <a:bodyPr/>
          <a:lstStyle>
            <a:lvl1pPr marL="0" indent="0" algn="ctr">
              <a:buFontTx/>
              <a:buNone/>
              <a:defRPr sz="1600">
                <a:solidFill>
                  <a:schemeClr val="tx1">
                    <a:lumMod val="50000"/>
                    <a:lumOff val="50000"/>
                  </a:schemeClr>
                </a:solidFill>
              </a:defRPr>
            </a:lvl1pPr>
          </a:lstStyle>
          <a:p>
            <a:pPr lvl="0"/>
            <a:r>
              <a:rPr lang="nl-NL" dirty="0"/>
              <a:t>xx </a:t>
            </a:r>
            <a:r>
              <a:rPr lang="nl-NL" dirty="0" err="1"/>
              <a:t>mois</a:t>
            </a:r>
            <a:r>
              <a:rPr lang="nl-NL" dirty="0"/>
              <a:t> 2025</a:t>
            </a:r>
          </a:p>
        </p:txBody>
      </p:sp>
      <p:pic>
        <p:nvPicPr>
          <p:cNvPr id="8" name="Picture 1" descr="rekenhof_FR.jpg">
            <a:extLst>
              <a:ext uri="{FF2B5EF4-FFF2-40B4-BE49-F238E27FC236}">
                <a16:creationId xmlns:a16="http://schemas.microsoft.com/office/drawing/2014/main" id="{38FCDEC6-4054-4555-8630-E05020F39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1650" y="897438"/>
            <a:ext cx="4819650" cy="1807686"/>
          </a:xfrm>
          <a:prstGeom prst="rect">
            <a:avLst/>
          </a:prstGeom>
        </p:spPr>
      </p:pic>
    </p:spTree>
    <p:extLst>
      <p:ext uri="{BB962C8B-B14F-4D97-AF65-F5344CB8AC3E}">
        <p14:creationId xmlns:p14="http://schemas.microsoft.com/office/powerpoint/2010/main" val="234393927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artie - Titre">
    <p:bg>
      <p:bgPr>
        <a:solidFill>
          <a:schemeClr val="accent1"/>
        </a:solidFill>
        <a:effectLst/>
      </p:bgPr>
    </p:bg>
    <p:spTree>
      <p:nvGrpSpPr>
        <p:cNvPr id="1" name=""/>
        <p:cNvGrpSpPr/>
        <p:nvPr/>
      </p:nvGrpSpPr>
      <p:grpSpPr>
        <a:xfrm>
          <a:off x="0" y="0"/>
          <a:ext cx="0" cy="0"/>
          <a:chOff x="0" y="0"/>
          <a:chExt cx="0" cy="0"/>
        </a:xfrm>
      </p:grpSpPr>
      <p:sp>
        <p:nvSpPr>
          <p:cNvPr id="12" name="Tijdelijke aanduiding voor tekst 11">
            <a:extLst>
              <a:ext uri="{FF2B5EF4-FFF2-40B4-BE49-F238E27FC236}">
                <a16:creationId xmlns:a16="http://schemas.microsoft.com/office/drawing/2014/main" id="{A989CF38-4017-4DCD-A56A-83C32008A5A9}"/>
              </a:ext>
            </a:extLst>
          </p:cNvPr>
          <p:cNvSpPr>
            <a:spLocks noGrp="1"/>
          </p:cNvSpPr>
          <p:nvPr>
            <p:ph type="body" sz="quarter" idx="10" hasCustomPrompt="1"/>
          </p:nvPr>
        </p:nvSpPr>
        <p:spPr>
          <a:xfrm>
            <a:off x="0" y="3068960"/>
            <a:ext cx="12192000" cy="1152128"/>
          </a:xfrm>
        </p:spPr>
        <p:txBody>
          <a:bodyPr/>
          <a:lstStyle>
            <a:lvl1pPr marL="0" indent="0" algn="ctr">
              <a:buNone/>
              <a:defRPr sz="4000" b="1" cap="all" baseline="0">
                <a:solidFill>
                  <a:schemeClr val="bg1"/>
                </a:solidFill>
              </a:defRPr>
            </a:lvl1pPr>
          </a:lstStyle>
          <a:p>
            <a:pPr lvl="0"/>
            <a:r>
              <a:rPr lang="fr-FR" dirty="0"/>
              <a:t>Cliquez pour modifier le titre de la partie</a:t>
            </a:r>
          </a:p>
        </p:txBody>
      </p:sp>
      <p:pic>
        <p:nvPicPr>
          <p:cNvPr id="16" name="Graphic 15">
            <a:extLst>
              <a:ext uri="{FF2B5EF4-FFF2-40B4-BE49-F238E27FC236}">
                <a16:creationId xmlns:a16="http://schemas.microsoft.com/office/drawing/2014/main" id="{A5A81DDE-D2A9-41FC-A8DC-F4F9E679EB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178" y="0"/>
            <a:ext cx="10243642" cy="849411"/>
          </a:xfrm>
          <a:prstGeom prst="rect">
            <a:avLst/>
          </a:prstGeom>
        </p:spPr>
      </p:pic>
    </p:spTree>
    <p:extLst>
      <p:ext uri="{BB962C8B-B14F-4D97-AF65-F5344CB8AC3E}">
        <p14:creationId xmlns:p14="http://schemas.microsoft.com/office/powerpoint/2010/main" val="366934934"/>
      </p:ext>
    </p:extLst>
  </p:cSld>
  <p:clrMapOvr>
    <a:masterClrMapping/>
  </p:clrMapOvr>
  <p:transition>
    <p:pull dir="ld"/>
  </p:transition>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able des matières-Programme">
    <p:bg>
      <p:bgPr>
        <a:solidFill>
          <a:schemeClr val="accent1"/>
        </a:solidFill>
        <a:effectLst/>
      </p:bgPr>
    </p:bg>
    <p:spTree>
      <p:nvGrpSpPr>
        <p:cNvPr id="1" name=""/>
        <p:cNvGrpSpPr/>
        <p:nvPr/>
      </p:nvGrpSpPr>
      <p:grpSpPr>
        <a:xfrm>
          <a:off x="0" y="0"/>
          <a:ext cx="0" cy="0"/>
          <a:chOff x="0" y="0"/>
          <a:chExt cx="0" cy="0"/>
        </a:xfrm>
      </p:grpSpPr>
      <p:sp>
        <p:nvSpPr>
          <p:cNvPr id="12" name="Tijdelijke aanduiding voor tekst 11">
            <a:extLst>
              <a:ext uri="{FF2B5EF4-FFF2-40B4-BE49-F238E27FC236}">
                <a16:creationId xmlns:a16="http://schemas.microsoft.com/office/drawing/2014/main" id="{A989CF38-4017-4DCD-A56A-83C32008A5A9}"/>
              </a:ext>
            </a:extLst>
          </p:cNvPr>
          <p:cNvSpPr>
            <a:spLocks noGrp="1"/>
          </p:cNvSpPr>
          <p:nvPr>
            <p:ph type="body" sz="quarter" idx="10" hasCustomPrompt="1"/>
          </p:nvPr>
        </p:nvSpPr>
        <p:spPr>
          <a:xfrm>
            <a:off x="0" y="1700808"/>
            <a:ext cx="12192000" cy="864096"/>
          </a:xfrm>
        </p:spPr>
        <p:txBody>
          <a:bodyPr/>
          <a:lstStyle>
            <a:lvl1pPr marL="0" indent="0" algn="ctr">
              <a:buNone/>
              <a:defRPr sz="4000" b="1" cap="all" baseline="0">
                <a:solidFill>
                  <a:schemeClr val="bg1"/>
                </a:solidFill>
              </a:defRPr>
            </a:lvl1pPr>
          </a:lstStyle>
          <a:p>
            <a:pPr lvl="0"/>
            <a:r>
              <a:rPr lang="fr-FR" dirty="0"/>
              <a:t>Modifiez le titre du Programme</a:t>
            </a:r>
            <a:br>
              <a:rPr lang="fr-FR" dirty="0"/>
            </a:br>
            <a:r>
              <a:rPr lang="fr-FR" dirty="0"/>
              <a:t>/ de la table des matières</a:t>
            </a:r>
            <a:endParaRPr lang="nl-BE" dirty="0"/>
          </a:p>
        </p:txBody>
      </p:sp>
      <p:sp>
        <p:nvSpPr>
          <p:cNvPr id="3" name="Tijdelijke aanduiding voor tekst 2">
            <a:extLst>
              <a:ext uri="{FF2B5EF4-FFF2-40B4-BE49-F238E27FC236}">
                <a16:creationId xmlns:a16="http://schemas.microsoft.com/office/drawing/2014/main" id="{F5EF31DF-6318-4040-AC55-974F9C5CB443}"/>
              </a:ext>
            </a:extLst>
          </p:cNvPr>
          <p:cNvSpPr>
            <a:spLocks noGrp="1"/>
          </p:cNvSpPr>
          <p:nvPr>
            <p:ph type="body" sz="quarter" idx="11" hasCustomPrompt="1"/>
          </p:nvPr>
        </p:nvSpPr>
        <p:spPr>
          <a:xfrm>
            <a:off x="4220716" y="2996952"/>
            <a:ext cx="6552728" cy="432048"/>
          </a:xfrm>
        </p:spPr>
        <p:txBody>
          <a:bodyPr lIns="0"/>
          <a:lstStyle>
            <a:lvl1pPr marL="0" indent="0">
              <a:buNone/>
              <a:defRPr sz="2800" b="1">
                <a:solidFill>
                  <a:schemeClr val="bg1"/>
                </a:solidFill>
              </a:defRPr>
            </a:lvl1pPr>
          </a:lstStyle>
          <a:p>
            <a:pPr lvl="0"/>
            <a:r>
              <a:rPr lang="fr-FR" dirty="0"/>
              <a:t>Modifiez le titre du chapitre</a:t>
            </a:r>
            <a:endParaRPr lang="nl-NL" dirty="0"/>
          </a:p>
        </p:txBody>
      </p:sp>
      <p:sp>
        <p:nvSpPr>
          <p:cNvPr id="9" name="Tijdelijke aanduiding voor tekst 2">
            <a:extLst>
              <a:ext uri="{FF2B5EF4-FFF2-40B4-BE49-F238E27FC236}">
                <a16:creationId xmlns:a16="http://schemas.microsoft.com/office/drawing/2014/main" id="{5A8AE078-6629-4BC5-A04E-730B7DA0E799}"/>
              </a:ext>
            </a:extLst>
          </p:cNvPr>
          <p:cNvSpPr>
            <a:spLocks noGrp="1"/>
          </p:cNvSpPr>
          <p:nvPr>
            <p:ph type="body" sz="quarter" idx="12" hasCustomPrompt="1"/>
          </p:nvPr>
        </p:nvSpPr>
        <p:spPr>
          <a:xfrm>
            <a:off x="4220716" y="3519010"/>
            <a:ext cx="6552728" cy="432048"/>
          </a:xfrm>
        </p:spPr>
        <p:txBody>
          <a:bodyPr lIns="0"/>
          <a:lstStyle>
            <a:lvl1pPr marL="0" indent="0">
              <a:buNone/>
              <a:defRPr sz="2800" b="1">
                <a:solidFill>
                  <a:schemeClr val="bg1"/>
                </a:solidFill>
              </a:defRPr>
            </a:lvl1pPr>
          </a:lstStyle>
          <a:p>
            <a:pPr lvl="0"/>
            <a:r>
              <a:rPr lang="fr-FR" dirty="0"/>
              <a:t>Modifiez le titre du chapitre</a:t>
            </a:r>
            <a:endParaRPr lang="nl-NL" dirty="0"/>
          </a:p>
        </p:txBody>
      </p:sp>
      <p:sp>
        <p:nvSpPr>
          <p:cNvPr id="10" name="Tijdelijke aanduiding voor tekst 2">
            <a:extLst>
              <a:ext uri="{FF2B5EF4-FFF2-40B4-BE49-F238E27FC236}">
                <a16:creationId xmlns:a16="http://schemas.microsoft.com/office/drawing/2014/main" id="{B59CC32D-8FA6-49DA-A467-5EEEE77D24EF}"/>
              </a:ext>
            </a:extLst>
          </p:cNvPr>
          <p:cNvSpPr>
            <a:spLocks noGrp="1"/>
          </p:cNvSpPr>
          <p:nvPr>
            <p:ph type="body" sz="quarter" idx="13" hasCustomPrompt="1"/>
          </p:nvPr>
        </p:nvSpPr>
        <p:spPr>
          <a:xfrm>
            <a:off x="4220716" y="4041068"/>
            <a:ext cx="6552728" cy="432048"/>
          </a:xfrm>
        </p:spPr>
        <p:txBody>
          <a:bodyPr lIns="0"/>
          <a:lstStyle>
            <a:lvl1pPr marL="0" indent="0">
              <a:buNone/>
              <a:defRPr sz="2800" b="1">
                <a:solidFill>
                  <a:schemeClr val="bg1"/>
                </a:solidFill>
              </a:defRPr>
            </a:lvl1pPr>
          </a:lstStyle>
          <a:p>
            <a:pPr lvl="0"/>
            <a:r>
              <a:rPr lang="fr-FR" dirty="0"/>
              <a:t>Modifiez le titre du chapitre</a:t>
            </a:r>
          </a:p>
        </p:txBody>
      </p:sp>
      <p:sp>
        <p:nvSpPr>
          <p:cNvPr id="11" name="Tijdelijke aanduiding voor tekst 2">
            <a:extLst>
              <a:ext uri="{FF2B5EF4-FFF2-40B4-BE49-F238E27FC236}">
                <a16:creationId xmlns:a16="http://schemas.microsoft.com/office/drawing/2014/main" id="{E429E582-A4FC-48B0-8A92-F51355D951EA}"/>
              </a:ext>
            </a:extLst>
          </p:cNvPr>
          <p:cNvSpPr>
            <a:spLocks noGrp="1"/>
          </p:cNvSpPr>
          <p:nvPr>
            <p:ph type="body" sz="quarter" idx="14" hasCustomPrompt="1"/>
          </p:nvPr>
        </p:nvSpPr>
        <p:spPr>
          <a:xfrm>
            <a:off x="4220716" y="4563126"/>
            <a:ext cx="6552728" cy="432048"/>
          </a:xfrm>
        </p:spPr>
        <p:txBody>
          <a:bodyPr lIns="0"/>
          <a:lstStyle>
            <a:lvl1pPr marL="0" indent="0">
              <a:buNone/>
              <a:defRPr sz="2800" b="1">
                <a:solidFill>
                  <a:schemeClr val="bg1"/>
                </a:solidFill>
              </a:defRPr>
            </a:lvl1pPr>
          </a:lstStyle>
          <a:p>
            <a:pPr lvl="0"/>
            <a:r>
              <a:rPr lang="fr-FR" dirty="0"/>
              <a:t>Modifiez le titre du chapitre</a:t>
            </a:r>
          </a:p>
        </p:txBody>
      </p:sp>
      <p:sp>
        <p:nvSpPr>
          <p:cNvPr id="13" name="Tijdelijke aanduiding voor tekst 2">
            <a:extLst>
              <a:ext uri="{FF2B5EF4-FFF2-40B4-BE49-F238E27FC236}">
                <a16:creationId xmlns:a16="http://schemas.microsoft.com/office/drawing/2014/main" id="{06EB9A96-BD0F-4238-AF9C-756F45A292C4}"/>
              </a:ext>
            </a:extLst>
          </p:cNvPr>
          <p:cNvSpPr>
            <a:spLocks noGrp="1"/>
          </p:cNvSpPr>
          <p:nvPr>
            <p:ph type="body" sz="quarter" idx="15" hasCustomPrompt="1"/>
          </p:nvPr>
        </p:nvSpPr>
        <p:spPr>
          <a:xfrm>
            <a:off x="4220716" y="5085184"/>
            <a:ext cx="6552728" cy="432048"/>
          </a:xfrm>
        </p:spPr>
        <p:txBody>
          <a:bodyPr lIns="0"/>
          <a:lstStyle>
            <a:lvl1pPr marL="0" indent="0">
              <a:buNone/>
              <a:defRPr sz="2800" b="1">
                <a:solidFill>
                  <a:schemeClr val="bg1"/>
                </a:solidFill>
              </a:defRPr>
            </a:lvl1pPr>
          </a:lstStyle>
          <a:p>
            <a:pPr lvl="0"/>
            <a:r>
              <a:rPr lang="fr-FR" dirty="0"/>
              <a:t>Modifiez le titre du chapitre</a:t>
            </a:r>
          </a:p>
        </p:txBody>
      </p:sp>
      <p:pic>
        <p:nvPicPr>
          <p:cNvPr id="16" name="Graphic 15">
            <a:extLst>
              <a:ext uri="{FF2B5EF4-FFF2-40B4-BE49-F238E27FC236}">
                <a16:creationId xmlns:a16="http://schemas.microsoft.com/office/drawing/2014/main" id="{CAB9FC55-7B5A-4803-A4AA-03925838B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178" y="0"/>
            <a:ext cx="10243642" cy="849411"/>
          </a:xfrm>
          <a:prstGeom prst="rect">
            <a:avLst/>
          </a:prstGeom>
        </p:spPr>
      </p:pic>
      <p:sp>
        <p:nvSpPr>
          <p:cNvPr id="4" name="Tijdelijke aanduiding voor tekst 3">
            <a:extLst>
              <a:ext uri="{FF2B5EF4-FFF2-40B4-BE49-F238E27FC236}">
                <a16:creationId xmlns:a16="http://schemas.microsoft.com/office/drawing/2014/main" id="{0C681430-3E8E-42F8-A379-60F0EC6692DA}"/>
              </a:ext>
            </a:extLst>
          </p:cNvPr>
          <p:cNvSpPr>
            <a:spLocks noGrp="1"/>
          </p:cNvSpPr>
          <p:nvPr>
            <p:ph type="body" sz="quarter" idx="16" hasCustomPrompt="1"/>
          </p:nvPr>
        </p:nvSpPr>
        <p:spPr>
          <a:xfrm>
            <a:off x="3647728" y="3021629"/>
            <a:ext cx="396399" cy="396398"/>
          </a:xfrm>
          <a:prstGeom prst="ellipse">
            <a:avLst/>
          </a:prstGeom>
          <a:solidFill>
            <a:schemeClr val="bg2"/>
          </a:solidFill>
        </p:spPr>
        <p:txBody>
          <a:bodyPr anchor="ctr" anchorCtr="0"/>
          <a:lstStyle>
            <a:lvl1pPr marL="0" indent="0" algn="ctr">
              <a:buNone/>
              <a:defRPr b="1">
                <a:solidFill>
                  <a:schemeClr val="accent1"/>
                </a:solidFill>
              </a:defRPr>
            </a:lvl1pPr>
          </a:lstStyle>
          <a:p>
            <a:pPr lvl="0"/>
            <a:r>
              <a:rPr lang="nl-NL" dirty="0"/>
              <a:t>#</a:t>
            </a:r>
            <a:endParaRPr lang="nl-BE" dirty="0"/>
          </a:p>
        </p:txBody>
      </p:sp>
      <p:sp>
        <p:nvSpPr>
          <p:cNvPr id="14" name="Tijdelijke aanduiding voor tekst 3">
            <a:extLst>
              <a:ext uri="{FF2B5EF4-FFF2-40B4-BE49-F238E27FC236}">
                <a16:creationId xmlns:a16="http://schemas.microsoft.com/office/drawing/2014/main" id="{6A117E85-98A1-4B24-AD02-A7A0D1E7D37E}"/>
              </a:ext>
            </a:extLst>
          </p:cNvPr>
          <p:cNvSpPr>
            <a:spLocks noGrp="1"/>
          </p:cNvSpPr>
          <p:nvPr>
            <p:ph type="body" sz="quarter" idx="17" hasCustomPrompt="1"/>
          </p:nvPr>
        </p:nvSpPr>
        <p:spPr>
          <a:xfrm>
            <a:off x="3647728" y="3546430"/>
            <a:ext cx="396399" cy="396398"/>
          </a:xfrm>
          <a:prstGeom prst="ellipse">
            <a:avLst/>
          </a:prstGeom>
          <a:solidFill>
            <a:schemeClr val="bg2"/>
          </a:solidFill>
        </p:spPr>
        <p:txBody>
          <a:bodyPr anchor="ctr" anchorCtr="0"/>
          <a:lstStyle>
            <a:lvl1pPr marL="0" indent="0" algn="ctr">
              <a:buNone/>
              <a:defRPr b="1">
                <a:solidFill>
                  <a:schemeClr val="accent1"/>
                </a:solidFill>
              </a:defRPr>
            </a:lvl1pPr>
          </a:lstStyle>
          <a:p>
            <a:pPr lvl="0"/>
            <a:r>
              <a:rPr lang="nl-NL" dirty="0"/>
              <a:t>#</a:t>
            </a:r>
            <a:endParaRPr lang="nl-BE" dirty="0"/>
          </a:p>
        </p:txBody>
      </p:sp>
      <p:sp>
        <p:nvSpPr>
          <p:cNvPr id="15" name="Tijdelijke aanduiding voor tekst 3">
            <a:extLst>
              <a:ext uri="{FF2B5EF4-FFF2-40B4-BE49-F238E27FC236}">
                <a16:creationId xmlns:a16="http://schemas.microsoft.com/office/drawing/2014/main" id="{29A16268-ADEB-4D05-B7E5-2D52C870D93F}"/>
              </a:ext>
            </a:extLst>
          </p:cNvPr>
          <p:cNvSpPr>
            <a:spLocks noGrp="1"/>
          </p:cNvSpPr>
          <p:nvPr>
            <p:ph type="body" sz="quarter" idx="18" hasCustomPrompt="1"/>
          </p:nvPr>
        </p:nvSpPr>
        <p:spPr>
          <a:xfrm>
            <a:off x="3647728" y="4071231"/>
            <a:ext cx="396399" cy="396398"/>
          </a:xfrm>
          <a:prstGeom prst="ellipse">
            <a:avLst/>
          </a:prstGeom>
          <a:solidFill>
            <a:schemeClr val="bg2"/>
          </a:solidFill>
        </p:spPr>
        <p:txBody>
          <a:bodyPr anchor="ctr" anchorCtr="0"/>
          <a:lstStyle>
            <a:lvl1pPr marL="0" indent="0" algn="ctr">
              <a:buNone/>
              <a:defRPr b="1">
                <a:solidFill>
                  <a:schemeClr val="accent1"/>
                </a:solidFill>
              </a:defRPr>
            </a:lvl1pPr>
          </a:lstStyle>
          <a:p>
            <a:pPr lvl="0"/>
            <a:r>
              <a:rPr lang="nl-NL" dirty="0"/>
              <a:t>#</a:t>
            </a:r>
            <a:endParaRPr lang="nl-BE" dirty="0"/>
          </a:p>
        </p:txBody>
      </p:sp>
      <p:sp>
        <p:nvSpPr>
          <p:cNvPr id="17" name="Tijdelijke aanduiding voor tekst 3">
            <a:extLst>
              <a:ext uri="{FF2B5EF4-FFF2-40B4-BE49-F238E27FC236}">
                <a16:creationId xmlns:a16="http://schemas.microsoft.com/office/drawing/2014/main" id="{70454F30-38EB-44E0-8A46-49026D156AFD}"/>
              </a:ext>
            </a:extLst>
          </p:cNvPr>
          <p:cNvSpPr>
            <a:spLocks noGrp="1"/>
          </p:cNvSpPr>
          <p:nvPr>
            <p:ph type="body" sz="quarter" idx="19" hasCustomPrompt="1"/>
          </p:nvPr>
        </p:nvSpPr>
        <p:spPr>
          <a:xfrm>
            <a:off x="3647728" y="4596032"/>
            <a:ext cx="396399" cy="396398"/>
          </a:xfrm>
          <a:prstGeom prst="ellipse">
            <a:avLst/>
          </a:prstGeom>
          <a:solidFill>
            <a:schemeClr val="bg2"/>
          </a:solidFill>
        </p:spPr>
        <p:txBody>
          <a:bodyPr anchor="ctr" anchorCtr="0"/>
          <a:lstStyle>
            <a:lvl1pPr marL="0" indent="0" algn="ctr">
              <a:buNone/>
              <a:defRPr b="1">
                <a:solidFill>
                  <a:schemeClr val="accent1"/>
                </a:solidFill>
              </a:defRPr>
            </a:lvl1pPr>
          </a:lstStyle>
          <a:p>
            <a:pPr lvl="0"/>
            <a:r>
              <a:rPr lang="nl-NL" dirty="0"/>
              <a:t>#</a:t>
            </a:r>
            <a:endParaRPr lang="nl-BE" dirty="0"/>
          </a:p>
        </p:txBody>
      </p:sp>
      <p:sp>
        <p:nvSpPr>
          <p:cNvPr id="18" name="Tijdelijke aanduiding voor tekst 3">
            <a:extLst>
              <a:ext uri="{FF2B5EF4-FFF2-40B4-BE49-F238E27FC236}">
                <a16:creationId xmlns:a16="http://schemas.microsoft.com/office/drawing/2014/main" id="{6CF2B45D-7FDC-49D1-9696-DA5D11A41A7D}"/>
              </a:ext>
            </a:extLst>
          </p:cNvPr>
          <p:cNvSpPr>
            <a:spLocks noGrp="1"/>
          </p:cNvSpPr>
          <p:nvPr>
            <p:ph type="body" sz="quarter" idx="20" hasCustomPrompt="1"/>
          </p:nvPr>
        </p:nvSpPr>
        <p:spPr>
          <a:xfrm>
            <a:off x="3647728" y="5120834"/>
            <a:ext cx="396399" cy="396398"/>
          </a:xfrm>
          <a:prstGeom prst="ellipse">
            <a:avLst/>
          </a:prstGeom>
          <a:solidFill>
            <a:schemeClr val="bg2"/>
          </a:solidFill>
        </p:spPr>
        <p:txBody>
          <a:bodyPr anchor="ctr" anchorCtr="0"/>
          <a:lstStyle>
            <a:lvl1pPr marL="0" indent="0" algn="ctr">
              <a:buNone/>
              <a:defRPr b="1">
                <a:solidFill>
                  <a:schemeClr val="accent1"/>
                </a:solidFill>
              </a:defRPr>
            </a:lvl1pPr>
          </a:lstStyle>
          <a:p>
            <a:pPr lvl="0"/>
            <a:r>
              <a:rPr lang="nl-NL" dirty="0"/>
              <a:t>#</a:t>
            </a:r>
            <a:endParaRPr lang="nl-BE" dirty="0"/>
          </a:p>
        </p:txBody>
      </p:sp>
    </p:spTree>
    <p:extLst>
      <p:ext uri="{BB962C8B-B14F-4D97-AF65-F5344CB8AC3E}">
        <p14:creationId xmlns:p14="http://schemas.microsoft.com/office/powerpoint/2010/main" val="3612379157"/>
      </p:ext>
    </p:extLst>
  </p:cSld>
  <p:clrMapOvr>
    <a:masterClrMapping/>
  </p:clrMapOvr>
  <p:transition>
    <p:pull dir="ld"/>
  </p:transition>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hapitre">
    <p:bg>
      <p:bgPr>
        <a:solidFill>
          <a:schemeClr val="bg1">
            <a:alpha val="0"/>
          </a:schemeClr>
        </a:solidFill>
        <a:effectLst/>
      </p:bgPr>
    </p:bg>
    <p:spTree>
      <p:nvGrpSpPr>
        <p:cNvPr id="1" name=""/>
        <p:cNvGrpSpPr/>
        <p:nvPr/>
      </p:nvGrpSpPr>
      <p:grpSpPr>
        <a:xfrm>
          <a:off x="0" y="0"/>
          <a:ext cx="0" cy="0"/>
          <a:chOff x="0" y="0"/>
          <a:chExt cx="0" cy="0"/>
        </a:xfrm>
      </p:grpSpPr>
      <p:sp>
        <p:nvSpPr>
          <p:cNvPr id="18" name="Tijdelijke aanduiding voor tekst 11">
            <a:extLst>
              <a:ext uri="{FF2B5EF4-FFF2-40B4-BE49-F238E27FC236}">
                <a16:creationId xmlns:a16="http://schemas.microsoft.com/office/drawing/2014/main" id="{C05FD683-1D27-40F8-81BB-6A91B744A097}"/>
              </a:ext>
            </a:extLst>
          </p:cNvPr>
          <p:cNvSpPr>
            <a:spLocks noGrp="1"/>
          </p:cNvSpPr>
          <p:nvPr>
            <p:ph type="body" sz="quarter" idx="12" hasCustomPrompt="1"/>
          </p:nvPr>
        </p:nvSpPr>
        <p:spPr>
          <a:xfrm>
            <a:off x="-1" y="2420888"/>
            <a:ext cx="12192000" cy="864096"/>
          </a:xfrm>
        </p:spPr>
        <p:txBody>
          <a:bodyPr/>
          <a:lstStyle>
            <a:lvl1pPr marL="0" indent="0" algn="ctr">
              <a:buNone/>
              <a:defRPr sz="3500" b="1" cap="all" baseline="0">
                <a:solidFill>
                  <a:schemeClr val="accent1"/>
                </a:solidFill>
              </a:defRPr>
            </a:lvl1pPr>
          </a:lstStyle>
          <a:p>
            <a:pPr lvl="0"/>
            <a:r>
              <a:rPr lang="fr-FR" dirty="0"/>
              <a:t>Cliquez pour modifier le titre du chapitre</a:t>
            </a:r>
          </a:p>
        </p:txBody>
      </p:sp>
      <p:sp>
        <p:nvSpPr>
          <p:cNvPr id="3" name="Tijdelijke aanduiding voor tekst 2">
            <a:extLst>
              <a:ext uri="{FF2B5EF4-FFF2-40B4-BE49-F238E27FC236}">
                <a16:creationId xmlns:a16="http://schemas.microsoft.com/office/drawing/2014/main" id="{F5EF31DF-6318-4040-AC55-974F9C5CB443}"/>
              </a:ext>
            </a:extLst>
          </p:cNvPr>
          <p:cNvSpPr>
            <a:spLocks noGrp="1"/>
          </p:cNvSpPr>
          <p:nvPr>
            <p:ph type="body" sz="quarter" idx="11" hasCustomPrompt="1"/>
          </p:nvPr>
        </p:nvSpPr>
        <p:spPr>
          <a:xfrm>
            <a:off x="3071664" y="3516678"/>
            <a:ext cx="6552728" cy="2576618"/>
          </a:xfrm>
        </p:spPr>
        <p:txBody>
          <a:bodyPr lIns="0"/>
          <a:lstStyle>
            <a:lvl1pPr marL="360000" indent="-360000">
              <a:spcBef>
                <a:spcPts val="0"/>
              </a:spcBef>
              <a:buClr>
                <a:schemeClr val="accent1"/>
              </a:buClr>
              <a:buFont typeface="Arial" panose="020B0604020202020204" pitchFamily="34" charset="0"/>
              <a:buChar char="•"/>
              <a:defRPr sz="2800" b="0">
                <a:solidFill>
                  <a:schemeClr val="tx1"/>
                </a:solidFill>
              </a:defRPr>
            </a:lvl1pPr>
          </a:lstStyle>
          <a:p>
            <a:pPr lvl="0"/>
            <a:r>
              <a:rPr lang="fr-FR" dirty="0"/>
              <a:t>Cliquez pour modifier les intertitres</a:t>
            </a:r>
          </a:p>
          <a:p>
            <a:pPr lvl="0"/>
            <a:endParaRPr lang="nl-NL" dirty="0"/>
          </a:p>
        </p:txBody>
      </p:sp>
      <p:pic>
        <p:nvPicPr>
          <p:cNvPr id="16" name="Graphic 15">
            <a:extLst>
              <a:ext uri="{FF2B5EF4-FFF2-40B4-BE49-F238E27FC236}">
                <a16:creationId xmlns:a16="http://schemas.microsoft.com/office/drawing/2014/main" id="{CAB9FC55-7B5A-4803-A4AA-03925838B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178" y="0"/>
            <a:ext cx="10243642" cy="849411"/>
          </a:xfrm>
          <a:prstGeom prst="rect">
            <a:avLst/>
          </a:prstGeom>
        </p:spPr>
      </p:pic>
      <p:sp>
        <p:nvSpPr>
          <p:cNvPr id="6" name="Tijdelijke aanduiding voor tekst 5">
            <a:extLst>
              <a:ext uri="{FF2B5EF4-FFF2-40B4-BE49-F238E27FC236}">
                <a16:creationId xmlns:a16="http://schemas.microsoft.com/office/drawing/2014/main" id="{7804A2C2-566C-4475-9134-44896B8EAE60}"/>
              </a:ext>
            </a:extLst>
          </p:cNvPr>
          <p:cNvSpPr>
            <a:spLocks noGrp="1"/>
          </p:cNvSpPr>
          <p:nvPr>
            <p:ph type="body" sz="quarter" idx="13" hasCustomPrompt="1"/>
          </p:nvPr>
        </p:nvSpPr>
        <p:spPr>
          <a:xfrm>
            <a:off x="5703431" y="1556792"/>
            <a:ext cx="785136" cy="786291"/>
          </a:xfrm>
          <a:prstGeom prst="ellipse">
            <a:avLst/>
          </a:prstGeom>
          <a:solidFill>
            <a:schemeClr val="accent1"/>
          </a:solidFill>
        </p:spPr>
        <p:txBody>
          <a:bodyPr anchor="ctr" anchorCtr="0"/>
          <a:lstStyle>
            <a:lvl1pPr marL="0" indent="0" algn="ctr">
              <a:buNone/>
              <a:defRPr sz="45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a:t>
            </a:r>
            <a:endParaRPr lang="nl-BE" dirty="0"/>
          </a:p>
        </p:txBody>
      </p:sp>
    </p:spTree>
    <p:extLst>
      <p:ext uri="{BB962C8B-B14F-4D97-AF65-F5344CB8AC3E}">
        <p14:creationId xmlns:p14="http://schemas.microsoft.com/office/powerpoint/2010/main" val="2584652794"/>
      </p:ext>
    </p:extLst>
  </p:cSld>
  <p:clrMapOvr>
    <a:masterClrMapping/>
  </p:clrMapOvr>
  <p:transition>
    <p:pull dir="ld"/>
  </p:transition>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Intertitre">
    <p:bg>
      <p:bgPr>
        <a:solidFill>
          <a:schemeClr val="accent1">
            <a:alpha val="15000"/>
          </a:schemeClr>
        </a:solidFill>
        <a:effectLst/>
      </p:bgPr>
    </p:bg>
    <p:spTree>
      <p:nvGrpSpPr>
        <p:cNvPr id="1" name=""/>
        <p:cNvGrpSpPr/>
        <p:nvPr/>
      </p:nvGrpSpPr>
      <p:grpSpPr>
        <a:xfrm>
          <a:off x="0" y="0"/>
          <a:ext cx="0" cy="0"/>
          <a:chOff x="0" y="0"/>
          <a:chExt cx="0" cy="0"/>
        </a:xfrm>
      </p:grpSpPr>
      <p:sp>
        <p:nvSpPr>
          <p:cNvPr id="18" name="Tijdelijke aanduiding voor tekst 11">
            <a:extLst>
              <a:ext uri="{FF2B5EF4-FFF2-40B4-BE49-F238E27FC236}">
                <a16:creationId xmlns:a16="http://schemas.microsoft.com/office/drawing/2014/main" id="{C05FD683-1D27-40F8-81BB-6A91B744A097}"/>
              </a:ext>
            </a:extLst>
          </p:cNvPr>
          <p:cNvSpPr>
            <a:spLocks noGrp="1"/>
          </p:cNvSpPr>
          <p:nvPr>
            <p:ph type="body" sz="quarter" idx="12" hasCustomPrompt="1"/>
          </p:nvPr>
        </p:nvSpPr>
        <p:spPr>
          <a:xfrm>
            <a:off x="-1" y="2924944"/>
            <a:ext cx="12192000" cy="864096"/>
          </a:xfrm>
        </p:spPr>
        <p:txBody>
          <a:bodyPr/>
          <a:lstStyle>
            <a:lvl1pPr marL="0" indent="0" algn="ctr">
              <a:buNone/>
              <a:defRPr sz="3500" b="1" cap="none" baseline="0">
                <a:solidFill>
                  <a:schemeClr val="accent1"/>
                </a:solidFill>
              </a:defRPr>
            </a:lvl1pPr>
          </a:lstStyle>
          <a:p>
            <a:pPr lvl="0"/>
            <a:r>
              <a:rPr lang="nl-NL" dirty="0" err="1"/>
              <a:t>Cliquez</a:t>
            </a:r>
            <a:r>
              <a:rPr lang="nl-NL" dirty="0"/>
              <a:t> pour </a:t>
            </a:r>
            <a:r>
              <a:rPr lang="nl-NL" dirty="0" err="1"/>
              <a:t>modifier</a:t>
            </a:r>
            <a:r>
              <a:rPr lang="nl-NL" dirty="0"/>
              <a:t> </a:t>
            </a:r>
            <a:r>
              <a:rPr lang="nl-NL" dirty="0" err="1"/>
              <a:t>l’intertitre</a:t>
            </a:r>
            <a:endParaRPr lang="nl-NL" dirty="0"/>
          </a:p>
        </p:txBody>
      </p:sp>
      <p:pic>
        <p:nvPicPr>
          <p:cNvPr id="3" name="Graphic 2">
            <a:extLst>
              <a:ext uri="{FF2B5EF4-FFF2-40B4-BE49-F238E27FC236}">
                <a16:creationId xmlns:a16="http://schemas.microsoft.com/office/drawing/2014/main" id="{B9B51ECA-A9C2-494F-ADFD-B9C0FB9857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178" y="0"/>
            <a:ext cx="10243642" cy="849411"/>
          </a:xfrm>
          <a:prstGeom prst="rect">
            <a:avLst/>
          </a:prstGeom>
        </p:spPr>
      </p:pic>
    </p:spTree>
    <p:extLst>
      <p:ext uri="{BB962C8B-B14F-4D97-AF65-F5344CB8AC3E}">
        <p14:creationId xmlns:p14="http://schemas.microsoft.com/office/powerpoint/2010/main" val="4162454905"/>
      </p:ext>
    </p:extLst>
  </p:cSld>
  <p:clrMapOvr>
    <a:masterClrMapping/>
  </p:clrMapOvr>
  <p:transition>
    <p:pull dir="ld"/>
  </p:transition>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age de bas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pPr>
              <a:defRPr/>
            </a:pPr>
            <a:r>
              <a:rPr lang="nl-BE" dirty="0"/>
              <a:t>2/21/2012</a:t>
            </a:r>
            <a:endParaRPr lang="en-US" dirty="0"/>
          </a:p>
        </p:txBody>
      </p:sp>
      <p:sp>
        <p:nvSpPr>
          <p:cNvPr id="5" name="Footer Placeholder 4"/>
          <p:cNvSpPr>
            <a:spLocks noGrp="1"/>
          </p:cNvSpPr>
          <p:nvPr>
            <p:ph type="ftr" sz="quarter" idx="11"/>
          </p:nvPr>
        </p:nvSpPr>
        <p:spPr/>
        <p:txBody>
          <a:bodyPr/>
          <a:lstStyle>
            <a:lvl1pPr>
              <a:defRPr>
                <a:solidFill>
                  <a:schemeClr val="accent4"/>
                </a:solidFill>
              </a:defRPr>
            </a:lvl1pPr>
          </a:lstStyle>
          <a:p>
            <a:pPr>
              <a:defRPr/>
            </a:pPr>
            <a:endParaRPr lang="nl-NL" dirty="0">
              <a:solidFill>
                <a:schemeClr val="hlink"/>
              </a:solidFill>
            </a:endParaRPr>
          </a:p>
        </p:txBody>
      </p:sp>
      <p:sp>
        <p:nvSpPr>
          <p:cNvPr id="6" name="Slide Number Placeholder 5"/>
          <p:cNvSpPr>
            <a:spLocks noGrp="1"/>
          </p:cNvSpPr>
          <p:nvPr>
            <p:ph type="sldNum" sz="quarter" idx="12"/>
          </p:nvPr>
        </p:nvSpPr>
        <p:spPr/>
        <p:txBody>
          <a:bodyPr/>
          <a:lstStyle>
            <a:lvl1pPr>
              <a:defRPr/>
            </a:lvl1pPr>
          </a:lstStyle>
          <a:p>
            <a:pPr>
              <a:defRPr/>
            </a:pPr>
            <a:fld id="{AB579958-F175-4604-ACCA-8E24432064FA}" type="slidenum">
              <a:rPr lang="en-US" smtClean="0"/>
              <a:pPr>
                <a:defRPr/>
              </a:pPr>
              <a:t>‹N°›</a:t>
            </a:fld>
            <a:endParaRPr lang="en-US" dirty="0"/>
          </a:p>
        </p:txBody>
      </p:sp>
      <p:sp>
        <p:nvSpPr>
          <p:cNvPr id="7" name="Title Placeholder 1">
            <a:extLst>
              <a:ext uri="{FF2B5EF4-FFF2-40B4-BE49-F238E27FC236}">
                <a16:creationId xmlns:a16="http://schemas.microsoft.com/office/drawing/2014/main" id="{EB1633FD-ACF1-4806-A5EF-D0F6995EFE51}"/>
              </a:ext>
            </a:extLst>
          </p:cNvPr>
          <p:cNvSpPr>
            <a:spLocks noGrp="1"/>
          </p:cNvSpPr>
          <p:nvPr>
            <p:ph type="title" hasCustomPrompt="1"/>
          </p:nvPr>
        </p:nvSpPr>
        <p:spPr bwMode="auto">
          <a:xfrm>
            <a:off x="1043518" y="849313"/>
            <a:ext cx="10566400" cy="6354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dirty="0"/>
              <a:t>Cliquez pour modifier le style</a:t>
            </a:r>
            <a:endParaRPr lang="en-US" dirty="0"/>
          </a:p>
        </p:txBody>
      </p:sp>
      <p:sp>
        <p:nvSpPr>
          <p:cNvPr id="8" name="Text Placeholder 2">
            <a:extLst>
              <a:ext uri="{FF2B5EF4-FFF2-40B4-BE49-F238E27FC236}">
                <a16:creationId xmlns:a16="http://schemas.microsoft.com/office/drawing/2014/main" id="{C54DA2BB-6871-411E-B660-38BCF36CE8C5}"/>
              </a:ext>
            </a:extLst>
          </p:cNvPr>
          <p:cNvSpPr>
            <a:spLocks noGrp="1"/>
          </p:cNvSpPr>
          <p:nvPr>
            <p:ph idx="1" hasCustomPrompt="1"/>
          </p:nvPr>
        </p:nvSpPr>
        <p:spPr bwMode="auto">
          <a:xfrm>
            <a:off x="1058334" y="1772816"/>
            <a:ext cx="10538884" cy="435334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3pPr>
              <a:defRPr/>
            </a:lvl3pPr>
            <a:lvl4pPr>
              <a:defRPr/>
            </a:lvl4pPr>
            <a:lvl5pPr>
              <a:defRPr/>
            </a:lvl5pPr>
          </a:lstStyle>
          <a:p>
            <a:pPr lvl="0"/>
            <a:r>
              <a:rPr lang="fr-FR" dirty="0"/>
              <a:t>Cliquez pour modifier le style du texte du modèle</a:t>
            </a:r>
          </a:p>
          <a:p>
            <a:pPr lvl="1"/>
            <a:r>
              <a:rPr lang="nl-NL" dirty="0"/>
              <a:t>Niveau 2</a:t>
            </a:r>
          </a:p>
          <a:p>
            <a:pPr lvl="2"/>
            <a:r>
              <a:rPr lang="nl-NL" dirty="0"/>
              <a:t>Niveau 3</a:t>
            </a:r>
          </a:p>
          <a:p>
            <a:pPr lvl="3"/>
            <a:r>
              <a:rPr lang="nl-NL" dirty="0"/>
              <a:t>Niveau 4</a:t>
            </a:r>
          </a:p>
          <a:p>
            <a:pPr lvl="4"/>
            <a:r>
              <a:rPr lang="nl-NL" dirty="0"/>
              <a:t>Niveau 5</a:t>
            </a:r>
          </a:p>
        </p:txBody>
      </p:sp>
      <p:pic>
        <p:nvPicPr>
          <p:cNvPr id="9" name="Graphic 8">
            <a:extLst>
              <a:ext uri="{FF2B5EF4-FFF2-40B4-BE49-F238E27FC236}">
                <a16:creationId xmlns:a16="http://schemas.microsoft.com/office/drawing/2014/main" id="{6F9C9A07-2741-4E93-B3E6-2E999DECC4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178" y="0"/>
            <a:ext cx="10243642" cy="849411"/>
          </a:xfrm>
          <a:prstGeom prst="rect">
            <a:avLst/>
          </a:prstGeom>
        </p:spPr>
      </p:pic>
    </p:spTree>
    <p:extLst>
      <p:ext uri="{BB962C8B-B14F-4D97-AF65-F5344CB8AC3E}">
        <p14:creationId xmlns:p14="http://schemas.microsoft.com/office/powerpoint/2010/main" val="2192988115"/>
      </p:ext>
    </p:extLst>
  </p:cSld>
  <p:clrMapOvr>
    <a:masterClrMapping/>
  </p:clrMapOvr>
  <p:transition>
    <p:pull dir="ld"/>
  </p:transition>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Page de base - 2 colonn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a:t>Cliquez pour modifier le style</a:t>
            </a:r>
            <a:endParaRPr lang="en-US" dirty="0"/>
          </a:p>
        </p:txBody>
      </p:sp>
      <p:sp>
        <p:nvSpPr>
          <p:cNvPr id="3" name="Content Placeholder 2"/>
          <p:cNvSpPr>
            <a:spLocks noGrp="1"/>
          </p:cNvSpPr>
          <p:nvPr>
            <p:ph sz="half" idx="1" hasCustomPrompt="1"/>
          </p:nvPr>
        </p:nvSpPr>
        <p:spPr>
          <a:xfrm>
            <a:off x="1043518" y="1772816"/>
            <a:ext cx="4950882" cy="4353349"/>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fr-FR" dirty="0"/>
              <a:t>Cliquez pour modifier le style du texte du modèle</a:t>
            </a:r>
          </a:p>
          <a:p>
            <a:pPr lvl="1"/>
            <a:r>
              <a:rPr lang="nl-NL" dirty="0"/>
              <a:t>Niveau 2</a:t>
            </a:r>
          </a:p>
          <a:p>
            <a:pPr lvl="2"/>
            <a:r>
              <a:rPr lang="nl-NL" dirty="0"/>
              <a:t>Niveau 3</a:t>
            </a:r>
          </a:p>
          <a:p>
            <a:pPr lvl="3"/>
            <a:r>
              <a:rPr lang="nl-NL" dirty="0"/>
              <a:t>Niveau 4</a:t>
            </a:r>
          </a:p>
          <a:p>
            <a:pPr lvl="4"/>
            <a:r>
              <a:rPr lang="nl-NL" dirty="0"/>
              <a:t>Niveau 5</a:t>
            </a:r>
          </a:p>
        </p:txBody>
      </p:sp>
      <p:sp>
        <p:nvSpPr>
          <p:cNvPr id="4" name="Content Placeholder 3"/>
          <p:cNvSpPr>
            <a:spLocks noGrp="1"/>
          </p:cNvSpPr>
          <p:nvPr>
            <p:ph sz="half" idx="2" hasCustomPrompt="1"/>
          </p:nvPr>
        </p:nvSpPr>
        <p:spPr>
          <a:xfrm>
            <a:off x="6197600" y="1772816"/>
            <a:ext cx="5384800" cy="4353349"/>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fr-FR" dirty="0"/>
              <a:t>Cliquez pour modifier le style du texte du modèle</a:t>
            </a:r>
          </a:p>
          <a:p>
            <a:pPr lvl="1"/>
            <a:r>
              <a:rPr lang="nl-NL" dirty="0"/>
              <a:t>Niveau 2</a:t>
            </a:r>
          </a:p>
          <a:p>
            <a:pPr lvl="2"/>
            <a:r>
              <a:rPr lang="nl-NL" dirty="0"/>
              <a:t>Niveau 3</a:t>
            </a:r>
          </a:p>
          <a:p>
            <a:pPr lvl="3"/>
            <a:r>
              <a:rPr lang="nl-NL" dirty="0"/>
              <a:t>Niveau 4</a:t>
            </a:r>
          </a:p>
          <a:p>
            <a:pPr lvl="4"/>
            <a:r>
              <a:rPr lang="nl-NL" dirty="0"/>
              <a:t>Niveau 5</a:t>
            </a:r>
          </a:p>
        </p:txBody>
      </p:sp>
      <p:sp>
        <p:nvSpPr>
          <p:cNvPr id="5" name="Date Placeholder 3"/>
          <p:cNvSpPr>
            <a:spLocks noGrp="1"/>
          </p:cNvSpPr>
          <p:nvPr>
            <p:ph type="dt" sz="half" idx="10"/>
          </p:nvPr>
        </p:nvSpPr>
        <p:spPr/>
        <p:txBody>
          <a:bodyPr/>
          <a:lstStyle>
            <a:lvl1pPr>
              <a:defRPr/>
            </a:lvl1pPr>
          </a:lstStyle>
          <a:p>
            <a:pPr>
              <a:defRPr/>
            </a:pPr>
            <a:r>
              <a:rPr lang="nl-BE" dirty="0"/>
              <a:t>2/21/2012</a:t>
            </a:r>
            <a:endParaRPr lang="en-US" dirty="0"/>
          </a:p>
        </p:txBody>
      </p:sp>
      <p:sp>
        <p:nvSpPr>
          <p:cNvPr id="6" name="Footer Placeholder 4"/>
          <p:cNvSpPr>
            <a:spLocks noGrp="1"/>
          </p:cNvSpPr>
          <p:nvPr>
            <p:ph type="ftr" sz="quarter" idx="11"/>
          </p:nvPr>
        </p:nvSpPr>
        <p:spPr/>
        <p:txBody>
          <a:bodyPr/>
          <a:lstStyle>
            <a:lvl1pPr>
              <a:defRPr>
                <a:solidFill>
                  <a:schemeClr val="accent4"/>
                </a:solidFill>
              </a:defRPr>
            </a:lvl1pPr>
          </a:lstStyle>
          <a:p>
            <a:pPr>
              <a:defRPr/>
            </a:pPr>
            <a:endParaRPr lang="nl-NL" dirty="0">
              <a:solidFill>
                <a:schemeClr val="hlink"/>
              </a:solidFill>
            </a:endParaRPr>
          </a:p>
        </p:txBody>
      </p:sp>
      <p:sp>
        <p:nvSpPr>
          <p:cNvPr id="7" name="Slide Number Placeholder 5"/>
          <p:cNvSpPr>
            <a:spLocks noGrp="1"/>
          </p:cNvSpPr>
          <p:nvPr>
            <p:ph type="sldNum" sz="quarter" idx="12"/>
          </p:nvPr>
        </p:nvSpPr>
        <p:spPr/>
        <p:txBody>
          <a:bodyPr/>
          <a:lstStyle>
            <a:lvl1pPr>
              <a:defRPr/>
            </a:lvl1pPr>
          </a:lstStyle>
          <a:p>
            <a:pPr>
              <a:defRPr/>
            </a:pPr>
            <a:fld id="{AB579958-F175-4604-ACCA-8E24432064FA}" type="slidenum">
              <a:rPr lang="en-US" smtClean="0"/>
              <a:pPr>
                <a:defRPr/>
              </a:pPr>
              <a:t>‹N°›</a:t>
            </a:fld>
            <a:endParaRPr lang="en-US" dirty="0"/>
          </a:p>
        </p:txBody>
      </p:sp>
      <p:pic>
        <p:nvPicPr>
          <p:cNvPr id="8" name="Graphic 7">
            <a:extLst>
              <a:ext uri="{FF2B5EF4-FFF2-40B4-BE49-F238E27FC236}">
                <a16:creationId xmlns:a16="http://schemas.microsoft.com/office/drawing/2014/main" id="{C783BFE9-CD8B-4420-9D42-8F58B934D6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178" y="0"/>
            <a:ext cx="10243642" cy="849411"/>
          </a:xfrm>
          <a:prstGeom prst="rect">
            <a:avLst/>
          </a:prstGeom>
        </p:spPr>
      </p:pic>
    </p:spTree>
    <p:extLst>
      <p:ext uri="{BB962C8B-B14F-4D97-AF65-F5344CB8AC3E}">
        <p14:creationId xmlns:p14="http://schemas.microsoft.com/office/powerpoint/2010/main" val="797714662"/>
      </p:ext>
    </p:extLst>
  </p:cSld>
  <p:clrMapOvr>
    <a:masterClrMapping/>
  </p:clrMapOvr>
  <p:transition>
    <p:pull dir="ld"/>
  </p:transition>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a:lvl1pPr>
          </a:lstStyle>
          <a:p>
            <a:pPr>
              <a:defRPr/>
            </a:pPr>
            <a:r>
              <a:rPr lang="nl-BE" dirty="0"/>
              <a:t>2/21/2012</a:t>
            </a:r>
            <a:endParaRPr lang="en-US" dirty="0"/>
          </a:p>
        </p:txBody>
      </p:sp>
      <p:sp>
        <p:nvSpPr>
          <p:cNvPr id="4" name="Footer Placeholder 4"/>
          <p:cNvSpPr>
            <a:spLocks noGrp="1"/>
          </p:cNvSpPr>
          <p:nvPr>
            <p:ph type="ftr" sz="quarter" idx="11"/>
          </p:nvPr>
        </p:nvSpPr>
        <p:spPr/>
        <p:txBody>
          <a:bodyPr/>
          <a:lstStyle>
            <a:lvl1pPr>
              <a:defRPr>
                <a:solidFill>
                  <a:schemeClr val="accent4"/>
                </a:solidFill>
              </a:defRPr>
            </a:lvl1pPr>
          </a:lstStyle>
          <a:p>
            <a:pPr>
              <a:defRPr/>
            </a:pPr>
            <a:endParaRPr lang="nl-NL" dirty="0">
              <a:solidFill>
                <a:schemeClr val="hlink"/>
              </a:solidFill>
            </a:endParaRPr>
          </a:p>
        </p:txBody>
      </p:sp>
      <p:sp>
        <p:nvSpPr>
          <p:cNvPr id="5" name="Slide Number Placeholder 5"/>
          <p:cNvSpPr>
            <a:spLocks noGrp="1"/>
          </p:cNvSpPr>
          <p:nvPr>
            <p:ph type="sldNum" sz="quarter" idx="12"/>
          </p:nvPr>
        </p:nvSpPr>
        <p:spPr/>
        <p:txBody>
          <a:bodyPr/>
          <a:lstStyle>
            <a:lvl1pPr>
              <a:defRPr/>
            </a:lvl1pPr>
          </a:lstStyle>
          <a:p>
            <a:pPr>
              <a:defRPr/>
            </a:pPr>
            <a:fld id="{AB579958-F175-4604-ACCA-8E24432064FA}" type="slidenum">
              <a:rPr lang="en-US" smtClean="0"/>
              <a:pPr>
                <a:defRPr/>
              </a:pPr>
              <a:t>‹N°›</a:t>
            </a:fld>
            <a:endParaRPr lang="en-US" dirty="0"/>
          </a:p>
        </p:txBody>
      </p:sp>
      <p:pic>
        <p:nvPicPr>
          <p:cNvPr id="6" name="Graphic 5">
            <a:extLst>
              <a:ext uri="{FF2B5EF4-FFF2-40B4-BE49-F238E27FC236}">
                <a16:creationId xmlns:a16="http://schemas.microsoft.com/office/drawing/2014/main" id="{49886E6B-8902-48B0-973B-2143FEC4EE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178" y="0"/>
            <a:ext cx="10243642" cy="849411"/>
          </a:xfrm>
          <a:prstGeom prst="rect">
            <a:avLst/>
          </a:prstGeom>
        </p:spPr>
      </p:pic>
    </p:spTree>
    <p:extLst>
      <p:ext uri="{BB962C8B-B14F-4D97-AF65-F5344CB8AC3E}">
        <p14:creationId xmlns:p14="http://schemas.microsoft.com/office/powerpoint/2010/main" val="4056206717"/>
      </p:ext>
    </p:extLst>
  </p:cSld>
  <p:clrMapOvr>
    <a:masterClrMapping/>
  </p:clrMapOvr>
  <p:transition>
    <p:pull dir="ld"/>
  </p:transition>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043518" y="849313"/>
            <a:ext cx="10566400" cy="6354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dirty="0"/>
              <a:t>Klik om de stijl te bewerken</a:t>
            </a:r>
            <a:endParaRPr lang="en-US" dirty="0"/>
          </a:p>
        </p:txBody>
      </p:sp>
      <p:sp>
        <p:nvSpPr>
          <p:cNvPr id="2051" name="Text Placeholder 2"/>
          <p:cNvSpPr>
            <a:spLocks noGrp="1"/>
          </p:cNvSpPr>
          <p:nvPr>
            <p:ph type="body" idx="1"/>
          </p:nvPr>
        </p:nvSpPr>
        <p:spPr bwMode="auto">
          <a:xfrm>
            <a:off x="1058334" y="1772816"/>
            <a:ext cx="10538884" cy="435334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9101667" y="6356351"/>
            <a:ext cx="1885951"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r>
              <a:rPr lang="nl-BE" dirty="0"/>
              <a:t>2/21/2012</a:t>
            </a:r>
            <a:endParaRPr lang="en-US" dirty="0"/>
          </a:p>
        </p:txBody>
      </p:sp>
      <p:sp>
        <p:nvSpPr>
          <p:cNvPr id="5" name="Footer Placeholder 4"/>
          <p:cNvSpPr>
            <a:spLocks noGrp="1"/>
          </p:cNvSpPr>
          <p:nvPr>
            <p:ph type="ftr" sz="quarter" idx="3"/>
          </p:nvPr>
        </p:nvSpPr>
        <p:spPr>
          <a:xfrm>
            <a:off x="1043518" y="6356351"/>
            <a:ext cx="8058149" cy="365125"/>
          </a:xfrm>
          <a:prstGeom prst="rect">
            <a:avLst/>
          </a:prstGeom>
        </p:spPr>
        <p:txBody>
          <a:bodyPr vert="horz" lIns="91440" tIns="45720" rIns="91440" bIns="45720" rtlCol="0" anchor="ctr"/>
          <a:lstStyle>
            <a:lvl1pPr algn="l" fontAlgn="auto">
              <a:spcBef>
                <a:spcPts val="0"/>
              </a:spcBef>
              <a:spcAft>
                <a:spcPts val="0"/>
              </a:spcAft>
              <a:defRPr sz="1200" b="0">
                <a:solidFill>
                  <a:schemeClr val="accent4"/>
                </a:solidFill>
                <a:latin typeface="+mn-lt"/>
                <a:cs typeface="+mn-cs"/>
              </a:defRPr>
            </a:lvl1pPr>
          </a:lstStyle>
          <a:p>
            <a:pPr>
              <a:defRPr/>
            </a:pPr>
            <a:endParaRPr lang="nl-NL" dirty="0">
              <a:solidFill>
                <a:schemeClr val="hlink"/>
              </a:solidFill>
            </a:endParaRPr>
          </a:p>
        </p:txBody>
      </p:sp>
      <p:sp>
        <p:nvSpPr>
          <p:cNvPr id="6" name="Slide Number Placeholder 5"/>
          <p:cNvSpPr>
            <a:spLocks noGrp="1"/>
          </p:cNvSpPr>
          <p:nvPr>
            <p:ph type="sldNum" sz="quarter" idx="4"/>
          </p:nvPr>
        </p:nvSpPr>
        <p:spPr>
          <a:xfrm>
            <a:off x="10987618" y="6356351"/>
            <a:ext cx="594783"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B579958-F175-4604-ACCA-8E24432064FA}" type="slidenum">
              <a:rPr lang="en-US" smtClean="0"/>
              <a:pPr>
                <a:defRPr/>
              </a:pPr>
              <a:t>‹N°›</a:t>
            </a:fld>
            <a:endParaRPr lang="en-US" dirty="0"/>
          </a:p>
        </p:txBody>
      </p:sp>
    </p:spTree>
    <p:extLst>
      <p:ext uri="{BB962C8B-B14F-4D97-AF65-F5344CB8AC3E}">
        <p14:creationId xmlns:p14="http://schemas.microsoft.com/office/powerpoint/2010/main" val="2026614120"/>
      </p:ext>
    </p:extLst>
  </p:cSld>
  <p:clrMap bg1="lt1" tx1="dk1" bg2="lt2" tx2="dk2" accent1="accent1" accent2="accent2" accent3="accent3" accent4="accent4" accent5="accent5" accent6="accent6" hlink="hlink" folHlink="folHlink"/>
  <p:sldLayoutIdLst>
    <p:sldLayoutId id="2147489137" r:id="rId1"/>
    <p:sldLayoutId id="2147489138" r:id="rId2"/>
    <p:sldLayoutId id="2147489139" r:id="rId3"/>
    <p:sldLayoutId id="2147489140" r:id="rId4"/>
    <p:sldLayoutId id="2147489141" r:id="rId5"/>
    <p:sldLayoutId id="2147489142" r:id="rId6"/>
    <p:sldLayoutId id="2147489143" r:id="rId7"/>
    <p:sldLayoutId id="2147489144" r:id="rId8"/>
  </p:sldLayoutIdLst>
  <p:transition>
    <p:pull dir="ld"/>
  </p:transition>
  <p:hf hdr="0" ftr="0" dt="0"/>
  <p:txStyles>
    <p:titleStyle>
      <a:lvl1pPr algn="l" defTabSz="457200" rtl="0" eaLnBrk="1" fontAlgn="base" hangingPunct="1">
        <a:spcBef>
          <a:spcPct val="0"/>
        </a:spcBef>
        <a:spcAft>
          <a:spcPct val="0"/>
        </a:spcAft>
        <a:defRPr sz="3500" b="1" kern="1200">
          <a:solidFill>
            <a:schemeClr val="accent1"/>
          </a:solidFill>
          <a:latin typeface="+mj-lt"/>
          <a:ea typeface="+mj-ea"/>
          <a:cs typeface="+mj-cs"/>
        </a:defRPr>
      </a:lvl1pPr>
      <a:lvl2pPr algn="l" defTabSz="457200" rtl="0" eaLnBrk="1" fontAlgn="base" hangingPunct="1">
        <a:spcBef>
          <a:spcPct val="0"/>
        </a:spcBef>
        <a:spcAft>
          <a:spcPct val="0"/>
        </a:spcAft>
        <a:defRPr sz="4400">
          <a:solidFill>
            <a:schemeClr val="tx1"/>
          </a:solidFill>
          <a:latin typeface="Corbel" pitchFamily="34" charset="0"/>
        </a:defRPr>
      </a:lvl2pPr>
      <a:lvl3pPr algn="l" defTabSz="457200" rtl="0" eaLnBrk="1" fontAlgn="base" hangingPunct="1">
        <a:spcBef>
          <a:spcPct val="0"/>
        </a:spcBef>
        <a:spcAft>
          <a:spcPct val="0"/>
        </a:spcAft>
        <a:defRPr sz="4400">
          <a:solidFill>
            <a:schemeClr val="tx1"/>
          </a:solidFill>
          <a:latin typeface="Corbel" pitchFamily="34" charset="0"/>
        </a:defRPr>
      </a:lvl3pPr>
      <a:lvl4pPr algn="l" defTabSz="457200" rtl="0" eaLnBrk="1" fontAlgn="base" hangingPunct="1">
        <a:spcBef>
          <a:spcPct val="0"/>
        </a:spcBef>
        <a:spcAft>
          <a:spcPct val="0"/>
        </a:spcAft>
        <a:defRPr sz="4400">
          <a:solidFill>
            <a:schemeClr val="tx1"/>
          </a:solidFill>
          <a:latin typeface="Corbel" pitchFamily="34" charset="0"/>
        </a:defRPr>
      </a:lvl4pPr>
      <a:lvl5pPr algn="l" defTabSz="457200" rtl="0" eaLnBrk="1" fontAlgn="base" hangingPunct="1">
        <a:spcBef>
          <a:spcPct val="0"/>
        </a:spcBef>
        <a:spcAft>
          <a:spcPct val="0"/>
        </a:spcAft>
        <a:defRPr sz="4400">
          <a:solidFill>
            <a:schemeClr val="tx1"/>
          </a:solidFill>
          <a:latin typeface="Corbel" pitchFamily="34" charset="0"/>
        </a:defRPr>
      </a:lvl5pPr>
      <a:lvl6pPr marL="457200" algn="l" defTabSz="457200" rtl="0" eaLnBrk="1" fontAlgn="base" hangingPunct="1">
        <a:spcBef>
          <a:spcPct val="0"/>
        </a:spcBef>
        <a:spcAft>
          <a:spcPct val="0"/>
        </a:spcAft>
        <a:defRPr sz="4400">
          <a:solidFill>
            <a:schemeClr val="tx1"/>
          </a:solidFill>
          <a:latin typeface="Corbel" pitchFamily="34" charset="0"/>
        </a:defRPr>
      </a:lvl6pPr>
      <a:lvl7pPr marL="914400" algn="l" defTabSz="457200" rtl="0" eaLnBrk="1" fontAlgn="base" hangingPunct="1">
        <a:spcBef>
          <a:spcPct val="0"/>
        </a:spcBef>
        <a:spcAft>
          <a:spcPct val="0"/>
        </a:spcAft>
        <a:defRPr sz="4400">
          <a:solidFill>
            <a:schemeClr val="tx1"/>
          </a:solidFill>
          <a:latin typeface="Corbel" pitchFamily="34" charset="0"/>
        </a:defRPr>
      </a:lvl7pPr>
      <a:lvl8pPr marL="1371600" algn="l" defTabSz="457200" rtl="0" eaLnBrk="1" fontAlgn="base" hangingPunct="1">
        <a:spcBef>
          <a:spcPct val="0"/>
        </a:spcBef>
        <a:spcAft>
          <a:spcPct val="0"/>
        </a:spcAft>
        <a:defRPr sz="4400">
          <a:solidFill>
            <a:schemeClr val="tx1"/>
          </a:solidFill>
          <a:latin typeface="Corbel" pitchFamily="34" charset="0"/>
        </a:defRPr>
      </a:lvl8pPr>
      <a:lvl9pPr marL="1828800" algn="l" defTabSz="457200" rtl="0" eaLnBrk="1" fontAlgn="base" hangingPunct="1">
        <a:spcBef>
          <a:spcPct val="0"/>
        </a:spcBef>
        <a:spcAft>
          <a:spcPct val="0"/>
        </a:spcAft>
        <a:defRPr sz="4400">
          <a:solidFill>
            <a:schemeClr val="tx1"/>
          </a:solidFill>
          <a:latin typeface="Corbel" pitchFamily="34" charset="0"/>
        </a:defRPr>
      </a:lvl9pPr>
    </p:titleStyle>
    <p:bodyStyle>
      <a:lvl1pPr marL="18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ec.europa.eu/info/law/better-regulation/have-your-say/initiatives/14744-Directive-sur-les-vehicules-propres-modele-de-rapport-pour-les-Etats-membres_fr" TargetMode="External"/><Relationship Id="rId7" Type="http://schemas.openxmlformats.org/officeDocument/2006/relationships/image" Target="../media/image9.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hyperlink" Target="https://ec.europa.eu/info/law/better-regulation/have-your-say/initiatives/14467-Marches-publics-de-technologies-propres-Exigences-minimales-en-matiere-de-durabilite-environnementale_fr"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21.sv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s://batiments.wallonie.be/home/telechargement-du-cct.html"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infrastructures.wallonie.be/files/PDF/POUVOIR%20LOCAL/1-ROUTES/1-2-Qualite-et-construction/1-2-1-Qualiroutes/CCT-2021/Qualiroutes_2025_01.pdf" TargetMode="External"/><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hyperlink" Target="https://infrastructures.wallonie.be/pouvoirs-locaux/nos-thematiques/routes/qualite--construction.html"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hyperlink" Target="https://marchespublics.wallonie.be/news/entree-en-vigueur-du-livre-6-du-nouveau-code-civil-modification-des-re" TargetMode="External"/><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www.publicprocurement.be/"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26.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0F56186-84A8-028C-A8A4-E0FE789A66D2}"/>
              </a:ext>
            </a:extLst>
          </p:cNvPr>
          <p:cNvSpPr>
            <a:spLocks noGrp="1"/>
          </p:cNvSpPr>
          <p:nvPr>
            <p:ph type="body" sz="quarter" idx="10"/>
          </p:nvPr>
        </p:nvSpPr>
        <p:spPr>
          <a:xfrm>
            <a:off x="-2" y="3307020"/>
            <a:ext cx="12192000" cy="877450"/>
          </a:xfrm>
        </p:spPr>
        <p:txBody>
          <a:bodyPr/>
          <a:lstStyle/>
          <a:p>
            <a:r>
              <a:rPr lang="fr-FR" sz="3000" dirty="0"/>
              <a:t>La réglementation des marchés publics : </a:t>
            </a:r>
          </a:p>
          <a:p>
            <a:r>
              <a:rPr lang="fr-FR" sz="3000" dirty="0"/>
              <a:t>les nouveautés introduites en 2025</a:t>
            </a:r>
            <a:br>
              <a:rPr lang="fr-BE" sz="3000" dirty="0"/>
            </a:br>
            <a:endParaRPr lang="fr-BE" sz="3000" dirty="0"/>
          </a:p>
        </p:txBody>
      </p:sp>
      <p:sp>
        <p:nvSpPr>
          <p:cNvPr id="3" name="Sous-titre 2">
            <a:extLst>
              <a:ext uri="{FF2B5EF4-FFF2-40B4-BE49-F238E27FC236}">
                <a16:creationId xmlns:a16="http://schemas.microsoft.com/office/drawing/2014/main" id="{C03AB23B-76EB-16C6-52B6-D51E47F2B2F3}"/>
              </a:ext>
            </a:extLst>
          </p:cNvPr>
          <p:cNvSpPr>
            <a:spLocks noGrp="1"/>
          </p:cNvSpPr>
          <p:nvPr>
            <p:ph type="subTitle" idx="1"/>
          </p:nvPr>
        </p:nvSpPr>
        <p:spPr/>
        <p:txBody>
          <a:bodyPr/>
          <a:lstStyle/>
          <a:p>
            <a:r>
              <a:rPr lang="fr-BE" dirty="0"/>
              <a:t>Samuel Wauthier</a:t>
            </a:r>
          </a:p>
        </p:txBody>
      </p:sp>
      <p:sp>
        <p:nvSpPr>
          <p:cNvPr id="4" name="Espace réservé du texte 3">
            <a:extLst>
              <a:ext uri="{FF2B5EF4-FFF2-40B4-BE49-F238E27FC236}">
                <a16:creationId xmlns:a16="http://schemas.microsoft.com/office/drawing/2014/main" id="{332FE540-4522-2207-1E62-79A9C0C5EC7C}"/>
              </a:ext>
            </a:extLst>
          </p:cNvPr>
          <p:cNvSpPr>
            <a:spLocks noGrp="1"/>
          </p:cNvSpPr>
          <p:nvPr>
            <p:ph type="body" sz="quarter" idx="11"/>
          </p:nvPr>
        </p:nvSpPr>
        <p:spPr>
          <a:xfrm>
            <a:off x="3783337" y="5967759"/>
            <a:ext cx="5046898" cy="373403"/>
          </a:xfrm>
        </p:spPr>
        <p:txBody>
          <a:bodyPr/>
          <a:lstStyle/>
          <a:p>
            <a:r>
              <a:rPr lang="fr-BE" dirty="0"/>
              <a:t>National Tender Day 2025 - Bruxelles, le 16 octobre 2025</a:t>
            </a:r>
          </a:p>
        </p:txBody>
      </p:sp>
    </p:spTree>
    <p:extLst>
      <p:ext uri="{BB962C8B-B14F-4D97-AF65-F5344CB8AC3E}">
        <p14:creationId xmlns:p14="http://schemas.microsoft.com/office/powerpoint/2010/main" val="4037709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AFCA7-991C-1B5F-6BE2-FA886E028A72}"/>
            </a:ext>
          </a:extLst>
        </p:cNvPr>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796A2EF2-75EA-6487-9F6F-77B21413139A}"/>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2" name="Espace réservé du numéro de diapositive 1">
            <a:extLst>
              <a:ext uri="{FF2B5EF4-FFF2-40B4-BE49-F238E27FC236}">
                <a16:creationId xmlns:a16="http://schemas.microsoft.com/office/drawing/2014/main" id="{F71CCFF6-902B-74D2-68B4-DB20471AEC3A}"/>
              </a:ext>
            </a:extLst>
          </p:cNvPr>
          <p:cNvSpPr>
            <a:spLocks noGrp="1"/>
          </p:cNvSpPr>
          <p:nvPr>
            <p:ph type="sldNum" sz="quarter" idx="12"/>
          </p:nvPr>
        </p:nvSpPr>
        <p:spPr/>
        <p:txBody>
          <a:bodyPr/>
          <a:lstStyle/>
          <a:p>
            <a:pPr>
              <a:defRPr/>
            </a:pPr>
            <a:fld id="{AB579958-F175-4604-ACCA-8E24432064FA}" type="slidenum">
              <a:rPr lang="en-US" smtClean="0"/>
              <a:pPr>
                <a:defRPr/>
              </a:pPr>
              <a:t>10</a:t>
            </a:fld>
            <a:endParaRPr lang="en-US" dirty="0"/>
          </a:p>
        </p:txBody>
      </p:sp>
      <p:sp>
        <p:nvSpPr>
          <p:cNvPr id="3" name="Titre 2">
            <a:extLst>
              <a:ext uri="{FF2B5EF4-FFF2-40B4-BE49-F238E27FC236}">
                <a16:creationId xmlns:a16="http://schemas.microsoft.com/office/drawing/2014/main" id="{1203D9BE-D524-1779-20E8-3193828EE22B}"/>
              </a:ext>
            </a:extLst>
          </p:cNvPr>
          <p:cNvSpPr>
            <a:spLocks noGrp="1"/>
          </p:cNvSpPr>
          <p:nvPr>
            <p:ph type="title"/>
          </p:nvPr>
        </p:nvSpPr>
        <p:spPr>
          <a:xfrm>
            <a:off x="1043518" y="648828"/>
            <a:ext cx="10566400" cy="635471"/>
          </a:xfrm>
        </p:spPr>
        <p:txBody>
          <a:bodyPr/>
          <a:lstStyle/>
          <a:p>
            <a:r>
              <a:rPr lang="fr-BE" sz="2400" dirty="0"/>
              <a:t>Niveau européen</a:t>
            </a:r>
            <a:br>
              <a:rPr lang="fr-BE" sz="2400" dirty="0"/>
            </a:br>
            <a:r>
              <a:rPr lang="fr-BE" sz="2400" dirty="0"/>
              <a:t>Consultation publique – évaluation des directives marchés publics</a:t>
            </a:r>
          </a:p>
        </p:txBody>
      </p:sp>
      <p:sp>
        <p:nvSpPr>
          <p:cNvPr id="4" name="Espace réservé du contenu 3">
            <a:extLst>
              <a:ext uri="{FF2B5EF4-FFF2-40B4-BE49-F238E27FC236}">
                <a16:creationId xmlns:a16="http://schemas.microsoft.com/office/drawing/2014/main" id="{B1818711-AEDD-0607-ADE1-0A109D07F930}"/>
              </a:ext>
            </a:extLst>
          </p:cNvPr>
          <p:cNvSpPr>
            <a:spLocks noGrp="1"/>
          </p:cNvSpPr>
          <p:nvPr>
            <p:ph idx="1"/>
          </p:nvPr>
        </p:nvSpPr>
        <p:spPr>
          <a:xfrm>
            <a:off x="1043517" y="1558356"/>
            <a:ext cx="10538884" cy="4353347"/>
          </a:xfrm>
        </p:spPr>
        <p:txBody>
          <a:bodyPr/>
          <a:lstStyle/>
          <a:p>
            <a:r>
              <a:rPr lang="fr-BE" sz="1800" b="1" dirty="0">
                <a:solidFill>
                  <a:schemeClr val="accent1"/>
                </a:solidFill>
              </a:rPr>
              <a:t>Critères d’évaluation :</a:t>
            </a:r>
          </a:p>
          <a:p>
            <a:pPr lvl="1">
              <a:buFont typeface="Wingdings" panose="05000000000000000000" pitchFamily="2" charset="2"/>
              <a:buChar char="Ø"/>
            </a:pPr>
            <a:r>
              <a:rPr lang="fr-BE" sz="1800" b="1" dirty="0">
                <a:solidFill>
                  <a:schemeClr val="accent1"/>
                </a:solidFill>
              </a:rPr>
              <a:t>Efficacité</a:t>
            </a:r>
            <a:r>
              <a:rPr lang="fr-BE" sz="1800" dirty="0">
                <a:solidFill>
                  <a:schemeClr val="accent1"/>
                </a:solidFill>
              </a:rPr>
              <a:t>: </a:t>
            </a:r>
            <a:r>
              <a:rPr lang="fr-BE" sz="1800" dirty="0"/>
              <a:t>évaluer si les directives ont permis d’atteindre efficacement leurs objectifs (contribution à un niveau élevé de concurrence dans le marché unique; participation accrue des PME aux procédures de passation de marchés; simplification et souplesse desdites procédures; transparence et intégrité des dépenses publiques; utilisation efficace des fonds publics; faire de l’UE une économie plus verte, sociale et innovante). </a:t>
            </a:r>
          </a:p>
          <a:p>
            <a:pPr lvl="1">
              <a:buFont typeface="Wingdings" panose="05000000000000000000" pitchFamily="2" charset="2"/>
              <a:buChar char="Ø"/>
            </a:pPr>
            <a:r>
              <a:rPr lang="fr-BE" sz="1800" b="1" dirty="0">
                <a:solidFill>
                  <a:schemeClr val="accent1"/>
                </a:solidFill>
              </a:rPr>
              <a:t>Efficience</a:t>
            </a:r>
            <a:r>
              <a:rPr lang="fr-BE" sz="1800" dirty="0"/>
              <a:t>: évaluer les coûts et les avantages découlant de ces directives tant pour les acheteurs publics que pour les opérateurs économiques, y compris pour les PME.</a:t>
            </a:r>
          </a:p>
          <a:p>
            <a:pPr lvl="1">
              <a:buFont typeface="Wingdings" panose="05000000000000000000" pitchFamily="2" charset="2"/>
              <a:buChar char="Ø"/>
            </a:pPr>
            <a:r>
              <a:rPr lang="fr-BE" sz="1800" b="1" dirty="0">
                <a:solidFill>
                  <a:schemeClr val="accent1"/>
                </a:solidFill>
              </a:rPr>
              <a:t>Pertinence</a:t>
            </a:r>
            <a:r>
              <a:rPr lang="fr-BE" sz="1800" dirty="0"/>
              <a:t>: évaluer si les directives restent adaptées à l’évolution du contexte et aux besoins des acheteurs, des fournisseurs et des utilisateurs.</a:t>
            </a:r>
          </a:p>
          <a:p>
            <a:pPr lvl="1">
              <a:buFont typeface="Wingdings" panose="05000000000000000000" pitchFamily="2" charset="2"/>
              <a:buChar char="Ø"/>
            </a:pPr>
            <a:r>
              <a:rPr lang="fr-BE" sz="1800" b="1" dirty="0">
                <a:solidFill>
                  <a:schemeClr val="accent1"/>
                </a:solidFill>
              </a:rPr>
              <a:t>Cohérence</a:t>
            </a:r>
            <a:r>
              <a:rPr lang="fr-BE" sz="1800" dirty="0"/>
              <a:t>: évaluer si les directives sont cohérentes sur les plans interne et externe avec les autres interventions de l’UE. </a:t>
            </a:r>
          </a:p>
          <a:p>
            <a:pPr lvl="1">
              <a:buFont typeface="Wingdings" panose="05000000000000000000" pitchFamily="2" charset="2"/>
              <a:buChar char="Ø"/>
            </a:pPr>
            <a:r>
              <a:rPr lang="fr-BE" sz="1800" b="1" dirty="0">
                <a:solidFill>
                  <a:schemeClr val="accent1"/>
                </a:solidFill>
              </a:rPr>
              <a:t>Valeur ajoutée européenne</a:t>
            </a:r>
            <a:r>
              <a:rPr lang="fr-BE" sz="1800" dirty="0"/>
              <a:t>: évaluer comment les directives ont contribué à harmoniser les législations et pratiques nationales en matière de marchés publics et à réduire la fragmentation juridique, et si elles ont apporté les avantages escomptés (par exemple, en termes de concurrence loyale dans l’ensemble du marché unique, de mise en œuvre des politiques de l’UE, de transparence, etc.). </a:t>
            </a:r>
          </a:p>
        </p:txBody>
      </p:sp>
    </p:spTree>
    <p:extLst>
      <p:ext uri="{BB962C8B-B14F-4D97-AF65-F5344CB8AC3E}">
        <p14:creationId xmlns:p14="http://schemas.microsoft.com/office/powerpoint/2010/main" val="30594070"/>
      </p:ext>
    </p:extLst>
  </p:cSld>
  <p:clrMapOvr>
    <a:masterClrMapping/>
  </p:clrMapOvr>
  <p:transition>
    <p:pull dir="l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DB051-C9B8-7BA1-FFF2-6F1718BC53FF}"/>
            </a:ext>
          </a:extLst>
        </p:cNvPr>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A23C80D7-EEB8-0B2A-7FA5-2CFF01013566}"/>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2" name="Espace réservé du numéro de diapositive 1">
            <a:extLst>
              <a:ext uri="{FF2B5EF4-FFF2-40B4-BE49-F238E27FC236}">
                <a16:creationId xmlns:a16="http://schemas.microsoft.com/office/drawing/2014/main" id="{88193CF9-9394-E014-3E86-996755790FAD}"/>
              </a:ext>
            </a:extLst>
          </p:cNvPr>
          <p:cNvSpPr>
            <a:spLocks noGrp="1"/>
          </p:cNvSpPr>
          <p:nvPr>
            <p:ph type="sldNum" sz="quarter" idx="12"/>
          </p:nvPr>
        </p:nvSpPr>
        <p:spPr/>
        <p:txBody>
          <a:bodyPr/>
          <a:lstStyle/>
          <a:p>
            <a:pPr>
              <a:defRPr/>
            </a:pPr>
            <a:fld id="{AB579958-F175-4604-ACCA-8E24432064FA}" type="slidenum">
              <a:rPr lang="en-US" smtClean="0"/>
              <a:pPr>
                <a:defRPr/>
              </a:pPr>
              <a:t>11</a:t>
            </a:fld>
            <a:endParaRPr lang="en-US" dirty="0"/>
          </a:p>
        </p:txBody>
      </p:sp>
      <p:sp>
        <p:nvSpPr>
          <p:cNvPr id="3" name="Titre 2">
            <a:extLst>
              <a:ext uri="{FF2B5EF4-FFF2-40B4-BE49-F238E27FC236}">
                <a16:creationId xmlns:a16="http://schemas.microsoft.com/office/drawing/2014/main" id="{F99F5173-2417-414A-7B00-BB8D25DF66E1}"/>
              </a:ext>
            </a:extLst>
          </p:cNvPr>
          <p:cNvSpPr>
            <a:spLocks noGrp="1"/>
          </p:cNvSpPr>
          <p:nvPr>
            <p:ph type="title"/>
          </p:nvPr>
        </p:nvSpPr>
        <p:spPr>
          <a:xfrm>
            <a:off x="1043518" y="648828"/>
            <a:ext cx="10566400" cy="635471"/>
          </a:xfrm>
        </p:spPr>
        <p:txBody>
          <a:bodyPr/>
          <a:lstStyle/>
          <a:p>
            <a:r>
              <a:rPr lang="fr-BE" sz="2400" dirty="0"/>
              <a:t>Niveau européen</a:t>
            </a:r>
            <a:br>
              <a:rPr lang="fr-BE" sz="2400" dirty="0"/>
            </a:br>
            <a:r>
              <a:rPr lang="fr-BE" sz="2400" dirty="0"/>
              <a:t>Livre blanc pour une défense européenne</a:t>
            </a:r>
          </a:p>
        </p:txBody>
      </p:sp>
      <p:sp>
        <p:nvSpPr>
          <p:cNvPr id="4" name="Espace réservé du contenu 3">
            <a:extLst>
              <a:ext uri="{FF2B5EF4-FFF2-40B4-BE49-F238E27FC236}">
                <a16:creationId xmlns:a16="http://schemas.microsoft.com/office/drawing/2014/main" id="{7225FBB2-229D-1047-8FF7-61C478DC6AF5}"/>
              </a:ext>
            </a:extLst>
          </p:cNvPr>
          <p:cNvSpPr>
            <a:spLocks noGrp="1"/>
          </p:cNvSpPr>
          <p:nvPr>
            <p:ph idx="1"/>
          </p:nvPr>
        </p:nvSpPr>
        <p:spPr>
          <a:xfrm>
            <a:off x="1043517" y="1558356"/>
            <a:ext cx="10538884" cy="4353347"/>
          </a:xfrm>
        </p:spPr>
        <p:txBody>
          <a:bodyPr/>
          <a:lstStyle/>
          <a:p>
            <a:r>
              <a:rPr lang="fr-BE" sz="1800" b="1" dirty="0">
                <a:latin typeface="+mj-lt"/>
                <a:ea typeface="Calibri" panose="020F0502020204030204" pitchFamily="34" charset="0"/>
                <a:cs typeface="Arial" panose="020B0604020202020204" pitchFamily="34" charset="0"/>
              </a:rPr>
              <a:t>Livre blanc pour une défense européenne - Préparation à l’horizon 2030</a:t>
            </a:r>
          </a:p>
          <a:p>
            <a:pPr marL="0" indent="0">
              <a:buNone/>
            </a:pPr>
            <a:r>
              <a:rPr lang="fr-BE" sz="1600" b="0" i="1" u="none" strike="noStrike" baseline="0" dirty="0">
                <a:solidFill>
                  <a:schemeClr val="accent1"/>
                </a:solidFill>
                <a:latin typeface="+mj-lt"/>
              </a:rPr>
              <a:t>Site internet de la Commission européenne, 19 mars 2025</a:t>
            </a:r>
          </a:p>
          <a:p>
            <a:pPr marL="0" indent="0">
              <a:buNone/>
            </a:pPr>
            <a:endParaRPr lang="fr-BE" sz="1800" b="0" i="0" u="none" strike="noStrike" baseline="0" dirty="0">
              <a:latin typeface="+mj-lt"/>
            </a:endParaRPr>
          </a:p>
          <a:p>
            <a:r>
              <a:rPr lang="fr-BE" sz="1600" dirty="0"/>
              <a:t>Livre blanc développée par la Commission européenne en réponse aux tensions géopolitiques actuelles sur le continent européen</a:t>
            </a:r>
          </a:p>
          <a:p>
            <a:endParaRPr lang="fr-BE" sz="1600" dirty="0"/>
          </a:p>
          <a:p>
            <a:r>
              <a:rPr lang="fr-BE" sz="1600" dirty="0"/>
              <a:t>Objectif : fournir un cadre pour le plan « Réarmer l’Europe » en définissant les mesures nécessaires pour reconstruire la défense européenne.</a:t>
            </a:r>
          </a:p>
          <a:p>
            <a:pPr algn="l"/>
            <a:endParaRPr lang="fr-BE" sz="1600" dirty="0">
              <a:latin typeface="Arial" panose="020B0604020202020204" pitchFamily="34" charset="0"/>
              <a:ea typeface="Calibri" panose="020F0502020204030204" pitchFamily="34" charset="0"/>
              <a:cs typeface="Arial" panose="020B0604020202020204" pitchFamily="34" charset="0"/>
            </a:endParaRPr>
          </a:p>
          <a:p>
            <a:pPr algn="l"/>
            <a:r>
              <a:rPr lang="fr-BE" sz="1600" dirty="0"/>
              <a:t>À travers ce livre blanc, l’UE souhaite faciliter une plus grande collaboration, l’interchangeabilité et l’interopérabilité entre les états membres, soutenir les infrastructures et permettre la mise en place de partenariats.</a:t>
            </a:r>
          </a:p>
          <a:p>
            <a:endParaRPr lang="fr-BE" dirty="0"/>
          </a:p>
        </p:txBody>
      </p:sp>
    </p:spTree>
    <p:extLst>
      <p:ext uri="{BB962C8B-B14F-4D97-AF65-F5344CB8AC3E}">
        <p14:creationId xmlns:p14="http://schemas.microsoft.com/office/powerpoint/2010/main" val="3437487628"/>
      </p:ext>
    </p:extLst>
  </p:cSld>
  <p:clrMapOvr>
    <a:masterClrMapping/>
  </p:clrMapOvr>
  <p:transition>
    <p:pull dir="l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FBF93-0306-F92B-3EAA-5381E9DB7094}"/>
            </a:ext>
          </a:extLst>
        </p:cNvPr>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DE6213BF-4EA1-5630-5230-74F690493359}"/>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2" name="Espace réservé du numéro de diapositive 1">
            <a:extLst>
              <a:ext uri="{FF2B5EF4-FFF2-40B4-BE49-F238E27FC236}">
                <a16:creationId xmlns:a16="http://schemas.microsoft.com/office/drawing/2014/main" id="{A560ED3D-D453-8E05-25B8-9B1DD74E6D5D}"/>
              </a:ext>
            </a:extLst>
          </p:cNvPr>
          <p:cNvSpPr>
            <a:spLocks noGrp="1"/>
          </p:cNvSpPr>
          <p:nvPr>
            <p:ph type="sldNum" sz="quarter" idx="12"/>
          </p:nvPr>
        </p:nvSpPr>
        <p:spPr/>
        <p:txBody>
          <a:bodyPr/>
          <a:lstStyle/>
          <a:p>
            <a:pPr>
              <a:defRPr/>
            </a:pPr>
            <a:fld id="{AB579958-F175-4604-ACCA-8E24432064FA}" type="slidenum">
              <a:rPr lang="en-US" smtClean="0"/>
              <a:pPr>
                <a:defRPr/>
              </a:pPr>
              <a:t>12</a:t>
            </a:fld>
            <a:endParaRPr lang="en-US" dirty="0"/>
          </a:p>
        </p:txBody>
      </p:sp>
      <p:sp>
        <p:nvSpPr>
          <p:cNvPr id="3" name="Titre 2">
            <a:extLst>
              <a:ext uri="{FF2B5EF4-FFF2-40B4-BE49-F238E27FC236}">
                <a16:creationId xmlns:a16="http://schemas.microsoft.com/office/drawing/2014/main" id="{540BAC49-5A6B-B4B7-A6E6-79B0F1ECD9DE}"/>
              </a:ext>
            </a:extLst>
          </p:cNvPr>
          <p:cNvSpPr>
            <a:spLocks noGrp="1"/>
          </p:cNvSpPr>
          <p:nvPr>
            <p:ph type="title"/>
          </p:nvPr>
        </p:nvSpPr>
        <p:spPr>
          <a:xfrm>
            <a:off x="1043518" y="648828"/>
            <a:ext cx="10566400" cy="635471"/>
          </a:xfrm>
        </p:spPr>
        <p:txBody>
          <a:bodyPr/>
          <a:lstStyle/>
          <a:p>
            <a:r>
              <a:rPr lang="fr-BE" sz="2400" dirty="0"/>
              <a:t>Niveau européen</a:t>
            </a:r>
            <a:br>
              <a:rPr lang="fr-BE" sz="2400" dirty="0"/>
            </a:br>
            <a:r>
              <a:rPr lang="fr-BE" sz="2400" dirty="0"/>
              <a:t>Livre blanc pour une défense européenne</a:t>
            </a:r>
          </a:p>
        </p:txBody>
      </p:sp>
      <p:sp>
        <p:nvSpPr>
          <p:cNvPr id="4" name="Espace réservé du contenu 3">
            <a:extLst>
              <a:ext uri="{FF2B5EF4-FFF2-40B4-BE49-F238E27FC236}">
                <a16:creationId xmlns:a16="http://schemas.microsoft.com/office/drawing/2014/main" id="{86B1DD49-2AC6-BFDE-6312-8F3E3CBCC4D1}"/>
              </a:ext>
            </a:extLst>
          </p:cNvPr>
          <p:cNvSpPr>
            <a:spLocks noGrp="1"/>
          </p:cNvSpPr>
          <p:nvPr>
            <p:ph idx="1"/>
          </p:nvPr>
        </p:nvSpPr>
        <p:spPr>
          <a:xfrm>
            <a:off x="1043517" y="1558356"/>
            <a:ext cx="10538884" cy="4353347"/>
          </a:xfrm>
        </p:spPr>
        <p:txBody>
          <a:bodyPr/>
          <a:lstStyle/>
          <a:p>
            <a:r>
              <a:rPr lang="fr-BE" sz="1800" b="1" dirty="0">
                <a:latin typeface="+mj-lt"/>
                <a:ea typeface="Calibri" panose="020F0502020204030204" pitchFamily="34" charset="0"/>
                <a:cs typeface="Arial" panose="020B0604020202020204" pitchFamily="34" charset="0"/>
              </a:rPr>
              <a:t>Livre blanc pour une défense européenne - Préparation à l’horizon 2030</a:t>
            </a:r>
          </a:p>
          <a:p>
            <a:pPr marL="0" indent="0">
              <a:buNone/>
            </a:pPr>
            <a:r>
              <a:rPr lang="fr-BE" sz="1600" b="0" i="1" u="none" strike="noStrike" baseline="0" dirty="0">
                <a:solidFill>
                  <a:schemeClr val="accent1"/>
                </a:solidFill>
                <a:latin typeface="+mj-lt"/>
              </a:rPr>
              <a:t>Site internet de la Commission européenne, 19 mars 2025</a:t>
            </a:r>
          </a:p>
          <a:p>
            <a:r>
              <a:rPr lang="fr-BE" sz="1600" dirty="0"/>
              <a:t>Exemples de mesures proposées :</a:t>
            </a:r>
          </a:p>
          <a:p>
            <a:endParaRPr lang="fr-BE" sz="1000" dirty="0"/>
          </a:p>
          <a:p>
            <a:pPr lvl="1">
              <a:buFont typeface="Wingdings" panose="05000000000000000000" pitchFamily="2" charset="2"/>
              <a:buChar char="Ø"/>
            </a:pPr>
            <a:r>
              <a:rPr lang="fr-BE" sz="1600" dirty="0"/>
              <a:t>Accroitre les </a:t>
            </a:r>
            <a:r>
              <a:rPr lang="fr-BE" sz="1600" b="1" dirty="0"/>
              <a:t>achats collaboratifs </a:t>
            </a:r>
            <a:r>
              <a:rPr lang="fr-BE" sz="1600" dirty="0"/>
              <a:t>pour acquérir de grandes quantités de consommables (ex: munitions) afin de réaliser des projets plus complexes en limitant les coûts ;</a:t>
            </a:r>
          </a:p>
          <a:p>
            <a:pPr lvl="1">
              <a:buFont typeface="Wingdings" panose="05000000000000000000" pitchFamily="2" charset="2"/>
              <a:buChar char="Ø"/>
            </a:pPr>
            <a:endParaRPr lang="fr-BE" sz="1000" dirty="0"/>
          </a:p>
          <a:p>
            <a:pPr lvl="1">
              <a:buFont typeface="Wingdings" panose="05000000000000000000" pitchFamily="2" charset="2"/>
              <a:buChar char="Ø"/>
            </a:pPr>
            <a:r>
              <a:rPr lang="fr-BE" sz="1600" dirty="0"/>
              <a:t>Pour soutenir l’industrie de la défense, le processus de révision de la directive européenne sur les marchés publics de la défense et de la sécurité, prévu en 2026, assurera la compétitivité du vieux continent en introduisant une </a:t>
            </a:r>
            <a:r>
              <a:rPr lang="fr-BE" sz="1600" b="1" dirty="0"/>
              <a:t>préférence européenne</a:t>
            </a:r>
            <a:r>
              <a:rPr lang="fr-BE" sz="1600" dirty="0"/>
              <a:t> ;</a:t>
            </a:r>
          </a:p>
          <a:p>
            <a:pPr lvl="1">
              <a:buFont typeface="Wingdings" panose="05000000000000000000" pitchFamily="2" charset="2"/>
              <a:buChar char="Ø"/>
            </a:pPr>
            <a:endParaRPr lang="fr-BE" sz="1000" dirty="0"/>
          </a:p>
          <a:p>
            <a:pPr lvl="1">
              <a:buFont typeface="Wingdings" panose="05000000000000000000" pitchFamily="2" charset="2"/>
              <a:buChar char="Ø"/>
            </a:pPr>
            <a:r>
              <a:rPr lang="fr-BE" sz="1600" dirty="0"/>
              <a:t>Créer un </a:t>
            </a:r>
            <a:r>
              <a:rPr lang="fr-BE" sz="1600" b="1" dirty="0"/>
              <a:t>véritable marché européen des équipements de la défense </a:t>
            </a:r>
            <a:r>
              <a:rPr lang="fr-BE" sz="1600" dirty="0"/>
              <a:t>en simplifiant et harmonisant les règles dans le domaine des marchés publics de la défense, des transferts intra-UE des produits liés à la défense, à la reconnaissance mutuelle des certificats nationaux ;</a:t>
            </a:r>
          </a:p>
          <a:p>
            <a:pPr lvl="1">
              <a:buFont typeface="Wingdings" panose="05000000000000000000" pitchFamily="2" charset="2"/>
              <a:buChar char="Ø"/>
            </a:pPr>
            <a:endParaRPr lang="fr-BE" sz="1000" dirty="0"/>
          </a:p>
          <a:p>
            <a:pPr lvl="1">
              <a:buFont typeface="Wingdings" panose="05000000000000000000" pitchFamily="2" charset="2"/>
              <a:buChar char="Ø"/>
            </a:pPr>
            <a:r>
              <a:rPr lang="fr-BE" sz="1600" dirty="0"/>
              <a:t>Soutien financier pour soutenir les investissements des états membres dans la défense avec </a:t>
            </a:r>
            <a:r>
              <a:rPr lang="fr-BE" sz="1600" b="1" dirty="0"/>
              <a:t>la création d’un nouvel instrument : «  The Security and Action for Europe» (150 milliards)</a:t>
            </a:r>
            <a:r>
              <a:rPr lang="fr-BE" sz="1600" dirty="0"/>
              <a:t> ; et l’intervention de la Banque européenne d’investissement (2 milliards) ;</a:t>
            </a:r>
          </a:p>
          <a:p>
            <a:pPr lvl="1">
              <a:buFont typeface="Wingdings" panose="05000000000000000000" pitchFamily="2" charset="2"/>
              <a:buChar char="Ø"/>
            </a:pPr>
            <a:endParaRPr lang="fr-BE" sz="1000" dirty="0"/>
          </a:p>
          <a:p>
            <a:pPr lvl="1">
              <a:buFont typeface="Wingdings" panose="05000000000000000000" pitchFamily="2" charset="2"/>
              <a:buChar char="Ø"/>
            </a:pPr>
            <a:r>
              <a:rPr lang="fr-BE" sz="1600" dirty="0"/>
              <a:t>Activation coordonnée de la </a:t>
            </a:r>
            <a:r>
              <a:rPr lang="fr-BE" sz="1600" b="1" dirty="0"/>
              <a:t>clause dérogatoire nationale du pacte de stabilité et de croissance permettant aux états membres de mobiliser des dépenses de défense supplémentaires d’environ 1,5% du PIB</a:t>
            </a:r>
            <a:r>
              <a:rPr lang="fr-BE" sz="1600" dirty="0"/>
              <a:t>.</a:t>
            </a:r>
          </a:p>
          <a:p>
            <a:pPr lvl="1">
              <a:buFont typeface="Wingdings" panose="05000000000000000000" pitchFamily="2" charset="2"/>
              <a:buChar char="Ø"/>
            </a:pPr>
            <a:endParaRPr lang="fr-BE" sz="1600" dirty="0"/>
          </a:p>
          <a:p>
            <a:pPr lvl="1">
              <a:buFont typeface="Wingdings" panose="05000000000000000000" pitchFamily="2" charset="2"/>
              <a:buChar char="Ø"/>
            </a:pPr>
            <a:endParaRPr lang="fr-BE" sz="1600" dirty="0"/>
          </a:p>
          <a:p>
            <a:endParaRPr lang="fr-BE" dirty="0"/>
          </a:p>
        </p:txBody>
      </p:sp>
    </p:spTree>
    <p:extLst>
      <p:ext uri="{BB962C8B-B14F-4D97-AF65-F5344CB8AC3E}">
        <p14:creationId xmlns:p14="http://schemas.microsoft.com/office/powerpoint/2010/main" val="2669690446"/>
      </p:ext>
    </p:extLst>
  </p:cSld>
  <p:clrMapOvr>
    <a:masterClrMapping/>
  </p:clrMapOvr>
  <p:transition>
    <p:pull dir="l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63730-F6D4-D432-EAC5-4799286002EE}"/>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C9C71D89-85F2-7024-5D76-30E199245219}"/>
              </a:ext>
            </a:extLst>
          </p:cNvPr>
          <p:cNvSpPr>
            <a:spLocks noGrp="1"/>
          </p:cNvSpPr>
          <p:nvPr>
            <p:ph type="title"/>
          </p:nvPr>
        </p:nvSpPr>
        <p:spPr>
          <a:xfrm>
            <a:off x="1043518" y="544391"/>
            <a:ext cx="10566400" cy="635471"/>
          </a:xfrm>
        </p:spPr>
        <p:txBody>
          <a:bodyPr wrap="square" anchor="ctr">
            <a:normAutofit/>
          </a:bodyPr>
          <a:lstStyle/>
          <a:p>
            <a:pPr>
              <a:lnSpc>
                <a:spcPct val="90000"/>
              </a:lnSpc>
            </a:pPr>
            <a:r>
              <a:rPr lang="fr-BE" sz="1900" dirty="0"/>
              <a:t>Niveau européen</a:t>
            </a:r>
            <a:br>
              <a:rPr lang="fr-BE" sz="1900" dirty="0"/>
            </a:br>
            <a:r>
              <a:rPr lang="fr-BE" sz="1900" dirty="0"/>
              <a:t>Projet de règlement d’exécution – véhicules </a:t>
            </a:r>
          </a:p>
        </p:txBody>
      </p:sp>
      <p:sp>
        <p:nvSpPr>
          <p:cNvPr id="4" name="Espace réservé du contenu 3">
            <a:extLst>
              <a:ext uri="{FF2B5EF4-FFF2-40B4-BE49-F238E27FC236}">
                <a16:creationId xmlns:a16="http://schemas.microsoft.com/office/drawing/2014/main" id="{FFFD23B1-3153-FE78-2D7B-CC37BD9AFA86}"/>
              </a:ext>
            </a:extLst>
          </p:cNvPr>
          <p:cNvSpPr>
            <a:spLocks noGrp="1"/>
          </p:cNvSpPr>
          <p:nvPr>
            <p:ph sz="half" idx="2"/>
          </p:nvPr>
        </p:nvSpPr>
        <p:spPr>
          <a:xfrm>
            <a:off x="1119673" y="2041021"/>
            <a:ext cx="10462728" cy="4534840"/>
          </a:xfrm>
        </p:spPr>
        <p:txBody>
          <a:bodyPr wrap="square" anchor="t">
            <a:normAutofit lnSpcReduction="10000"/>
          </a:bodyPr>
          <a:lstStyle/>
          <a:p>
            <a:pPr>
              <a:lnSpc>
                <a:spcPct val="90000"/>
              </a:lnSpc>
              <a:spcAft>
                <a:spcPts val="600"/>
              </a:spcAft>
            </a:pPr>
            <a:r>
              <a:rPr lang="fr-BE" sz="1500" b="1" dirty="0">
                <a:solidFill>
                  <a:schemeClr val="accent1"/>
                </a:solidFill>
              </a:rPr>
              <a:t>Contexte:</a:t>
            </a:r>
          </a:p>
          <a:p>
            <a:pPr>
              <a:lnSpc>
                <a:spcPct val="90000"/>
              </a:lnSpc>
              <a:spcAft>
                <a:spcPts val="600"/>
              </a:spcAft>
              <a:buFont typeface="Wingdings" panose="05000000000000000000" pitchFamily="2" charset="2"/>
              <a:buChar char="Ø"/>
            </a:pPr>
            <a:r>
              <a:rPr lang="fr-BE" sz="1500" dirty="0"/>
              <a:t>En vertu de la directive européenne sur les véhicules propres et économes en énergie (2009/33/CE, modifiée par la 2019/1161/UE), les États membres de l’UE sont tenus de soumettre un </a:t>
            </a:r>
            <a:r>
              <a:rPr lang="fr-BE" sz="1500" b="1" dirty="0">
                <a:solidFill>
                  <a:schemeClr val="accent1"/>
                </a:solidFill>
              </a:rPr>
              <a:t>rapport sur la mise en œuvre de la directive tous les cinq ans</a:t>
            </a:r>
            <a:r>
              <a:rPr lang="fr-BE" sz="1500" dirty="0">
                <a:solidFill>
                  <a:schemeClr val="accent1"/>
                </a:solidFill>
              </a:rPr>
              <a:t>. </a:t>
            </a:r>
          </a:p>
          <a:p>
            <a:pPr marL="0" indent="0">
              <a:lnSpc>
                <a:spcPct val="90000"/>
              </a:lnSpc>
              <a:spcAft>
                <a:spcPts val="600"/>
              </a:spcAft>
              <a:buNone/>
            </a:pPr>
            <a:endParaRPr lang="fr-BE" sz="1500" dirty="0">
              <a:solidFill>
                <a:schemeClr val="accent1"/>
              </a:solidFill>
            </a:endParaRPr>
          </a:p>
          <a:p>
            <a:pPr marL="0" indent="0">
              <a:lnSpc>
                <a:spcPct val="90000"/>
              </a:lnSpc>
              <a:spcAft>
                <a:spcPts val="600"/>
              </a:spcAft>
              <a:buNone/>
            </a:pPr>
            <a:r>
              <a:rPr lang="fr-BE" sz="1500" dirty="0"/>
              <a:t>Ces rapports doivent fournir des informations sur : </a:t>
            </a:r>
          </a:p>
          <a:p>
            <a:pPr>
              <a:lnSpc>
                <a:spcPct val="90000"/>
              </a:lnSpc>
              <a:spcAft>
                <a:spcPts val="600"/>
              </a:spcAft>
            </a:pPr>
            <a:r>
              <a:rPr lang="fr-BE" sz="1500" dirty="0"/>
              <a:t>le nombre et les catégories de véhicules couverts par les marchés publics relevant du champ d'application de la directive ; </a:t>
            </a:r>
          </a:p>
          <a:p>
            <a:pPr>
              <a:lnSpc>
                <a:spcPct val="90000"/>
              </a:lnSpc>
              <a:spcAft>
                <a:spcPts val="600"/>
              </a:spcAft>
            </a:pPr>
            <a:r>
              <a:rPr lang="fr-BE" sz="1500" dirty="0"/>
              <a:t>les mesures prises pour mettre en œuvre la directive ; </a:t>
            </a:r>
          </a:p>
          <a:p>
            <a:pPr>
              <a:lnSpc>
                <a:spcPct val="90000"/>
              </a:lnSpc>
              <a:spcAft>
                <a:spcPts val="600"/>
              </a:spcAft>
            </a:pPr>
            <a:r>
              <a:rPr lang="fr-BE" sz="1500" dirty="0"/>
              <a:t>les activités de mise en œuvre futures. </a:t>
            </a:r>
          </a:p>
          <a:p>
            <a:pPr>
              <a:lnSpc>
                <a:spcPct val="90000"/>
              </a:lnSpc>
              <a:spcAft>
                <a:spcPts val="600"/>
              </a:spcAft>
            </a:pPr>
            <a:r>
              <a:rPr lang="fr-BE" sz="1500" dirty="0"/>
              <a:t>toute autre information que l'État membre juge pertinente.</a:t>
            </a:r>
          </a:p>
          <a:p>
            <a:pPr marL="0" indent="0">
              <a:lnSpc>
                <a:spcPct val="90000"/>
              </a:lnSpc>
              <a:spcAft>
                <a:spcPts val="600"/>
              </a:spcAft>
              <a:buNone/>
            </a:pPr>
            <a:endParaRPr lang="fr-BE" sz="1500" dirty="0"/>
          </a:p>
          <a:p>
            <a:pPr>
              <a:lnSpc>
                <a:spcPct val="90000"/>
              </a:lnSpc>
              <a:spcAft>
                <a:spcPts val="600"/>
              </a:spcAft>
              <a:buFont typeface="Wingdings" panose="05000000000000000000" pitchFamily="2" charset="2"/>
              <a:buChar char="Ø"/>
            </a:pPr>
            <a:r>
              <a:rPr lang="fr-BE" sz="1500" dirty="0"/>
              <a:t>Le premier rapport de ce type doit être présenté au plus tard le </a:t>
            </a:r>
            <a:r>
              <a:rPr lang="fr-BE" sz="1500" b="1" dirty="0"/>
              <a:t>18 avril 2026 </a:t>
            </a:r>
            <a:endParaRPr lang="fr-BE" sz="1500" dirty="0"/>
          </a:p>
          <a:p>
            <a:pPr>
              <a:lnSpc>
                <a:spcPct val="90000"/>
              </a:lnSpc>
              <a:spcAft>
                <a:spcPts val="600"/>
              </a:spcAft>
              <a:buFont typeface="Wingdings" panose="05000000000000000000" pitchFamily="2" charset="2"/>
              <a:buChar char="Ø"/>
            </a:pPr>
            <a:r>
              <a:rPr lang="fr-BE" sz="1500" dirty="0"/>
              <a:t>Il doit couvrir les informations relatives à la première période de référence, allant du </a:t>
            </a:r>
            <a:r>
              <a:rPr lang="fr-BE" sz="1500" b="1" dirty="0"/>
              <a:t>2 août 2021 au 31 décembre 2025</a:t>
            </a:r>
            <a:r>
              <a:rPr lang="fr-BE" sz="1500" dirty="0"/>
              <a:t>.</a:t>
            </a:r>
          </a:p>
          <a:p>
            <a:pPr marL="0" indent="0">
              <a:lnSpc>
                <a:spcPct val="90000"/>
              </a:lnSpc>
              <a:spcAft>
                <a:spcPts val="600"/>
              </a:spcAft>
              <a:buNone/>
            </a:pPr>
            <a:endParaRPr lang="fr-BE" sz="1500" dirty="0"/>
          </a:p>
          <a:p>
            <a:pPr>
              <a:lnSpc>
                <a:spcPct val="90000"/>
              </a:lnSpc>
              <a:spcAft>
                <a:spcPts val="600"/>
              </a:spcAft>
              <a:buFont typeface="Wingdings" panose="05000000000000000000" pitchFamily="2" charset="2"/>
              <a:buChar char="Ø"/>
            </a:pPr>
            <a:r>
              <a:rPr lang="fr-BE" sz="1500" dirty="0"/>
              <a:t>La Commission doit </a:t>
            </a:r>
            <a:r>
              <a:rPr lang="fr-BE" sz="1500" b="1" dirty="0"/>
              <a:t>adopter des actes d'exécution </a:t>
            </a:r>
            <a:r>
              <a:rPr lang="fr-BE" sz="1500" dirty="0"/>
              <a:t>définissant le format de ces rapports que les États membres doivent présenter. Elle est également chargée </a:t>
            </a:r>
            <a:r>
              <a:rPr lang="fr-BE" sz="1500" b="1" dirty="0"/>
              <a:t>d’aider les États-membres en extrayant, rassemblant et publiant les données</a:t>
            </a:r>
            <a:r>
              <a:rPr lang="fr-BE" sz="1500" dirty="0"/>
              <a:t>. </a:t>
            </a:r>
          </a:p>
          <a:p>
            <a:pPr>
              <a:lnSpc>
                <a:spcPct val="90000"/>
              </a:lnSpc>
              <a:spcAft>
                <a:spcPts val="600"/>
              </a:spcAft>
              <a:buFont typeface="Wingdings" panose="05000000000000000000" pitchFamily="2" charset="2"/>
              <a:buChar char="Ø"/>
            </a:pPr>
            <a:r>
              <a:rPr lang="fr-BE" sz="1500" dirty="0"/>
              <a:t>Dans ce cadre, la Commission européenne a soumis à consultation publique </a:t>
            </a:r>
            <a:r>
              <a:rPr lang="fr-BE" sz="1500" b="1" dirty="0">
                <a:solidFill>
                  <a:schemeClr val="accent1"/>
                </a:solidFill>
              </a:rPr>
              <a:t>un projet de règlement d’exécution </a:t>
            </a:r>
          </a:p>
          <a:p>
            <a:pPr marL="0" indent="0">
              <a:lnSpc>
                <a:spcPct val="90000"/>
              </a:lnSpc>
              <a:spcAft>
                <a:spcPts val="600"/>
              </a:spcAft>
              <a:buNone/>
            </a:pPr>
            <a:r>
              <a:rPr lang="fr-BE" sz="1400" i="1" dirty="0">
                <a:solidFill>
                  <a:srgbClr val="2CA4C6"/>
                </a:solidFill>
                <a:hlinkClick r:id="rId3">
                  <a:extLst>
                    <a:ext uri="{A12FA001-AC4F-418D-AE19-62706E023703}">
                      <ahyp:hlinkClr xmlns:ahyp="http://schemas.microsoft.com/office/drawing/2018/hyperlinkcolor" val="tx"/>
                    </a:ext>
                  </a:extLst>
                </a:hlinkClick>
              </a:rPr>
              <a:t>Lien</a:t>
            </a:r>
            <a:r>
              <a:rPr lang="fr-BE" sz="1400" i="1" dirty="0">
                <a:solidFill>
                  <a:srgbClr val="2CA4C6"/>
                </a:solidFill>
              </a:rPr>
              <a:t> – clôture de la consultation le 05/09/2025</a:t>
            </a:r>
            <a:endParaRPr lang="fr-BE" sz="1400" i="1" dirty="0"/>
          </a:p>
          <a:p>
            <a:pPr marL="0" indent="0">
              <a:lnSpc>
                <a:spcPct val="90000"/>
              </a:lnSpc>
              <a:spcAft>
                <a:spcPts val="600"/>
              </a:spcAft>
              <a:buNone/>
            </a:pPr>
            <a:endParaRPr lang="fr-BE" sz="1500" i="1" dirty="0"/>
          </a:p>
          <a:p>
            <a:pPr marL="0" indent="0">
              <a:lnSpc>
                <a:spcPct val="90000"/>
              </a:lnSpc>
              <a:spcAft>
                <a:spcPts val="600"/>
              </a:spcAft>
              <a:buNone/>
            </a:pPr>
            <a:endParaRPr lang="fr-BE" sz="1500" dirty="0"/>
          </a:p>
          <a:p>
            <a:pPr>
              <a:lnSpc>
                <a:spcPct val="90000"/>
              </a:lnSpc>
              <a:spcAft>
                <a:spcPts val="600"/>
              </a:spcAft>
            </a:pPr>
            <a:endParaRPr lang="fr-BE" sz="1500" dirty="0"/>
          </a:p>
        </p:txBody>
      </p:sp>
      <p:sp>
        <p:nvSpPr>
          <p:cNvPr id="2" name="Espace réservé du numéro de diapositive 1">
            <a:extLst>
              <a:ext uri="{FF2B5EF4-FFF2-40B4-BE49-F238E27FC236}">
                <a16:creationId xmlns:a16="http://schemas.microsoft.com/office/drawing/2014/main" id="{20424AFE-F62C-A28C-7800-30386426CFF3}"/>
              </a:ext>
            </a:extLst>
          </p:cNvPr>
          <p:cNvSpPr>
            <a:spLocks noGrp="1"/>
          </p:cNvSpPr>
          <p:nvPr>
            <p:ph type="sldNum" sz="quarter" idx="12"/>
          </p:nvPr>
        </p:nvSpPr>
        <p:spPr>
          <a:xfrm>
            <a:off x="10987618" y="6356351"/>
            <a:ext cx="594783" cy="365125"/>
          </a:xfrm>
        </p:spPr>
        <p:txBody>
          <a:bodyPr anchor="ctr">
            <a:normAutofit/>
          </a:bodyPr>
          <a:lstStyle/>
          <a:p>
            <a:pPr>
              <a:spcAft>
                <a:spcPts val="600"/>
              </a:spcAft>
              <a:defRPr/>
            </a:pPr>
            <a:fld id="{AB579958-F175-4604-ACCA-8E24432064FA}" type="slidenum">
              <a:rPr lang="en-US" smtClean="0"/>
              <a:pPr>
                <a:spcAft>
                  <a:spcPts val="600"/>
                </a:spcAft>
                <a:defRPr/>
              </a:pPr>
              <a:t>13</a:t>
            </a:fld>
            <a:endParaRPr lang="en-US" dirty="0"/>
          </a:p>
        </p:txBody>
      </p:sp>
      <p:sp>
        <p:nvSpPr>
          <p:cNvPr id="5" name="Espace réservé du pied de page 4">
            <a:extLst>
              <a:ext uri="{FF2B5EF4-FFF2-40B4-BE49-F238E27FC236}">
                <a16:creationId xmlns:a16="http://schemas.microsoft.com/office/drawing/2014/main" id="{A7DC4875-2F17-CDBA-FE25-48BCD3BC692C}"/>
              </a:ext>
            </a:extLst>
          </p:cNvPr>
          <p:cNvSpPr>
            <a:spLocks noGrp="1"/>
          </p:cNvSpPr>
          <p:nvPr>
            <p:ph type="ftr" sz="quarter" idx="11"/>
          </p:nvPr>
        </p:nvSpPr>
        <p:spPr/>
        <p:txBody>
          <a:bodyPr/>
          <a:lstStyle/>
          <a:p>
            <a:pPr>
              <a:spcAft>
                <a:spcPts val="600"/>
              </a:spcAft>
              <a:defRPr/>
            </a:pPr>
            <a:r>
              <a:rPr lang="en-US" dirty="0">
                <a:solidFill>
                  <a:schemeClr val="accent1"/>
                </a:solidFill>
              </a:rPr>
              <a:t>National Tender Day 2025 - Samuel Wauthier</a:t>
            </a:r>
            <a:endParaRPr lang="nl-NL" dirty="0">
              <a:solidFill>
                <a:schemeClr val="accent1"/>
              </a:solidFill>
            </a:endParaRPr>
          </a:p>
        </p:txBody>
      </p:sp>
      <p:sp>
        <p:nvSpPr>
          <p:cNvPr id="8" name="Espace réservé du contenu 3">
            <a:extLst>
              <a:ext uri="{FF2B5EF4-FFF2-40B4-BE49-F238E27FC236}">
                <a16:creationId xmlns:a16="http://schemas.microsoft.com/office/drawing/2014/main" id="{23B831AE-B593-79D0-231D-F42FE803BF3A}"/>
              </a:ext>
            </a:extLst>
          </p:cNvPr>
          <p:cNvSpPr txBox="1">
            <a:spLocks/>
          </p:cNvSpPr>
          <p:nvPr/>
        </p:nvSpPr>
        <p:spPr bwMode="auto">
          <a:xfrm>
            <a:off x="1043517" y="1166210"/>
            <a:ext cx="10395813" cy="9433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18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nSpc>
                <a:spcPct val="90000"/>
              </a:lnSpc>
              <a:spcAft>
                <a:spcPts val="600"/>
              </a:spcAft>
              <a:buFont typeface="Arial" charset="0"/>
              <a:buNone/>
            </a:pPr>
            <a:r>
              <a:rPr lang="fr-BE" sz="1600" b="1" dirty="0"/>
              <a:t>Projet de règlement d'exécution sur la forme de rapportage de la mise en œuvre de la directive sur les véhicules propres et économes en énergie (2009/33/CE)</a:t>
            </a:r>
          </a:p>
          <a:p>
            <a:pPr marL="0" indent="0">
              <a:lnSpc>
                <a:spcPct val="90000"/>
              </a:lnSpc>
              <a:spcAft>
                <a:spcPts val="600"/>
              </a:spcAft>
              <a:buFont typeface="Arial" charset="0"/>
              <a:buNone/>
            </a:pPr>
            <a:r>
              <a:rPr lang="fr-BE" sz="1600" i="1" dirty="0">
                <a:solidFill>
                  <a:schemeClr val="accent1"/>
                </a:solidFill>
              </a:rPr>
              <a:t>Site internet de la Commission européenne, 8 août 2025</a:t>
            </a:r>
          </a:p>
          <a:p>
            <a:pPr marL="0" indent="0">
              <a:lnSpc>
                <a:spcPct val="90000"/>
              </a:lnSpc>
              <a:spcAft>
                <a:spcPts val="600"/>
              </a:spcAft>
              <a:buNone/>
            </a:pPr>
            <a:endParaRPr lang="fr-BE" sz="1500" dirty="0"/>
          </a:p>
        </p:txBody>
      </p:sp>
      <p:pic>
        <p:nvPicPr>
          <p:cNvPr id="10" name="Graphique 9" descr="Document avec un remplissage uni">
            <a:extLst>
              <a:ext uri="{FF2B5EF4-FFF2-40B4-BE49-F238E27FC236}">
                <a16:creationId xmlns:a16="http://schemas.microsoft.com/office/drawing/2014/main" id="{E739EBA9-46F6-C491-0459-9F0A8758E7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5273" y="3318547"/>
            <a:ext cx="914400" cy="914400"/>
          </a:xfrm>
          <a:prstGeom prst="rect">
            <a:avLst/>
          </a:prstGeom>
        </p:spPr>
      </p:pic>
      <p:pic>
        <p:nvPicPr>
          <p:cNvPr id="12" name="Graphique 11" descr="Voiture électrique avec un remplissage uni">
            <a:extLst>
              <a:ext uri="{FF2B5EF4-FFF2-40B4-BE49-F238E27FC236}">
                <a16:creationId xmlns:a16="http://schemas.microsoft.com/office/drawing/2014/main" id="{AB1BA0B5-CF9D-4962-8F41-F0B79D038F4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84223" y="1344481"/>
            <a:ext cx="914400" cy="914400"/>
          </a:xfrm>
          <a:prstGeom prst="rect">
            <a:avLst/>
          </a:prstGeom>
        </p:spPr>
      </p:pic>
    </p:spTree>
    <p:extLst>
      <p:ext uri="{BB962C8B-B14F-4D97-AF65-F5344CB8AC3E}">
        <p14:creationId xmlns:p14="http://schemas.microsoft.com/office/powerpoint/2010/main" val="1893487105"/>
      </p:ext>
    </p:extLst>
  </p:cSld>
  <p:clrMapOvr>
    <a:masterClrMapping/>
  </p:clrMapOvr>
  <p:transition>
    <p:pull dir="l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497D8-7003-2A56-57BE-310553975E83}"/>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F13D3910-1CC1-89F9-7023-2BD8FB78329E}"/>
              </a:ext>
            </a:extLst>
          </p:cNvPr>
          <p:cNvSpPr>
            <a:spLocks noGrp="1"/>
          </p:cNvSpPr>
          <p:nvPr>
            <p:ph type="title"/>
          </p:nvPr>
        </p:nvSpPr>
        <p:spPr>
          <a:xfrm>
            <a:off x="1043518" y="544391"/>
            <a:ext cx="10566400" cy="635471"/>
          </a:xfrm>
        </p:spPr>
        <p:txBody>
          <a:bodyPr wrap="square" anchor="ctr">
            <a:normAutofit/>
          </a:bodyPr>
          <a:lstStyle/>
          <a:p>
            <a:pPr>
              <a:lnSpc>
                <a:spcPct val="90000"/>
              </a:lnSpc>
            </a:pPr>
            <a:r>
              <a:rPr lang="fr-BE" sz="1900" dirty="0"/>
              <a:t>Niveau européen</a:t>
            </a:r>
            <a:br>
              <a:rPr lang="fr-BE" sz="1900" dirty="0"/>
            </a:br>
            <a:r>
              <a:rPr lang="fr-BE" sz="1900" dirty="0"/>
              <a:t>Projet de règlement d’exécution – véhicules </a:t>
            </a:r>
          </a:p>
        </p:txBody>
      </p:sp>
      <p:pic>
        <p:nvPicPr>
          <p:cNvPr id="7" name="Image 6" descr="Une image contenant texte, capture d’écran, Police, conception&#10;&#10;Le contenu généré par l’IA peut être incorrect.">
            <a:extLst>
              <a:ext uri="{FF2B5EF4-FFF2-40B4-BE49-F238E27FC236}">
                <a16:creationId xmlns:a16="http://schemas.microsoft.com/office/drawing/2014/main" id="{E7E035AD-7288-2B38-D555-21EEF6A21816}"/>
              </a:ext>
            </a:extLst>
          </p:cNvPr>
          <p:cNvPicPr>
            <a:picLocks noChangeAspect="1"/>
          </p:cNvPicPr>
          <p:nvPr/>
        </p:nvPicPr>
        <p:blipFill>
          <a:blip r:embed="rId3"/>
          <a:stretch>
            <a:fillRect/>
          </a:stretch>
        </p:blipFill>
        <p:spPr>
          <a:xfrm>
            <a:off x="434390" y="2152285"/>
            <a:ext cx="2606615" cy="3607773"/>
          </a:xfrm>
          <a:prstGeom prst="rect">
            <a:avLst/>
          </a:prstGeom>
          <a:noFill/>
        </p:spPr>
      </p:pic>
      <p:sp>
        <p:nvSpPr>
          <p:cNvPr id="4" name="Espace réservé du contenu 3">
            <a:extLst>
              <a:ext uri="{FF2B5EF4-FFF2-40B4-BE49-F238E27FC236}">
                <a16:creationId xmlns:a16="http://schemas.microsoft.com/office/drawing/2014/main" id="{2F9BF6ED-DDC4-CFC9-5E23-711B02CE3D03}"/>
              </a:ext>
            </a:extLst>
          </p:cNvPr>
          <p:cNvSpPr>
            <a:spLocks noGrp="1"/>
          </p:cNvSpPr>
          <p:nvPr>
            <p:ph sz="half" idx="2"/>
          </p:nvPr>
        </p:nvSpPr>
        <p:spPr>
          <a:xfrm>
            <a:off x="3524252" y="2003002"/>
            <a:ext cx="8058149" cy="4641381"/>
          </a:xfrm>
        </p:spPr>
        <p:txBody>
          <a:bodyPr wrap="square" anchor="t">
            <a:normAutofit/>
          </a:bodyPr>
          <a:lstStyle/>
          <a:p>
            <a:pPr marL="0" indent="0">
              <a:lnSpc>
                <a:spcPct val="90000"/>
              </a:lnSpc>
              <a:spcAft>
                <a:spcPts val="600"/>
              </a:spcAft>
              <a:buNone/>
            </a:pPr>
            <a:endParaRPr lang="fr-BE" sz="1500" i="1" dirty="0"/>
          </a:p>
          <a:p>
            <a:pPr>
              <a:lnSpc>
                <a:spcPct val="90000"/>
              </a:lnSpc>
              <a:spcAft>
                <a:spcPts val="600"/>
              </a:spcAft>
            </a:pPr>
            <a:r>
              <a:rPr lang="fr-BE" sz="1500" b="1" dirty="0">
                <a:solidFill>
                  <a:schemeClr val="accent1"/>
                </a:solidFill>
              </a:rPr>
              <a:t>Objectifs et méthodologie :</a:t>
            </a:r>
          </a:p>
          <a:p>
            <a:pPr>
              <a:lnSpc>
                <a:spcPct val="90000"/>
              </a:lnSpc>
              <a:spcAft>
                <a:spcPts val="600"/>
              </a:spcAft>
              <a:buFont typeface="Wingdings" panose="05000000000000000000" pitchFamily="2" charset="2"/>
              <a:buChar char="Ø"/>
            </a:pPr>
            <a:r>
              <a:rPr lang="fr-BE" sz="1500" dirty="0"/>
              <a:t>Rationaliser le processus et réduire la charge administrative</a:t>
            </a:r>
          </a:p>
          <a:p>
            <a:pPr>
              <a:lnSpc>
                <a:spcPct val="90000"/>
              </a:lnSpc>
              <a:spcAft>
                <a:spcPts val="600"/>
              </a:spcAft>
            </a:pPr>
            <a:r>
              <a:rPr lang="fr-BE" sz="1500" dirty="0"/>
              <a:t>Le rapportage se base sur </a:t>
            </a:r>
            <a:r>
              <a:rPr lang="fr-BE" sz="1500" b="1" dirty="0"/>
              <a:t>l’extraction des données </a:t>
            </a:r>
            <a:r>
              <a:rPr lang="fr-BE" sz="1500" dirty="0"/>
              <a:t>des nouveaux </a:t>
            </a:r>
            <a:r>
              <a:rPr lang="fr-BE" sz="1500" b="1" dirty="0">
                <a:solidFill>
                  <a:schemeClr val="accent1"/>
                </a:solidFill>
              </a:rPr>
              <a:t>formulaires électroniques d’avis d’attribution de marchés </a:t>
            </a:r>
            <a:r>
              <a:rPr lang="fr-BE" sz="1500" dirty="0"/>
              <a:t>publiés (eForms)</a:t>
            </a:r>
          </a:p>
          <a:p>
            <a:pPr>
              <a:lnSpc>
                <a:spcPct val="90000"/>
              </a:lnSpc>
              <a:spcAft>
                <a:spcPts val="600"/>
              </a:spcAft>
            </a:pPr>
            <a:r>
              <a:rPr lang="fr-BE" sz="1500" dirty="0"/>
              <a:t>Pour la première période de référence (anciens formulaires), la Commission a extrait de la base de données Tenders Electronic Daily toutes les informations contenues dans les avis publiés et les a </a:t>
            </a:r>
            <a:r>
              <a:rPr lang="fr-BE" sz="1500" b="1" dirty="0"/>
              <a:t>communiqué </a:t>
            </a:r>
            <a:r>
              <a:rPr lang="fr-BE" sz="1500" dirty="0"/>
              <a:t>aux États membres par l'intermédiaire du </a:t>
            </a:r>
            <a:r>
              <a:rPr lang="fr-BE" sz="1500" b="1" dirty="0"/>
              <a:t>comité sur les infrastructures pour les carburants alternatifs.</a:t>
            </a:r>
          </a:p>
          <a:p>
            <a:pPr>
              <a:lnSpc>
                <a:spcPct val="90000"/>
              </a:lnSpc>
              <a:spcAft>
                <a:spcPts val="600"/>
              </a:spcAft>
              <a:buFont typeface="Wingdings" panose="05000000000000000000" pitchFamily="2" charset="2"/>
              <a:buChar char="à"/>
            </a:pPr>
            <a:r>
              <a:rPr lang="fr-BE" sz="1500" b="1" dirty="0">
                <a:solidFill>
                  <a:schemeClr val="accent1"/>
                </a:solidFill>
                <a:sym typeface="Wingdings" panose="05000000000000000000" pitchFamily="2" charset="2"/>
              </a:rPr>
              <a:t>4 tableaux </a:t>
            </a:r>
            <a:r>
              <a:rPr lang="fr-BE" sz="1500" dirty="0">
                <a:sym typeface="Wingdings" panose="05000000000000000000" pitchFamily="2" charset="2"/>
              </a:rPr>
              <a:t>en fonction de la période et des bases de données utilisées (</a:t>
            </a:r>
            <a:r>
              <a:rPr lang="fr-BE" sz="1500" i="1" dirty="0">
                <a:sym typeface="Wingdings" panose="05000000000000000000" pitchFamily="2" charset="2"/>
              </a:rPr>
              <a:t>voir slides suivants</a:t>
            </a:r>
            <a:r>
              <a:rPr lang="fr-BE" sz="1500" dirty="0">
                <a:sym typeface="Wingdings" panose="05000000000000000000" pitchFamily="2" charset="2"/>
              </a:rPr>
              <a:t>) </a:t>
            </a:r>
            <a:endParaRPr lang="fr-BE" sz="1500" dirty="0"/>
          </a:p>
          <a:p>
            <a:pPr marL="0" indent="0">
              <a:lnSpc>
                <a:spcPct val="90000"/>
              </a:lnSpc>
              <a:spcAft>
                <a:spcPts val="0"/>
              </a:spcAft>
              <a:buNone/>
            </a:pPr>
            <a:r>
              <a:rPr lang="fr-BE" sz="1500" b="1" u="sng" dirty="0"/>
              <a:t>TED et eForms</a:t>
            </a:r>
          </a:p>
          <a:p>
            <a:pPr>
              <a:lnSpc>
                <a:spcPct val="90000"/>
              </a:lnSpc>
              <a:spcAft>
                <a:spcPts val="0"/>
              </a:spcAft>
              <a:buFont typeface="Arial" panose="020B0604020202020204" pitchFamily="34" charset="0"/>
              <a:buChar char="•"/>
            </a:pPr>
            <a:r>
              <a:rPr lang="fr-BE" sz="1500" b="1" dirty="0"/>
              <a:t>Tableau 1: période entière</a:t>
            </a:r>
          </a:p>
          <a:p>
            <a:pPr>
              <a:lnSpc>
                <a:spcPct val="90000"/>
              </a:lnSpc>
              <a:spcAft>
                <a:spcPts val="0"/>
              </a:spcAft>
              <a:buFont typeface="Arial" panose="020B0604020202020204" pitchFamily="34" charset="0"/>
              <a:buChar char="•"/>
            </a:pPr>
            <a:r>
              <a:rPr lang="fr-BE" sz="1500" b="1" dirty="0"/>
              <a:t>Tableau 1a: du 02/08/2021 au 31/12/2023 (ancien format)</a:t>
            </a:r>
          </a:p>
          <a:p>
            <a:pPr>
              <a:lnSpc>
                <a:spcPct val="90000"/>
              </a:lnSpc>
              <a:spcAft>
                <a:spcPts val="0"/>
              </a:spcAft>
              <a:buFont typeface="Arial" panose="020B0604020202020204" pitchFamily="34" charset="0"/>
              <a:buChar char="•"/>
            </a:pPr>
            <a:r>
              <a:rPr lang="fr-BE" sz="1500" b="1" dirty="0"/>
              <a:t>Tableau 1b: du 01/01/2024 au 31/12/2025</a:t>
            </a:r>
          </a:p>
          <a:p>
            <a:pPr marL="0" indent="0">
              <a:lnSpc>
                <a:spcPct val="90000"/>
              </a:lnSpc>
              <a:spcAft>
                <a:spcPts val="0"/>
              </a:spcAft>
              <a:buNone/>
            </a:pPr>
            <a:endParaRPr lang="fr-BE" sz="1500" b="1" dirty="0"/>
          </a:p>
          <a:p>
            <a:pPr marL="0" indent="0">
              <a:lnSpc>
                <a:spcPct val="90000"/>
              </a:lnSpc>
              <a:spcAft>
                <a:spcPts val="0"/>
              </a:spcAft>
              <a:buNone/>
            </a:pPr>
            <a:r>
              <a:rPr lang="fr-BE" sz="1500" b="1" u="sng" dirty="0"/>
              <a:t>Bases de données nationales</a:t>
            </a:r>
          </a:p>
          <a:p>
            <a:pPr>
              <a:lnSpc>
                <a:spcPct val="90000"/>
              </a:lnSpc>
              <a:spcAft>
                <a:spcPts val="0"/>
              </a:spcAft>
            </a:pPr>
            <a:r>
              <a:rPr lang="fr-BE" sz="1500" b="1" dirty="0"/>
              <a:t>Tableau 2 : informations émanant des systèmes nationaux de surveillance, autres que TED et eForms (remplacent ou complètent les tableaux 1)</a:t>
            </a:r>
            <a:endParaRPr lang="fr-BE" sz="1500" dirty="0"/>
          </a:p>
        </p:txBody>
      </p:sp>
      <p:sp>
        <p:nvSpPr>
          <p:cNvPr id="2" name="Espace réservé du numéro de diapositive 1">
            <a:extLst>
              <a:ext uri="{FF2B5EF4-FFF2-40B4-BE49-F238E27FC236}">
                <a16:creationId xmlns:a16="http://schemas.microsoft.com/office/drawing/2014/main" id="{BB852186-B28C-0B33-D720-988A3102D396}"/>
              </a:ext>
            </a:extLst>
          </p:cNvPr>
          <p:cNvSpPr>
            <a:spLocks noGrp="1"/>
          </p:cNvSpPr>
          <p:nvPr>
            <p:ph type="sldNum" sz="quarter" idx="12"/>
          </p:nvPr>
        </p:nvSpPr>
        <p:spPr>
          <a:xfrm>
            <a:off x="10987618" y="6356351"/>
            <a:ext cx="594783" cy="365125"/>
          </a:xfrm>
        </p:spPr>
        <p:txBody>
          <a:bodyPr anchor="ctr">
            <a:normAutofit/>
          </a:bodyPr>
          <a:lstStyle/>
          <a:p>
            <a:pPr>
              <a:spcAft>
                <a:spcPts val="600"/>
              </a:spcAft>
              <a:defRPr/>
            </a:pPr>
            <a:fld id="{AB579958-F175-4604-ACCA-8E24432064FA}" type="slidenum">
              <a:rPr lang="en-US" smtClean="0"/>
              <a:pPr>
                <a:spcAft>
                  <a:spcPts val="600"/>
                </a:spcAft>
                <a:defRPr/>
              </a:pPr>
              <a:t>14</a:t>
            </a:fld>
            <a:endParaRPr lang="en-US" dirty="0"/>
          </a:p>
        </p:txBody>
      </p:sp>
      <p:sp>
        <p:nvSpPr>
          <p:cNvPr id="5" name="Espace réservé du pied de page 4">
            <a:extLst>
              <a:ext uri="{FF2B5EF4-FFF2-40B4-BE49-F238E27FC236}">
                <a16:creationId xmlns:a16="http://schemas.microsoft.com/office/drawing/2014/main" id="{0DB68CBB-CB66-5F6D-DDC9-94E9429D9166}"/>
              </a:ext>
            </a:extLst>
          </p:cNvPr>
          <p:cNvSpPr>
            <a:spLocks noGrp="1"/>
          </p:cNvSpPr>
          <p:nvPr>
            <p:ph type="ftr" sz="quarter" idx="11"/>
          </p:nvPr>
        </p:nvSpPr>
        <p:spPr/>
        <p:txBody>
          <a:bodyPr/>
          <a:lstStyle/>
          <a:p>
            <a:pPr>
              <a:spcAft>
                <a:spcPts val="600"/>
              </a:spcAft>
              <a:defRPr/>
            </a:pPr>
            <a:r>
              <a:rPr lang="en-US" dirty="0">
                <a:solidFill>
                  <a:schemeClr val="accent1"/>
                </a:solidFill>
              </a:rPr>
              <a:t>National Tender Day 2025 - Samuel Wauthier</a:t>
            </a:r>
            <a:endParaRPr lang="nl-NL" dirty="0">
              <a:solidFill>
                <a:schemeClr val="accent1"/>
              </a:solidFill>
            </a:endParaRPr>
          </a:p>
        </p:txBody>
      </p:sp>
      <p:sp>
        <p:nvSpPr>
          <p:cNvPr id="8" name="Espace réservé du contenu 3">
            <a:extLst>
              <a:ext uri="{FF2B5EF4-FFF2-40B4-BE49-F238E27FC236}">
                <a16:creationId xmlns:a16="http://schemas.microsoft.com/office/drawing/2014/main" id="{9E45CDF3-8A3E-BDAF-4895-EBE03398BF1F}"/>
              </a:ext>
            </a:extLst>
          </p:cNvPr>
          <p:cNvSpPr txBox="1">
            <a:spLocks/>
          </p:cNvSpPr>
          <p:nvPr/>
        </p:nvSpPr>
        <p:spPr bwMode="auto">
          <a:xfrm>
            <a:off x="1043517" y="1166210"/>
            <a:ext cx="10395813" cy="9433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18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nSpc>
                <a:spcPct val="90000"/>
              </a:lnSpc>
              <a:spcAft>
                <a:spcPts val="600"/>
              </a:spcAft>
              <a:buFont typeface="Arial" charset="0"/>
              <a:buNone/>
            </a:pPr>
            <a:r>
              <a:rPr lang="fr-BE" sz="1600" b="1" dirty="0"/>
              <a:t>Projet de règlement d'exécution sur la forme de rapportage de la mise en œuvre de la directive sur les véhicules propres et économes en énergie (2009/33/CE)</a:t>
            </a:r>
          </a:p>
          <a:p>
            <a:pPr marL="0" indent="0">
              <a:lnSpc>
                <a:spcPct val="90000"/>
              </a:lnSpc>
              <a:spcAft>
                <a:spcPts val="600"/>
              </a:spcAft>
              <a:buFont typeface="Arial" charset="0"/>
              <a:buNone/>
            </a:pPr>
            <a:r>
              <a:rPr lang="fr-BE" sz="1600" i="1" dirty="0">
                <a:solidFill>
                  <a:schemeClr val="accent1"/>
                </a:solidFill>
              </a:rPr>
              <a:t>Site internet de la Commission européenne, 8 août 2025</a:t>
            </a:r>
          </a:p>
          <a:p>
            <a:pPr marL="0" indent="0">
              <a:lnSpc>
                <a:spcPct val="90000"/>
              </a:lnSpc>
              <a:spcAft>
                <a:spcPts val="600"/>
              </a:spcAft>
              <a:buNone/>
            </a:pPr>
            <a:endParaRPr lang="fr-BE" sz="1500" dirty="0"/>
          </a:p>
        </p:txBody>
      </p:sp>
      <p:pic>
        <p:nvPicPr>
          <p:cNvPr id="11" name="Image 10">
            <a:extLst>
              <a:ext uri="{FF2B5EF4-FFF2-40B4-BE49-F238E27FC236}">
                <a16:creationId xmlns:a16="http://schemas.microsoft.com/office/drawing/2014/main" id="{174E5EA2-4408-4323-E8B4-30E11949F3D7}"/>
              </a:ext>
            </a:extLst>
          </p:cNvPr>
          <p:cNvPicPr>
            <a:picLocks noChangeAspect="1"/>
          </p:cNvPicPr>
          <p:nvPr/>
        </p:nvPicPr>
        <p:blipFill>
          <a:blip r:embed="rId4"/>
          <a:stretch>
            <a:fillRect/>
          </a:stretch>
        </p:blipFill>
        <p:spPr>
          <a:xfrm>
            <a:off x="1668258" y="3931432"/>
            <a:ext cx="1734919" cy="2382177"/>
          </a:xfrm>
          <a:prstGeom prst="rect">
            <a:avLst/>
          </a:prstGeom>
        </p:spPr>
      </p:pic>
    </p:spTree>
    <p:extLst>
      <p:ext uri="{BB962C8B-B14F-4D97-AF65-F5344CB8AC3E}">
        <p14:creationId xmlns:p14="http://schemas.microsoft.com/office/powerpoint/2010/main" val="3738850422"/>
      </p:ext>
    </p:extLst>
  </p:cSld>
  <p:clrMapOvr>
    <a:masterClrMapping/>
  </p:clrMapOvr>
  <p:transition>
    <p:pull dir="l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8AFF7-40D4-B1B1-9BE2-13C9CB5EFCA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7D66DBF9-9A25-957C-22A5-8BA6FCC90CC0}"/>
              </a:ext>
            </a:extLst>
          </p:cNvPr>
          <p:cNvSpPr>
            <a:spLocks noGrp="1"/>
          </p:cNvSpPr>
          <p:nvPr>
            <p:ph type="title"/>
          </p:nvPr>
        </p:nvSpPr>
        <p:spPr>
          <a:xfrm>
            <a:off x="1043518" y="544391"/>
            <a:ext cx="10566400" cy="635471"/>
          </a:xfrm>
        </p:spPr>
        <p:txBody>
          <a:bodyPr wrap="square" anchor="ctr">
            <a:normAutofit/>
          </a:bodyPr>
          <a:lstStyle/>
          <a:p>
            <a:pPr>
              <a:lnSpc>
                <a:spcPct val="90000"/>
              </a:lnSpc>
            </a:pPr>
            <a:r>
              <a:rPr lang="fr-BE" sz="1900" dirty="0"/>
              <a:t>Niveau européen</a:t>
            </a:r>
            <a:br>
              <a:rPr lang="fr-BE" sz="1900" dirty="0"/>
            </a:br>
            <a:r>
              <a:rPr lang="fr-BE" sz="1900" dirty="0"/>
              <a:t>Projet de règlement d’exécution – véhicules </a:t>
            </a:r>
          </a:p>
        </p:txBody>
      </p:sp>
      <p:sp>
        <p:nvSpPr>
          <p:cNvPr id="4" name="Espace réservé du contenu 3">
            <a:extLst>
              <a:ext uri="{FF2B5EF4-FFF2-40B4-BE49-F238E27FC236}">
                <a16:creationId xmlns:a16="http://schemas.microsoft.com/office/drawing/2014/main" id="{10C2EE94-C078-B77D-7F23-5D15DCFCA2CB}"/>
              </a:ext>
            </a:extLst>
          </p:cNvPr>
          <p:cNvSpPr>
            <a:spLocks noGrp="1"/>
          </p:cNvSpPr>
          <p:nvPr>
            <p:ph sz="half" idx="2"/>
          </p:nvPr>
        </p:nvSpPr>
        <p:spPr>
          <a:xfrm>
            <a:off x="609600" y="2109544"/>
            <a:ext cx="10566400" cy="4693418"/>
          </a:xfrm>
        </p:spPr>
        <p:txBody>
          <a:bodyPr wrap="square" anchor="t">
            <a:normAutofit/>
          </a:bodyPr>
          <a:lstStyle/>
          <a:p>
            <a:pPr>
              <a:lnSpc>
                <a:spcPct val="90000"/>
              </a:lnSpc>
              <a:spcAft>
                <a:spcPts val="600"/>
              </a:spcAft>
            </a:pPr>
            <a:r>
              <a:rPr lang="fr-BE" sz="1400" dirty="0"/>
              <a:t>Pour le tableau 1b, les États membres peuvent </a:t>
            </a:r>
            <a:r>
              <a:rPr lang="fr-BE" sz="1400" b="1" dirty="0">
                <a:solidFill>
                  <a:schemeClr val="accent1"/>
                </a:solidFill>
              </a:rPr>
              <a:t>soit encoder les données extraites par la Commission, soit utiliser les données qu'ils extraient directement de la base de données</a:t>
            </a:r>
            <a:r>
              <a:rPr lang="fr-BE" sz="1400" dirty="0"/>
              <a:t>. Toutefois, les données incluses dans ce tableau doivent provenir de la base de données TED et des formulaires électroniques, et non de systèmes nationaux distincts de surveillance et de notification. </a:t>
            </a:r>
          </a:p>
        </p:txBody>
      </p:sp>
      <p:sp>
        <p:nvSpPr>
          <p:cNvPr id="2" name="Espace réservé du numéro de diapositive 1">
            <a:extLst>
              <a:ext uri="{FF2B5EF4-FFF2-40B4-BE49-F238E27FC236}">
                <a16:creationId xmlns:a16="http://schemas.microsoft.com/office/drawing/2014/main" id="{B03B0BCD-B681-2498-3001-B092416CA6A0}"/>
              </a:ext>
            </a:extLst>
          </p:cNvPr>
          <p:cNvSpPr>
            <a:spLocks noGrp="1"/>
          </p:cNvSpPr>
          <p:nvPr>
            <p:ph type="sldNum" sz="quarter" idx="12"/>
          </p:nvPr>
        </p:nvSpPr>
        <p:spPr>
          <a:xfrm>
            <a:off x="10987618" y="6356351"/>
            <a:ext cx="594783" cy="365125"/>
          </a:xfrm>
        </p:spPr>
        <p:txBody>
          <a:bodyPr anchor="ctr">
            <a:normAutofit/>
          </a:bodyPr>
          <a:lstStyle/>
          <a:p>
            <a:pPr>
              <a:spcAft>
                <a:spcPts val="600"/>
              </a:spcAft>
              <a:defRPr/>
            </a:pPr>
            <a:fld id="{AB579958-F175-4604-ACCA-8E24432064FA}" type="slidenum">
              <a:rPr lang="en-US" smtClean="0"/>
              <a:pPr>
                <a:spcAft>
                  <a:spcPts val="600"/>
                </a:spcAft>
                <a:defRPr/>
              </a:pPr>
              <a:t>15</a:t>
            </a:fld>
            <a:endParaRPr lang="en-US" dirty="0"/>
          </a:p>
        </p:txBody>
      </p:sp>
      <p:sp>
        <p:nvSpPr>
          <p:cNvPr id="5" name="Espace réservé du pied de page 4">
            <a:extLst>
              <a:ext uri="{FF2B5EF4-FFF2-40B4-BE49-F238E27FC236}">
                <a16:creationId xmlns:a16="http://schemas.microsoft.com/office/drawing/2014/main" id="{8058FCF1-6665-3D47-301B-D97481AF90D3}"/>
              </a:ext>
            </a:extLst>
          </p:cNvPr>
          <p:cNvSpPr>
            <a:spLocks noGrp="1"/>
          </p:cNvSpPr>
          <p:nvPr>
            <p:ph type="ftr" sz="quarter" idx="11"/>
          </p:nvPr>
        </p:nvSpPr>
        <p:spPr/>
        <p:txBody>
          <a:bodyPr/>
          <a:lstStyle/>
          <a:p>
            <a:pPr>
              <a:spcAft>
                <a:spcPts val="600"/>
              </a:spcAft>
              <a:defRPr/>
            </a:pPr>
            <a:r>
              <a:rPr lang="en-US" dirty="0">
                <a:solidFill>
                  <a:schemeClr val="accent1"/>
                </a:solidFill>
              </a:rPr>
              <a:t>National Tender Day 2025 - Samuel Wauthier</a:t>
            </a:r>
            <a:endParaRPr lang="nl-NL" dirty="0">
              <a:solidFill>
                <a:schemeClr val="accent1"/>
              </a:solidFill>
            </a:endParaRPr>
          </a:p>
        </p:txBody>
      </p:sp>
      <p:sp>
        <p:nvSpPr>
          <p:cNvPr id="8" name="Espace réservé du contenu 3">
            <a:extLst>
              <a:ext uri="{FF2B5EF4-FFF2-40B4-BE49-F238E27FC236}">
                <a16:creationId xmlns:a16="http://schemas.microsoft.com/office/drawing/2014/main" id="{B5E14CAE-7E8F-54E5-183E-73E338271D2A}"/>
              </a:ext>
            </a:extLst>
          </p:cNvPr>
          <p:cNvSpPr txBox="1">
            <a:spLocks/>
          </p:cNvSpPr>
          <p:nvPr/>
        </p:nvSpPr>
        <p:spPr bwMode="auto">
          <a:xfrm>
            <a:off x="1043517" y="1166210"/>
            <a:ext cx="10395813" cy="9433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18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nSpc>
                <a:spcPct val="90000"/>
              </a:lnSpc>
              <a:spcAft>
                <a:spcPts val="600"/>
              </a:spcAft>
              <a:buFont typeface="Arial" charset="0"/>
              <a:buNone/>
            </a:pPr>
            <a:r>
              <a:rPr lang="fr-BE" sz="1600" b="1" dirty="0"/>
              <a:t>Projet de règlement d'exécution sur la forme de rapportage de la mise en œuvre de la directive sur les véhicules propres et économes en énergie (2009/33/CE)</a:t>
            </a:r>
          </a:p>
          <a:p>
            <a:pPr marL="0" indent="0">
              <a:lnSpc>
                <a:spcPct val="90000"/>
              </a:lnSpc>
              <a:spcAft>
                <a:spcPts val="600"/>
              </a:spcAft>
              <a:buFont typeface="Arial" charset="0"/>
              <a:buNone/>
            </a:pPr>
            <a:r>
              <a:rPr lang="fr-BE" sz="1600" i="1" dirty="0">
                <a:solidFill>
                  <a:schemeClr val="accent1"/>
                </a:solidFill>
              </a:rPr>
              <a:t>Site internet de la Commission européenne, 8 août 2025</a:t>
            </a:r>
          </a:p>
          <a:p>
            <a:pPr marL="0" indent="0">
              <a:lnSpc>
                <a:spcPct val="90000"/>
              </a:lnSpc>
              <a:spcAft>
                <a:spcPts val="600"/>
              </a:spcAft>
              <a:buNone/>
            </a:pPr>
            <a:endParaRPr lang="fr-BE" sz="1500" dirty="0"/>
          </a:p>
        </p:txBody>
      </p:sp>
      <p:pic>
        <p:nvPicPr>
          <p:cNvPr id="13" name="Image 12">
            <a:extLst>
              <a:ext uri="{FF2B5EF4-FFF2-40B4-BE49-F238E27FC236}">
                <a16:creationId xmlns:a16="http://schemas.microsoft.com/office/drawing/2014/main" id="{6784A22D-7B5A-7836-2299-7841A0DC5974}"/>
              </a:ext>
            </a:extLst>
          </p:cNvPr>
          <p:cNvPicPr>
            <a:picLocks noChangeAspect="1"/>
          </p:cNvPicPr>
          <p:nvPr/>
        </p:nvPicPr>
        <p:blipFill>
          <a:blip r:embed="rId3"/>
          <a:stretch>
            <a:fillRect/>
          </a:stretch>
        </p:blipFill>
        <p:spPr>
          <a:xfrm>
            <a:off x="449004" y="3023428"/>
            <a:ext cx="3798072" cy="2917686"/>
          </a:xfrm>
          <a:prstGeom prst="rect">
            <a:avLst/>
          </a:prstGeom>
        </p:spPr>
      </p:pic>
      <p:pic>
        <p:nvPicPr>
          <p:cNvPr id="9" name="Image 8">
            <a:extLst>
              <a:ext uri="{FF2B5EF4-FFF2-40B4-BE49-F238E27FC236}">
                <a16:creationId xmlns:a16="http://schemas.microsoft.com/office/drawing/2014/main" id="{F5B21D8C-1937-3E18-4563-D873A6652A6F}"/>
              </a:ext>
            </a:extLst>
          </p:cNvPr>
          <p:cNvPicPr>
            <a:picLocks noChangeAspect="1"/>
          </p:cNvPicPr>
          <p:nvPr/>
        </p:nvPicPr>
        <p:blipFill>
          <a:blip r:embed="rId4"/>
          <a:stretch>
            <a:fillRect/>
          </a:stretch>
        </p:blipFill>
        <p:spPr>
          <a:xfrm>
            <a:off x="4385542" y="3023428"/>
            <a:ext cx="3551544" cy="1132204"/>
          </a:xfrm>
          <a:prstGeom prst="rect">
            <a:avLst/>
          </a:prstGeom>
        </p:spPr>
      </p:pic>
      <p:pic>
        <p:nvPicPr>
          <p:cNvPr id="12" name="Image 11">
            <a:extLst>
              <a:ext uri="{FF2B5EF4-FFF2-40B4-BE49-F238E27FC236}">
                <a16:creationId xmlns:a16="http://schemas.microsoft.com/office/drawing/2014/main" id="{2CB67025-9C77-7AD8-4A41-05A8DAACBAD3}"/>
              </a:ext>
            </a:extLst>
          </p:cNvPr>
          <p:cNvPicPr>
            <a:picLocks noChangeAspect="1"/>
          </p:cNvPicPr>
          <p:nvPr/>
        </p:nvPicPr>
        <p:blipFill>
          <a:blip r:embed="rId5"/>
          <a:srcRect t="4446"/>
          <a:stretch/>
        </p:blipFill>
        <p:spPr>
          <a:xfrm>
            <a:off x="4450081" y="4066867"/>
            <a:ext cx="3422465" cy="1689372"/>
          </a:xfrm>
          <a:prstGeom prst="rect">
            <a:avLst/>
          </a:prstGeom>
        </p:spPr>
      </p:pic>
      <p:pic>
        <p:nvPicPr>
          <p:cNvPr id="15" name="Image 14">
            <a:extLst>
              <a:ext uri="{FF2B5EF4-FFF2-40B4-BE49-F238E27FC236}">
                <a16:creationId xmlns:a16="http://schemas.microsoft.com/office/drawing/2014/main" id="{91402833-DE4D-E420-4E40-05B224D06E3D}"/>
              </a:ext>
            </a:extLst>
          </p:cNvPr>
          <p:cNvPicPr>
            <a:picLocks noChangeAspect="1"/>
          </p:cNvPicPr>
          <p:nvPr/>
        </p:nvPicPr>
        <p:blipFill>
          <a:blip r:embed="rId6"/>
          <a:stretch>
            <a:fillRect/>
          </a:stretch>
        </p:blipFill>
        <p:spPr>
          <a:xfrm>
            <a:off x="8075552" y="3027364"/>
            <a:ext cx="3798072" cy="3066395"/>
          </a:xfrm>
          <a:prstGeom prst="rect">
            <a:avLst/>
          </a:prstGeom>
        </p:spPr>
      </p:pic>
    </p:spTree>
    <p:extLst>
      <p:ext uri="{BB962C8B-B14F-4D97-AF65-F5344CB8AC3E}">
        <p14:creationId xmlns:p14="http://schemas.microsoft.com/office/powerpoint/2010/main" val="4081561239"/>
      </p:ext>
    </p:extLst>
  </p:cSld>
  <p:clrMapOvr>
    <a:masterClrMapping/>
  </p:clrMapOvr>
  <p:transition>
    <p:pull dir="l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E470A-362A-9C57-4209-D04959C97BCB}"/>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4DCAA57D-DC58-A17F-0156-A259356D68B2}"/>
              </a:ext>
            </a:extLst>
          </p:cNvPr>
          <p:cNvSpPr>
            <a:spLocks noGrp="1"/>
          </p:cNvSpPr>
          <p:nvPr>
            <p:ph type="title"/>
          </p:nvPr>
        </p:nvSpPr>
        <p:spPr>
          <a:xfrm>
            <a:off x="1043518" y="544391"/>
            <a:ext cx="10566400" cy="635471"/>
          </a:xfrm>
        </p:spPr>
        <p:txBody>
          <a:bodyPr wrap="square" anchor="ctr">
            <a:normAutofit/>
          </a:bodyPr>
          <a:lstStyle/>
          <a:p>
            <a:pPr>
              <a:lnSpc>
                <a:spcPct val="90000"/>
              </a:lnSpc>
            </a:pPr>
            <a:r>
              <a:rPr lang="fr-BE" sz="1900" dirty="0"/>
              <a:t>Niveau européen</a:t>
            </a:r>
            <a:br>
              <a:rPr lang="fr-BE" sz="1900" dirty="0"/>
            </a:br>
            <a:r>
              <a:rPr lang="fr-BE" sz="1900" dirty="0"/>
              <a:t>Projet de règlement d’exécution – véhicules </a:t>
            </a:r>
          </a:p>
        </p:txBody>
      </p:sp>
      <p:sp>
        <p:nvSpPr>
          <p:cNvPr id="4" name="Espace réservé du contenu 3">
            <a:extLst>
              <a:ext uri="{FF2B5EF4-FFF2-40B4-BE49-F238E27FC236}">
                <a16:creationId xmlns:a16="http://schemas.microsoft.com/office/drawing/2014/main" id="{48C9F694-2E4B-F0E0-565C-19F2FC74124D}"/>
              </a:ext>
            </a:extLst>
          </p:cNvPr>
          <p:cNvSpPr>
            <a:spLocks noGrp="1"/>
          </p:cNvSpPr>
          <p:nvPr>
            <p:ph sz="half" idx="2"/>
          </p:nvPr>
        </p:nvSpPr>
        <p:spPr>
          <a:xfrm>
            <a:off x="1130342" y="2109543"/>
            <a:ext cx="9686688" cy="4641381"/>
          </a:xfrm>
        </p:spPr>
        <p:txBody>
          <a:bodyPr wrap="square" anchor="t">
            <a:normAutofit/>
          </a:bodyPr>
          <a:lstStyle/>
          <a:p>
            <a:pPr marL="0" indent="0">
              <a:lnSpc>
                <a:spcPct val="90000"/>
              </a:lnSpc>
              <a:spcAft>
                <a:spcPts val="0"/>
              </a:spcAft>
              <a:buNone/>
            </a:pPr>
            <a:r>
              <a:rPr lang="fr-BE" sz="1400" b="1" dirty="0">
                <a:solidFill>
                  <a:schemeClr val="accent1"/>
                </a:solidFill>
              </a:rPr>
              <a:t>Tableau 2 :</a:t>
            </a:r>
          </a:p>
          <a:p>
            <a:pPr>
              <a:lnSpc>
                <a:spcPct val="90000"/>
              </a:lnSpc>
              <a:spcAft>
                <a:spcPts val="0"/>
              </a:spcAft>
              <a:buFont typeface="Arial" panose="020B0604020202020204" pitchFamily="34" charset="0"/>
              <a:buChar char="•"/>
            </a:pPr>
            <a:r>
              <a:rPr lang="fr-BE" sz="1400" dirty="0"/>
              <a:t>Si les États membres utilisent à la fois les données extraites de la base de données TED et/ou des formulaires électroniques et les données collectées auprès de sources nationales, les données complètes doivent </a:t>
            </a:r>
            <a:r>
              <a:rPr lang="fr-BE" sz="1400" b="1" dirty="0"/>
              <a:t>être agrégées et présentées </a:t>
            </a:r>
            <a:r>
              <a:rPr lang="fr-BE" sz="1400" dirty="0"/>
              <a:t>dans le tableau 2, et il faut fournir une </a:t>
            </a:r>
            <a:r>
              <a:rPr lang="fr-BE" sz="1400" b="1" dirty="0"/>
              <a:t>explication </a:t>
            </a:r>
            <a:r>
              <a:rPr lang="fr-BE" sz="1400" dirty="0"/>
              <a:t>sur la relation entre les données.</a:t>
            </a:r>
          </a:p>
        </p:txBody>
      </p:sp>
      <p:sp>
        <p:nvSpPr>
          <p:cNvPr id="2" name="Espace réservé du numéro de diapositive 1">
            <a:extLst>
              <a:ext uri="{FF2B5EF4-FFF2-40B4-BE49-F238E27FC236}">
                <a16:creationId xmlns:a16="http://schemas.microsoft.com/office/drawing/2014/main" id="{75345B47-25F1-D1D1-1BA1-3A762F6297A2}"/>
              </a:ext>
            </a:extLst>
          </p:cNvPr>
          <p:cNvSpPr>
            <a:spLocks noGrp="1"/>
          </p:cNvSpPr>
          <p:nvPr>
            <p:ph type="sldNum" sz="quarter" idx="12"/>
          </p:nvPr>
        </p:nvSpPr>
        <p:spPr>
          <a:xfrm>
            <a:off x="10987618" y="6356351"/>
            <a:ext cx="594783" cy="365125"/>
          </a:xfrm>
        </p:spPr>
        <p:txBody>
          <a:bodyPr anchor="ctr">
            <a:normAutofit/>
          </a:bodyPr>
          <a:lstStyle/>
          <a:p>
            <a:pPr>
              <a:spcAft>
                <a:spcPts val="600"/>
              </a:spcAft>
              <a:defRPr/>
            </a:pPr>
            <a:fld id="{AB579958-F175-4604-ACCA-8E24432064FA}" type="slidenum">
              <a:rPr lang="en-US" smtClean="0"/>
              <a:pPr>
                <a:spcAft>
                  <a:spcPts val="600"/>
                </a:spcAft>
                <a:defRPr/>
              </a:pPr>
              <a:t>16</a:t>
            </a:fld>
            <a:endParaRPr lang="en-US" dirty="0"/>
          </a:p>
        </p:txBody>
      </p:sp>
      <p:sp>
        <p:nvSpPr>
          <p:cNvPr id="5" name="Espace réservé du pied de page 4">
            <a:extLst>
              <a:ext uri="{FF2B5EF4-FFF2-40B4-BE49-F238E27FC236}">
                <a16:creationId xmlns:a16="http://schemas.microsoft.com/office/drawing/2014/main" id="{9B095124-14F8-149D-F821-25C8B03A2CAB}"/>
              </a:ext>
            </a:extLst>
          </p:cNvPr>
          <p:cNvSpPr>
            <a:spLocks noGrp="1"/>
          </p:cNvSpPr>
          <p:nvPr>
            <p:ph type="ftr" sz="quarter" idx="11"/>
          </p:nvPr>
        </p:nvSpPr>
        <p:spPr/>
        <p:txBody>
          <a:bodyPr/>
          <a:lstStyle/>
          <a:p>
            <a:pPr>
              <a:spcAft>
                <a:spcPts val="600"/>
              </a:spcAft>
              <a:defRPr/>
            </a:pPr>
            <a:r>
              <a:rPr lang="en-US" dirty="0">
                <a:solidFill>
                  <a:schemeClr val="accent1"/>
                </a:solidFill>
              </a:rPr>
              <a:t>National Tender Day 2025 - Samuel Wauthier</a:t>
            </a:r>
            <a:endParaRPr lang="nl-NL" dirty="0">
              <a:solidFill>
                <a:schemeClr val="accent1"/>
              </a:solidFill>
            </a:endParaRPr>
          </a:p>
        </p:txBody>
      </p:sp>
      <p:sp>
        <p:nvSpPr>
          <p:cNvPr id="8" name="Espace réservé du contenu 3">
            <a:extLst>
              <a:ext uri="{FF2B5EF4-FFF2-40B4-BE49-F238E27FC236}">
                <a16:creationId xmlns:a16="http://schemas.microsoft.com/office/drawing/2014/main" id="{54730455-9A32-7F80-8B29-81E10748685E}"/>
              </a:ext>
            </a:extLst>
          </p:cNvPr>
          <p:cNvSpPr txBox="1">
            <a:spLocks/>
          </p:cNvSpPr>
          <p:nvPr/>
        </p:nvSpPr>
        <p:spPr bwMode="auto">
          <a:xfrm>
            <a:off x="1043517" y="1166210"/>
            <a:ext cx="10395813" cy="9433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18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nSpc>
                <a:spcPct val="90000"/>
              </a:lnSpc>
              <a:spcAft>
                <a:spcPts val="600"/>
              </a:spcAft>
              <a:buFont typeface="Arial" charset="0"/>
              <a:buNone/>
            </a:pPr>
            <a:r>
              <a:rPr lang="fr-BE" sz="1600" b="1" dirty="0"/>
              <a:t>Projet de règlement d'exécution sur la forme de rapportage de la mise en œuvre de la directive sur les véhicules propres et économes en énergie (2009/33/CE)</a:t>
            </a:r>
          </a:p>
          <a:p>
            <a:pPr marL="0" indent="0">
              <a:lnSpc>
                <a:spcPct val="90000"/>
              </a:lnSpc>
              <a:spcAft>
                <a:spcPts val="600"/>
              </a:spcAft>
              <a:buFont typeface="Arial" charset="0"/>
              <a:buNone/>
            </a:pPr>
            <a:r>
              <a:rPr lang="fr-BE" sz="1600" i="1" dirty="0">
                <a:solidFill>
                  <a:schemeClr val="accent1"/>
                </a:solidFill>
              </a:rPr>
              <a:t>Site internet de la Commission européenne, 8 août 2025</a:t>
            </a:r>
          </a:p>
          <a:p>
            <a:pPr marL="0" indent="0">
              <a:lnSpc>
                <a:spcPct val="90000"/>
              </a:lnSpc>
              <a:spcAft>
                <a:spcPts val="600"/>
              </a:spcAft>
              <a:buNone/>
            </a:pPr>
            <a:endParaRPr lang="fr-BE" sz="1500" dirty="0"/>
          </a:p>
        </p:txBody>
      </p:sp>
      <p:pic>
        <p:nvPicPr>
          <p:cNvPr id="7" name="Image 6">
            <a:extLst>
              <a:ext uri="{FF2B5EF4-FFF2-40B4-BE49-F238E27FC236}">
                <a16:creationId xmlns:a16="http://schemas.microsoft.com/office/drawing/2014/main" id="{FC7E9967-1151-5BAD-AB42-E4F085934A67}"/>
              </a:ext>
            </a:extLst>
          </p:cNvPr>
          <p:cNvPicPr>
            <a:picLocks noChangeAspect="1"/>
          </p:cNvPicPr>
          <p:nvPr/>
        </p:nvPicPr>
        <p:blipFill>
          <a:blip r:embed="rId3"/>
          <a:stretch>
            <a:fillRect/>
          </a:stretch>
        </p:blipFill>
        <p:spPr>
          <a:xfrm>
            <a:off x="1374970" y="3067332"/>
            <a:ext cx="2762815" cy="2706045"/>
          </a:xfrm>
          <a:prstGeom prst="rect">
            <a:avLst/>
          </a:prstGeom>
        </p:spPr>
      </p:pic>
    </p:spTree>
    <p:extLst>
      <p:ext uri="{BB962C8B-B14F-4D97-AF65-F5344CB8AC3E}">
        <p14:creationId xmlns:p14="http://schemas.microsoft.com/office/powerpoint/2010/main" val="2668211697"/>
      </p:ext>
    </p:extLst>
  </p:cSld>
  <p:clrMapOvr>
    <a:masterClrMapping/>
  </p:clrMapOvr>
  <p:transition>
    <p:pull dir="l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970BE-344A-C18E-BD26-C5970BC5BA84}"/>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45737A58-6FF0-BF6C-7271-BFC3AC1D28DC}"/>
              </a:ext>
            </a:extLst>
          </p:cNvPr>
          <p:cNvSpPr>
            <a:spLocks noGrp="1"/>
          </p:cNvSpPr>
          <p:nvPr>
            <p:ph type="title"/>
          </p:nvPr>
        </p:nvSpPr>
        <p:spPr>
          <a:xfrm>
            <a:off x="1043517" y="545741"/>
            <a:ext cx="10566400" cy="635471"/>
          </a:xfrm>
        </p:spPr>
        <p:txBody>
          <a:bodyPr wrap="square" anchor="ctr">
            <a:normAutofit/>
          </a:bodyPr>
          <a:lstStyle/>
          <a:p>
            <a:pPr>
              <a:lnSpc>
                <a:spcPct val="90000"/>
              </a:lnSpc>
            </a:pPr>
            <a:r>
              <a:rPr lang="fr-BE" sz="1900" dirty="0"/>
              <a:t>Niveau européen</a:t>
            </a:r>
            <a:br>
              <a:rPr lang="fr-BE" sz="1900" dirty="0"/>
            </a:br>
            <a:r>
              <a:rPr lang="fr-BE" sz="1900" dirty="0"/>
              <a:t>Projet de règlement d’exécution – industrie « zéro net » </a:t>
            </a:r>
          </a:p>
        </p:txBody>
      </p:sp>
      <p:sp>
        <p:nvSpPr>
          <p:cNvPr id="4" name="Espace réservé du contenu 3">
            <a:extLst>
              <a:ext uri="{FF2B5EF4-FFF2-40B4-BE49-F238E27FC236}">
                <a16:creationId xmlns:a16="http://schemas.microsoft.com/office/drawing/2014/main" id="{09B293CD-F775-7AAC-44AA-3321D8D60AA1}"/>
              </a:ext>
            </a:extLst>
          </p:cNvPr>
          <p:cNvSpPr>
            <a:spLocks noGrp="1"/>
          </p:cNvSpPr>
          <p:nvPr>
            <p:ph sz="half" idx="1"/>
          </p:nvPr>
        </p:nvSpPr>
        <p:spPr>
          <a:xfrm>
            <a:off x="1071034" y="1216662"/>
            <a:ext cx="7763025" cy="4353349"/>
          </a:xfrm>
        </p:spPr>
        <p:txBody>
          <a:bodyPr wrap="square" anchor="t">
            <a:normAutofit/>
          </a:bodyPr>
          <a:lstStyle/>
          <a:p>
            <a:pPr>
              <a:lnSpc>
                <a:spcPct val="90000"/>
              </a:lnSpc>
              <a:spcAft>
                <a:spcPts val="600"/>
              </a:spcAft>
            </a:pPr>
            <a:r>
              <a:rPr lang="fr-BE" sz="1500" b="1" dirty="0"/>
              <a:t>Projet de règlement d'exécution du règlement 2024/1735/UE pour une industrie «zéro net» en ce qui concerne les exigences minimales en matière de durabilité environnementale pour les procédures de passation de marchés publics impliquant certaines technologies à zéro émission nette</a:t>
            </a:r>
          </a:p>
          <a:p>
            <a:pPr marL="0" indent="0">
              <a:lnSpc>
                <a:spcPct val="90000"/>
              </a:lnSpc>
              <a:spcAft>
                <a:spcPts val="600"/>
              </a:spcAft>
              <a:buNone/>
            </a:pPr>
            <a:r>
              <a:rPr lang="fr-BE" sz="1500" b="0" i="1" u="none" strike="noStrike" baseline="0" dirty="0">
                <a:solidFill>
                  <a:schemeClr val="accent1"/>
                </a:solidFill>
              </a:rPr>
              <a:t>Site internet de la Commission européenne, 16 septembre 2025</a:t>
            </a:r>
          </a:p>
        </p:txBody>
      </p:sp>
      <p:pic>
        <p:nvPicPr>
          <p:cNvPr id="6" name="Image 5" descr="Une image contenant texte, capture d’écran, conception&#10;&#10;Le contenu généré par l’IA peut être incorrect.">
            <a:extLst>
              <a:ext uri="{FF2B5EF4-FFF2-40B4-BE49-F238E27FC236}">
                <a16:creationId xmlns:a16="http://schemas.microsoft.com/office/drawing/2014/main" id="{FA3E6837-E934-B5D3-80B6-9CA35CDC3EF3}"/>
              </a:ext>
            </a:extLst>
          </p:cNvPr>
          <p:cNvPicPr>
            <a:picLocks noChangeAspect="1"/>
          </p:cNvPicPr>
          <p:nvPr/>
        </p:nvPicPr>
        <p:blipFill>
          <a:blip r:embed="rId3"/>
          <a:stretch>
            <a:fillRect/>
          </a:stretch>
        </p:blipFill>
        <p:spPr>
          <a:xfrm>
            <a:off x="8806542" y="965438"/>
            <a:ext cx="2932793" cy="1356416"/>
          </a:xfrm>
          <a:prstGeom prst="rect">
            <a:avLst/>
          </a:prstGeom>
          <a:noFill/>
        </p:spPr>
      </p:pic>
      <p:sp>
        <p:nvSpPr>
          <p:cNvPr id="2" name="Espace réservé du numéro de diapositive 1">
            <a:extLst>
              <a:ext uri="{FF2B5EF4-FFF2-40B4-BE49-F238E27FC236}">
                <a16:creationId xmlns:a16="http://schemas.microsoft.com/office/drawing/2014/main" id="{0B3C3B6F-2040-5064-50A0-6D62CAEB0994}"/>
              </a:ext>
            </a:extLst>
          </p:cNvPr>
          <p:cNvSpPr>
            <a:spLocks noGrp="1"/>
          </p:cNvSpPr>
          <p:nvPr>
            <p:ph type="sldNum" sz="quarter" idx="12"/>
          </p:nvPr>
        </p:nvSpPr>
        <p:spPr>
          <a:xfrm>
            <a:off x="10987618" y="6356351"/>
            <a:ext cx="594783" cy="365125"/>
          </a:xfrm>
        </p:spPr>
        <p:txBody>
          <a:bodyPr anchor="ctr">
            <a:normAutofit/>
          </a:bodyPr>
          <a:lstStyle/>
          <a:p>
            <a:pPr>
              <a:spcAft>
                <a:spcPts val="600"/>
              </a:spcAft>
              <a:defRPr/>
            </a:pPr>
            <a:fld id="{AB579958-F175-4604-ACCA-8E24432064FA}" type="slidenum">
              <a:rPr lang="en-US" smtClean="0"/>
              <a:pPr>
                <a:spcAft>
                  <a:spcPts val="600"/>
                </a:spcAft>
                <a:defRPr/>
              </a:pPr>
              <a:t>17</a:t>
            </a:fld>
            <a:endParaRPr lang="en-US" dirty="0"/>
          </a:p>
        </p:txBody>
      </p:sp>
      <p:sp>
        <p:nvSpPr>
          <p:cNvPr id="5" name="Espace réservé du pied de page 4">
            <a:extLst>
              <a:ext uri="{FF2B5EF4-FFF2-40B4-BE49-F238E27FC236}">
                <a16:creationId xmlns:a16="http://schemas.microsoft.com/office/drawing/2014/main" id="{A71F6E19-8785-F063-107A-C6823494AA90}"/>
              </a:ext>
            </a:extLst>
          </p:cNvPr>
          <p:cNvSpPr>
            <a:spLocks noGrp="1"/>
          </p:cNvSpPr>
          <p:nvPr>
            <p:ph type="ftr" sz="quarter" idx="11"/>
          </p:nvPr>
        </p:nvSpPr>
        <p:spPr/>
        <p:txBody>
          <a:bodyPr/>
          <a:lstStyle/>
          <a:p>
            <a:pPr>
              <a:spcAft>
                <a:spcPts val="600"/>
              </a:spcAft>
              <a:defRPr/>
            </a:pPr>
            <a:r>
              <a:rPr lang="en-US" dirty="0">
                <a:solidFill>
                  <a:schemeClr val="accent1"/>
                </a:solidFill>
              </a:rPr>
              <a:t>National Tender Day 2025 - Samuel Wauthier</a:t>
            </a:r>
            <a:endParaRPr lang="nl-NL" dirty="0">
              <a:solidFill>
                <a:schemeClr val="accent1"/>
              </a:solidFill>
            </a:endParaRPr>
          </a:p>
        </p:txBody>
      </p:sp>
      <p:sp>
        <p:nvSpPr>
          <p:cNvPr id="7" name="Espace réservé du contenu 3">
            <a:extLst>
              <a:ext uri="{FF2B5EF4-FFF2-40B4-BE49-F238E27FC236}">
                <a16:creationId xmlns:a16="http://schemas.microsoft.com/office/drawing/2014/main" id="{CCA0A107-DC46-F74E-F755-4E4925735751}"/>
              </a:ext>
            </a:extLst>
          </p:cNvPr>
          <p:cNvSpPr txBox="1">
            <a:spLocks/>
          </p:cNvSpPr>
          <p:nvPr/>
        </p:nvSpPr>
        <p:spPr bwMode="auto">
          <a:xfrm>
            <a:off x="1198790" y="2255735"/>
            <a:ext cx="10255853" cy="41667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20000"/>
          </a:bodyPr>
          <a:lstStyle>
            <a:lvl1pPr marL="18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nSpc>
                <a:spcPct val="90000"/>
              </a:lnSpc>
              <a:spcAft>
                <a:spcPts val="600"/>
              </a:spcAft>
              <a:buFont typeface="Arial" charset="0"/>
              <a:buNone/>
            </a:pPr>
            <a:endParaRPr lang="fr-BE" sz="1800" b="1" dirty="0"/>
          </a:p>
          <a:p>
            <a:pPr>
              <a:lnSpc>
                <a:spcPct val="90000"/>
              </a:lnSpc>
              <a:spcAft>
                <a:spcPts val="600"/>
              </a:spcAft>
            </a:pPr>
            <a:r>
              <a:rPr lang="fr-BE" sz="1500" b="1" dirty="0">
                <a:solidFill>
                  <a:schemeClr val="accent1"/>
                </a:solidFill>
              </a:rPr>
              <a:t>Contexte:</a:t>
            </a:r>
          </a:p>
          <a:p>
            <a:pPr>
              <a:lnSpc>
                <a:spcPct val="120000"/>
              </a:lnSpc>
              <a:spcAft>
                <a:spcPts val="0"/>
              </a:spcAft>
              <a:buFont typeface="Wingdings" panose="05000000000000000000" pitchFamily="2" charset="2"/>
              <a:buChar char="v"/>
            </a:pPr>
            <a:r>
              <a:rPr lang="fr-BE" sz="1600" dirty="0"/>
              <a:t>Le règlement 2024/1735/UE du 13 juin 2024 </a:t>
            </a:r>
            <a:r>
              <a:rPr lang="fr-BE" sz="1600" dirty="0">
                <a:solidFill>
                  <a:srgbClr val="000000"/>
                </a:solidFill>
              </a:rPr>
              <a:t>porte sur les technologies qui contribueront de manière significative à la </a:t>
            </a:r>
            <a:r>
              <a:rPr lang="fr-BE" sz="1600" b="1" dirty="0">
                <a:solidFill>
                  <a:srgbClr val="000000"/>
                </a:solidFill>
              </a:rPr>
              <a:t>décarbonation</a:t>
            </a:r>
            <a:r>
              <a:rPr lang="fr-BE" sz="1600" dirty="0">
                <a:solidFill>
                  <a:srgbClr val="000000"/>
                </a:solidFill>
              </a:rPr>
              <a:t>, en particulier, les </a:t>
            </a:r>
            <a:r>
              <a:rPr lang="fr-BE" sz="1600" b="1" dirty="0">
                <a:solidFill>
                  <a:srgbClr val="000000"/>
                </a:solidFill>
              </a:rPr>
              <a:t>technologies «zéro net» </a:t>
            </a:r>
            <a:r>
              <a:rPr lang="fr-BE" sz="1600" dirty="0">
                <a:solidFill>
                  <a:srgbClr val="000000"/>
                </a:solidFill>
              </a:rPr>
              <a:t>stratégiques </a:t>
            </a:r>
          </a:p>
          <a:p>
            <a:pPr marL="0" indent="0">
              <a:lnSpc>
                <a:spcPct val="120000"/>
              </a:lnSpc>
              <a:spcAft>
                <a:spcPts val="0"/>
              </a:spcAft>
              <a:buNone/>
            </a:pPr>
            <a:endParaRPr lang="fr-BE" sz="1600" dirty="0">
              <a:solidFill>
                <a:srgbClr val="000000"/>
              </a:solidFill>
            </a:endParaRPr>
          </a:p>
          <a:p>
            <a:pPr>
              <a:lnSpc>
                <a:spcPct val="120000"/>
              </a:lnSpc>
              <a:spcAft>
                <a:spcPts val="0"/>
              </a:spcAft>
              <a:buFont typeface="Wingdings" panose="05000000000000000000" pitchFamily="2" charset="2"/>
              <a:buChar char="v"/>
            </a:pPr>
            <a:r>
              <a:rPr lang="fr-BE" sz="1600" dirty="0">
                <a:solidFill>
                  <a:srgbClr val="000000"/>
                </a:solidFill>
              </a:rPr>
              <a:t>L’article 25 prévoit d</a:t>
            </a:r>
            <a:r>
              <a:rPr lang="fr-BE" sz="1600" dirty="0"/>
              <a:t>es </a:t>
            </a:r>
            <a:r>
              <a:rPr lang="fr-BE" sz="1600" b="1" dirty="0">
                <a:solidFill>
                  <a:schemeClr val="accent1"/>
                </a:solidFill>
              </a:rPr>
              <a:t>exigences minimales obligatoires </a:t>
            </a:r>
            <a:r>
              <a:rPr lang="fr-BE" sz="1600" dirty="0"/>
              <a:t>en matière de </a:t>
            </a:r>
            <a:r>
              <a:rPr lang="fr-BE" sz="1600" b="1" dirty="0">
                <a:solidFill>
                  <a:schemeClr val="accent1"/>
                </a:solidFill>
              </a:rPr>
              <a:t>durabilité environnementale </a:t>
            </a:r>
            <a:r>
              <a:rPr lang="fr-BE" sz="1600" dirty="0"/>
              <a:t>pour les marchés publics et concessions relevant des directives qui ont pour objet ou incluent de telles technologies</a:t>
            </a:r>
          </a:p>
          <a:p>
            <a:pPr>
              <a:lnSpc>
                <a:spcPct val="120000"/>
              </a:lnSpc>
              <a:spcAft>
                <a:spcPts val="0"/>
              </a:spcAft>
              <a:buFont typeface="Wingdings" panose="05000000000000000000" pitchFamily="2" charset="2"/>
              <a:buChar char="à"/>
            </a:pPr>
            <a:r>
              <a:rPr lang="fr-BE" sz="1600" b="1" dirty="0">
                <a:solidFill>
                  <a:schemeClr val="accent1"/>
                </a:solidFill>
              </a:rPr>
              <a:t>L’entrée en vigueur </a:t>
            </a:r>
            <a:r>
              <a:rPr lang="fr-BE" sz="1600" dirty="0">
                <a:solidFill>
                  <a:srgbClr val="000000"/>
                </a:solidFill>
              </a:rPr>
              <a:t>des dispositions était progressive et conditionnée par l’adoption d’un acte d’exécution de la Commission :</a:t>
            </a:r>
            <a:endParaRPr lang="fr-BE" sz="1600" dirty="0">
              <a:solidFill>
                <a:srgbClr val="000000"/>
              </a:solidFill>
              <a:highlight>
                <a:srgbClr val="FFFF00"/>
              </a:highlight>
            </a:endParaRPr>
          </a:p>
          <a:p>
            <a:pPr lvl="1">
              <a:lnSpc>
                <a:spcPct val="120000"/>
              </a:lnSpc>
              <a:spcAft>
                <a:spcPts val="0"/>
              </a:spcAft>
              <a:buFontTx/>
              <a:buChar char="-"/>
            </a:pPr>
            <a:r>
              <a:rPr lang="fr-BE" sz="1600" b="1" dirty="0"/>
              <a:t>Jusqu’au 30 juin 2026</a:t>
            </a:r>
            <a:r>
              <a:rPr lang="fr-BE" sz="1600" dirty="0"/>
              <a:t>, le règlement s’applique uniquement aux marchés conclus par les centrales d’achat et les marchés d’une valeur égale ou supérieure à 25 millions d’euros</a:t>
            </a:r>
          </a:p>
          <a:p>
            <a:pPr lvl="1">
              <a:lnSpc>
                <a:spcPct val="120000"/>
              </a:lnSpc>
              <a:spcAft>
                <a:spcPts val="0"/>
              </a:spcAft>
              <a:buFontTx/>
              <a:buChar char="-"/>
            </a:pPr>
            <a:r>
              <a:rPr lang="fr-BE" sz="1600" b="1" dirty="0"/>
              <a:t>Au plus tard le 30 mars 2025</a:t>
            </a:r>
            <a:r>
              <a:rPr lang="fr-BE" sz="1600" dirty="0"/>
              <a:t>, la Commission adopte un </a:t>
            </a:r>
            <a:r>
              <a:rPr lang="fr-BE" sz="1600" b="1" dirty="0"/>
              <a:t>acte d’exécution </a:t>
            </a:r>
            <a:r>
              <a:rPr lang="fr-BE" sz="1600" dirty="0"/>
              <a:t>précisant les exigences minimales en matière de durabilité environnementale applicables aux procédures de passation de marchés publics ou de concessions qu’il visent</a:t>
            </a:r>
          </a:p>
          <a:p>
            <a:pPr>
              <a:lnSpc>
                <a:spcPct val="120000"/>
              </a:lnSpc>
              <a:spcAft>
                <a:spcPts val="0"/>
              </a:spcAft>
            </a:pPr>
            <a:endParaRPr lang="fr-BE" sz="1500" dirty="0"/>
          </a:p>
          <a:p>
            <a:pPr>
              <a:lnSpc>
                <a:spcPct val="90000"/>
              </a:lnSpc>
              <a:spcAft>
                <a:spcPts val="600"/>
              </a:spcAft>
            </a:pPr>
            <a:r>
              <a:rPr lang="fr-BE" sz="1600" b="1" dirty="0">
                <a:solidFill>
                  <a:schemeClr val="accent1"/>
                </a:solidFill>
              </a:rPr>
              <a:t>Projet de règlement d’exécution:</a:t>
            </a:r>
          </a:p>
          <a:p>
            <a:pPr>
              <a:lnSpc>
                <a:spcPct val="120000"/>
              </a:lnSpc>
              <a:spcAft>
                <a:spcPts val="0"/>
              </a:spcAft>
              <a:buFont typeface="Wingdings" panose="05000000000000000000" pitchFamily="2" charset="2"/>
              <a:buChar char="v"/>
            </a:pPr>
            <a:r>
              <a:rPr lang="fr-BE" sz="1600" dirty="0"/>
              <a:t>En application de ces dispositions, la Commission européenne a soumis à consultation publique un projet d’établissement des règles d'application de ce règlement</a:t>
            </a:r>
          </a:p>
          <a:p>
            <a:pPr marL="0" indent="0">
              <a:lnSpc>
                <a:spcPct val="120000"/>
              </a:lnSpc>
              <a:spcAft>
                <a:spcPts val="0"/>
              </a:spcAft>
              <a:buNone/>
            </a:pPr>
            <a:r>
              <a:rPr lang="fr-BE" sz="1600" i="1" dirty="0"/>
              <a:t> </a:t>
            </a:r>
            <a:r>
              <a:rPr lang="fr-BE" sz="1600" i="1" dirty="0">
                <a:hlinkClick r:id="rId4"/>
              </a:rPr>
              <a:t>Lien vers le projet - Exigences minimales en matière de durabilité environnementale</a:t>
            </a:r>
            <a:endParaRPr lang="fr-BE" sz="1600" i="1" dirty="0"/>
          </a:p>
        </p:txBody>
      </p:sp>
    </p:spTree>
    <p:extLst>
      <p:ext uri="{BB962C8B-B14F-4D97-AF65-F5344CB8AC3E}">
        <p14:creationId xmlns:p14="http://schemas.microsoft.com/office/powerpoint/2010/main" val="2052663437"/>
      </p:ext>
    </p:extLst>
  </p:cSld>
  <p:clrMapOvr>
    <a:masterClrMapping/>
  </p:clrMapOvr>
  <p:transition>
    <p:pull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CC055-A05A-4ADC-8793-8BE8840DF6C1}"/>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3C03D86B-EECA-5AF1-8058-73A746028FA5}"/>
              </a:ext>
            </a:extLst>
          </p:cNvPr>
          <p:cNvSpPr>
            <a:spLocks noGrp="1"/>
          </p:cNvSpPr>
          <p:nvPr>
            <p:ph type="title"/>
          </p:nvPr>
        </p:nvSpPr>
        <p:spPr>
          <a:xfrm>
            <a:off x="1043517" y="545741"/>
            <a:ext cx="10566400" cy="635471"/>
          </a:xfrm>
        </p:spPr>
        <p:txBody>
          <a:bodyPr wrap="square" anchor="ctr">
            <a:normAutofit/>
          </a:bodyPr>
          <a:lstStyle/>
          <a:p>
            <a:pPr>
              <a:lnSpc>
                <a:spcPct val="90000"/>
              </a:lnSpc>
            </a:pPr>
            <a:r>
              <a:rPr lang="fr-BE" sz="1900" dirty="0"/>
              <a:t>Niveau européen</a:t>
            </a:r>
            <a:br>
              <a:rPr lang="fr-BE" sz="1900" dirty="0"/>
            </a:br>
            <a:r>
              <a:rPr lang="fr-BE" sz="1900" dirty="0"/>
              <a:t>Projet de règlement d’exécution – industrie « zéro net » </a:t>
            </a:r>
          </a:p>
        </p:txBody>
      </p:sp>
      <p:sp>
        <p:nvSpPr>
          <p:cNvPr id="4" name="Espace réservé du contenu 3">
            <a:extLst>
              <a:ext uri="{FF2B5EF4-FFF2-40B4-BE49-F238E27FC236}">
                <a16:creationId xmlns:a16="http://schemas.microsoft.com/office/drawing/2014/main" id="{78D7C98A-4BAB-BEF5-9F0F-6BE329AD2C45}"/>
              </a:ext>
            </a:extLst>
          </p:cNvPr>
          <p:cNvSpPr>
            <a:spLocks noGrp="1"/>
          </p:cNvSpPr>
          <p:nvPr>
            <p:ph sz="half" idx="1"/>
          </p:nvPr>
        </p:nvSpPr>
        <p:spPr>
          <a:xfrm>
            <a:off x="1071034" y="1216662"/>
            <a:ext cx="7763025" cy="4353349"/>
          </a:xfrm>
        </p:spPr>
        <p:txBody>
          <a:bodyPr wrap="square" anchor="t">
            <a:normAutofit/>
          </a:bodyPr>
          <a:lstStyle/>
          <a:p>
            <a:pPr>
              <a:lnSpc>
                <a:spcPct val="90000"/>
              </a:lnSpc>
              <a:spcAft>
                <a:spcPts val="600"/>
              </a:spcAft>
            </a:pPr>
            <a:r>
              <a:rPr lang="fr-BE" sz="1500" b="1" dirty="0"/>
              <a:t>Projet de règlement d'exécution du règlement 2024/1735/UE pour une industrie «zéro net» en ce qui concerne les exigences minimales en matière de durabilité environnementale pour les procédures de passation de marchés publics impliquant certaines technologies à zéro émission nette</a:t>
            </a:r>
          </a:p>
          <a:p>
            <a:pPr marL="0" indent="0">
              <a:lnSpc>
                <a:spcPct val="90000"/>
              </a:lnSpc>
              <a:spcAft>
                <a:spcPts val="600"/>
              </a:spcAft>
              <a:buNone/>
            </a:pPr>
            <a:r>
              <a:rPr lang="fr-BE" sz="1500" b="0" i="1" u="none" strike="noStrike" baseline="0" dirty="0">
                <a:solidFill>
                  <a:schemeClr val="accent1"/>
                </a:solidFill>
              </a:rPr>
              <a:t>Site internet de la Commission européenne, 16 septembre 2025</a:t>
            </a:r>
          </a:p>
        </p:txBody>
      </p:sp>
      <p:sp>
        <p:nvSpPr>
          <p:cNvPr id="2" name="Espace réservé du numéro de diapositive 1">
            <a:extLst>
              <a:ext uri="{FF2B5EF4-FFF2-40B4-BE49-F238E27FC236}">
                <a16:creationId xmlns:a16="http://schemas.microsoft.com/office/drawing/2014/main" id="{0EC24B25-718E-4F1B-B37C-C14BA35F05BF}"/>
              </a:ext>
            </a:extLst>
          </p:cNvPr>
          <p:cNvSpPr>
            <a:spLocks noGrp="1"/>
          </p:cNvSpPr>
          <p:nvPr>
            <p:ph type="sldNum" sz="quarter" idx="12"/>
          </p:nvPr>
        </p:nvSpPr>
        <p:spPr>
          <a:xfrm>
            <a:off x="10987618" y="6356351"/>
            <a:ext cx="594783" cy="365125"/>
          </a:xfrm>
        </p:spPr>
        <p:txBody>
          <a:bodyPr anchor="ctr">
            <a:normAutofit/>
          </a:bodyPr>
          <a:lstStyle/>
          <a:p>
            <a:pPr>
              <a:spcAft>
                <a:spcPts val="600"/>
              </a:spcAft>
              <a:defRPr/>
            </a:pPr>
            <a:fld id="{AB579958-F175-4604-ACCA-8E24432064FA}" type="slidenum">
              <a:rPr lang="en-US" smtClean="0"/>
              <a:pPr>
                <a:spcAft>
                  <a:spcPts val="600"/>
                </a:spcAft>
                <a:defRPr/>
              </a:pPr>
              <a:t>18</a:t>
            </a:fld>
            <a:endParaRPr lang="en-US" dirty="0"/>
          </a:p>
        </p:txBody>
      </p:sp>
      <p:sp>
        <p:nvSpPr>
          <p:cNvPr id="5" name="Espace réservé du pied de page 4">
            <a:extLst>
              <a:ext uri="{FF2B5EF4-FFF2-40B4-BE49-F238E27FC236}">
                <a16:creationId xmlns:a16="http://schemas.microsoft.com/office/drawing/2014/main" id="{8728E49E-2FBB-1E87-678A-1A9053BC7BFE}"/>
              </a:ext>
            </a:extLst>
          </p:cNvPr>
          <p:cNvSpPr>
            <a:spLocks noGrp="1"/>
          </p:cNvSpPr>
          <p:nvPr>
            <p:ph type="ftr" sz="quarter" idx="11"/>
          </p:nvPr>
        </p:nvSpPr>
        <p:spPr/>
        <p:txBody>
          <a:bodyPr/>
          <a:lstStyle/>
          <a:p>
            <a:pPr>
              <a:spcAft>
                <a:spcPts val="600"/>
              </a:spcAft>
              <a:defRPr/>
            </a:pPr>
            <a:r>
              <a:rPr lang="en-US" dirty="0">
                <a:solidFill>
                  <a:schemeClr val="accent1"/>
                </a:solidFill>
              </a:rPr>
              <a:t>National Tender Day 2025 - Samuel Wauthier</a:t>
            </a:r>
            <a:endParaRPr lang="nl-NL" dirty="0">
              <a:solidFill>
                <a:schemeClr val="accent1"/>
              </a:solidFill>
            </a:endParaRPr>
          </a:p>
        </p:txBody>
      </p:sp>
      <p:sp>
        <p:nvSpPr>
          <p:cNvPr id="7" name="Espace réservé du contenu 3">
            <a:extLst>
              <a:ext uri="{FF2B5EF4-FFF2-40B4-BE49-F238E27FC236}">
                <a16:creationId xmlns:a16="http://schemas.microsoft.com/office/drawing/2014/main" id="{2BAD3B84-83FA-EFCC-4069-A60D1235029B}"/>
              </a:ext>
            </a:extLst>
          </p:cNvPr>
          <p:cNvSpPr txBox="1">
            <a:spLocks/>
          </p:cNvSpPr>
          <p:nvPr/>
        </p:nvSpPr>
        <p:spPr bwMode="auto">
          <a:xfrm>
            <a:off x="1198790" y="2189615"/>
            <a:ext cx="10255853" cy="41667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18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nSpc>
                <a:spcPct val="90000"/>
              </a:lnSpc>
              <a:spcAft>
                <a:spcPts val="600"/>
              </a:spcAft>
              <a:buFont typeface="Arial" charset="0"/>
              <a:buNone/>
            </a:pPr>
            <a:endParaRPr lang="fr-BE" sz="1800" b="1" dirty="0"/>
          </a:p>
          <a:p>
            <a:pPr>
              <a:lnSpc>
                <a:spcPct val="90000"/>
              </a:lnSpc>
              <a:spcAft>
                <a:spcPts val="600"/>
              </a:spcAft>
            </a:pPr>
            <a:r>
              <a:rPr lang="fr-BE" sz="1500" b="1" dirty="0">
                <a:solidFill>
                  <a:schemeClr val="accent1"/>
                </a:solidFill>
              </a:rPr>
              <a:t>Explications de la Commission :</a:t>
            </a:r>
          </a:p>
          <a:p>
            <a:pPr>
              <a:lnSpc>
                <a:spcPct val="90000"/>
              </a:lnSpc>
              <a:spcAft>
                <a:spcPts val="600"/>
              </a:spcAft>
              <a:buFont typeface="Wingdings" panose="05000000000000000000" pitchFamily="2" charset="2"/>
              <a:buChar char="Ø"/>
            </a:pPr>
            <a:r>
              <a:rPr lang="fr-BE" sz="1500" dirty="0"/>
              <a:t>La Commission européenne explique que le délai n’a pas pu être respecté en raison du travail approfondi de </a:t>
            </a:r>
            <a:r>
              <a:rPr lang="fr-BE" sz="1500" b="1" dirty="0"/>
              <a:t>cartographie</a:t>
            </a:r>
            <a:r>
              <a:rPr lang="fr-BE" sz="1500" dirty="0"/>
              <a:t> et d'</a:t>
            </a:r>
            <a:r>
              <a:rPr lang="fr-BE" sz="1500" b="1" dirty="0"/>
              <a:t>analyse</a:t>
            </a:r>
            <a:r>
              <a:rPr lang="fr-BE" sz="1500" dirty="0"/>
              <a:t> nécessaire</a:t>
            </a:r>
          </a:p>
          <a:p>
            <a:pPr>
              <a:lnSpc>
                <a:spcPct val="90000"/>
              </a:lnSpc>
              <a:spcAft>
                <a:spcPts val="600"/>
              </a:spcAft>
              <a:buFont typeface="Wingdings" panose="05000000000000000000" pitchFamily="2" charset="2"/>
              <a:buChar char="Ø"/>
            </a:pPr>
            <a:r>
              <a:rPr lang="fr-BE" sz="1500" dirty="0"/>
              <a:t>Elle explique également que les méthodologies de mesure reconnues par l’UE </a:t>
            </a:r>
            <a:r>
              <a:rPr lang="fr-BE" sz="1500" b="1" dirty="0"/>
              <a:t>n’existent pas encore </a:t>
            </a:r>
          </a:p>
          <a:p>
            <a:pPr>
              <a:lnSpc>
                <a:spcPct val="90000"/>
              </a:lnSpc>
              <a:spcAft>
                <a:spcPts val="600"/>
              </a:spcAft>
              <a:buFont typeface="Wingdings" panose="05000000000000000000" pitchFamily="2" charset="2"/>
              <a:buChar char="Ø"/>
            </a:pPr>
            <a:r>
              <a:rPr lang="fr-BE" sz="1500" dirty="0"/>
              <a:t>Cela </a:t>
            </a:r>
            <a:r>
              <a:rPr lang="fr-BE" sz="1500" b="1" dirty="0"/>
              <a:t>limite </a:t>
            </a:r>
            <a:r>
              <a:rPr lang="fr-BE" sz="1500" dirty="0"/>
              <a:t>la portée des technologies à zéro émission nette pour lesquelles le règlement devrait fixer des exigences minimales en matière de durabilité environnementale</a:t>
            </a:r>
          </a:p>
          <a:p>
            <a:pPr>
              <a:lnSpc>
                <a:spcPct val="90000"/>
              </a:lnSpc>
              <a:spcAft>
                <a:spcPts val="600"/>
              </a:spcAft>
              <a:buFont typeface="Wingdings" panose="05000000000000000000" pitchFamily="2" charset="2"/>
              <a:buChar char="Ø"/>
            </a:pPr>
            <a:r>
              <a:rPr lang="fr-BE" sz="1500" dirty="0"/>
              <a:t>Elle renvoie également à d’autres normes européennes qui comprennent déjà des exigences de durabilité environnementale pour les </a:t>
            </a:r>
            <a:r>
              <a:rPr lang="fr-BE" sz="1500" b="1" dirty="0"/>
              <a:t>pompes à chaleur </a:t>
            </a:r>
            <a:r>
              <a:rPr lang="fr-BE" sz="1500" dirty="0"/>
              <a:t>et les </a:t>
            </a:r>
            <a:r>
              <a:rPr lang="fr-BE" sz="1500" b="1" dirty="0"/>
              <a:t>batteries </a:t>
            </a:r>
          </a:p>
          <a:p>
            <a:pPr marL="0" indent="0">
              <a:lnSpc>
                <a:spcPct val="90000"/>
              </a:lnSpc>
              <a:spcAft>
                <a:spcPts val="600"/>
              </a:spcAft>
              <a:buNone/>
            </a:pPr>
            <a:endParaRPr lang="fr-BE" sz="1500" dirty="0"/>
          </a:p>
          <a:p>
            <a:pPr>
              <a:lnSpc>
                <a:spcPct val="90000"/>
              </a:lnSpc>
              <a:spcAft>
                <a:spcPts val="600"/>
              </a:spcAft>
              <a:buFont typeface="Wingdings" panose="05000000000000000000" pitchFamily="2" charset="2"/>
              <a:buChar char="à"/>
            </a:pPr>
            <a:r>
              <a:rPr lang="fr-BE" sz="1500" dirty="0"/>
              <a:t>Ainsi, les technologies visées par le projet de règlement d’exécution sont :</a:t>
            </a:r>
          </a:p>
          <a:p>
            <a:pPr marL="342900" indent="-342900">
              <a:lnSpc>
                <a:spcPct val="90000"/>
              </a:lnSpc>
              <a:spcAft>
                <a:spcPts val="600"/>
              </a:spcAft>
              <a:buFont typeface="+mj-lt"/>
              <a:buAutoNum type="arabicPeriod"/>
            </a:pPr>
            <a:r>
              <a:rPr lang="fr-BE" sz="1500" b="1" dirty="0">
                <a:solidFill>
                  <a:schemeClr val="accent1"/>
                </a:solidFill>
              </a:rPr>
              <a:t>les technologies solaires</a:t>
            </a:r>
          </a:p>
          <a:p>
            <a:pPr marL="342900" indent="-342900">
              <a:lnSpc>
                <a:spcPct val="90000"/>
              </a:lnSpc>
              <a:spcAft>
                <a:spcPts val="600"/>
              </a:spcAft>
              <a:buFont typeface="+mj-lt"/>
              <a:buAutoNum type="arabicPeriod"/>
            </a:pPr>
            <a:r>
              <a:rPr lang="fr-BE" sz="1500" b="1" dirty="0">
                <a:solidFill>
                  <a:schemeClr val="accent1"/>
                </a:solidFill>
              </a:rPr>
              <a:t>les technologies éoliennes terrestres et les technologies renouvelables en mer</a:t>
            </a:r>
          </a:p>
          <a:p>
            <a:pPr marL="0" indent="0">
              <a:lnSpc>
                <a:spcPct val="90000"/>
              </a:lnSpc>
              <a:spcAft>
                <a:spcPts val="600"/>
              </a:spcAft>
              <a:buNone/>
            </a:pPr>
            <a:endParaRPr lang="fr-BE" sz="1500" b="1" dirty="0"/>
          </a:p>
        </p:txBody>
      </p:sp>
      <p:pic>
        <p:nvPicPr>
          <p:cNvPr id="9" name="Image 8">
            <a:extLst>
              <a:ext uri="{FF2B5EF4-FFF2-40B4-BE49-F238E27FC236}">
                <a16:creationId xmlns:a16="http://schemas.microsoft.com/office/drawing/2014/main" id="{1FFCC960-F1ED-2ABB-5A2A-DC3493EAF9E3}"/>
              </a:ext>
            </a:extLst>
          </p:cNvPr>
          <p:cNvPicPr>
            <a:picLocks noChangeAspect="1"/>
          </p:cNvPicPr>
          <p:nvPr/>
        </p:nvPicPr>
        <p:blipFill>
          <a:blip r:embed="rId3"/>
          <a:stretch>
            <a:fillRect/>
          </a:stretch>
        </p:blipFill>
        <p:spPr>
          <a:xfrm>
            <a:off x="9638997" y="182459"/>
            <a:ext cx="1815646" cy="2549783"/>
          </a:xfrm>
          <a:prstGeom prst="rect">
            <a:avLst/>
          </a:prstGeom>
        </p:spPr>
      </p:pic>
    </p:spTree>
    <p:extLst>
      <p:ext uri="{BB962C8B-B14F-4D97-AF65-F5344CB8AC3E}">
        <p14:creationId xmlns:p14="http://schemas.microsoft.com/office/powerpoint/2010/main" val="3350994440"/>
      </p:ext>
    </p:extLst>
  </p:cSld>
  <p:clrMapOvr>
    <a:masterClrMapping/>
  </p:clrMapOvr>
  <p:transition>
    <p:pull dir="l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C6D47-031D-65C3-A275-6B9FAE4F0BB2}"/>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D7D245CF-B4D5-58DD-E030-0B43BD846CAF}"/>
              </a:ext>
            </a:extLst>
          </p:cNvPr>
          <p:cNvSpPr>
            <a:spLocks noGrp="1"/>
          </p:cNvSpPr>
          <p:nvPr>
            <p:ph type="title"/>
          </p:nvPr>
        </p:nvSpPr>
        <p:spPr>
          <a:xfrm>
            <a:off x="1043517" y="545741"/>
            <a:ext cx="10566400" cy="635471"/>
          </a:xfrm>
        </p:spPr>
        <p:txBody>
          <a:bodyPr wrap="square" anchor="ctr">
            <a:normAutofit/>
          </a:bodyPr>
          <a:lstStyle/>
          <a:p>
            <a:pPr>
              <a:lnSpc>
                <a:spcPct val="90000"/>
              </a:lnSpc>
            </a:pPr>
            <a:r>
              <a:rPr lang="fr-BE" sz="1900" dirty="0"/>
              <a:t>Niveau européen</a:t>
            </a:r>
            <a:br>
              <a:rPr lang="fr-BE" sz="1900" dirty="0"/>
            </a:br>
            <a:r>
              <a:rPr lang="fr-BE" sz="1900" dirty="0"/>
              <a:t>Projet de règlement d’exécution – industrie « zéro net » </a:t>
            </a:r>
          </a:p>
        </p:txBody>
      </p:sp>
      <p:sp>
        <p:nvSpPr>
          <p:cNvPr id="4" name="Espace réservé du contenu 3">
            <a:extLst>
              <a:ext uri="{FF2B5EF4-FFF2-40B4-BE49-F238E27FC236}">
                <a16:creationId xmlns:a16="http://schemas.microsoft.com/office/drawing/2014/main" id="{D97CC99A-2FB6-F71A-D623-C331503BF7D2}"/>
              </a:ext>
            </a:extLst>
          </p:cNvPr>
          <p:cNvSpPr>
            <a:spLocks noGrp="1"/>
          </p:cNvSpPr>
          <p:nvPr>
            <p:ph sz="half" idx="1"/>
          </p:nvPr>
        </p:nvSpPr>
        <p:spPr>
          <a:xfrm>
            <a:off x="1071034" y="1216662"/>
            <a:ext cx="7763025" cy="4353349"/>
          </a:xfrm>
        </p:spPr>
        <p:txBody>
          <a:bodyPr wrap="square" anchor="t">
            <a:normAutofit/>
          </a:bodyPr>
          <a:lstStyle/>
          <a:p>
            <a:pPr>
              <a:lnSpc>
                <a:spcPct val="90000"/>
              </a:lnSpc>
              <a:spcAft>
                <a:spcPts val="600"/>
              </a:spcAft>
            </a:pPr>
            <a:r>
              <a:rPr lang="fr-BE" sz="1500" b="1" dirty="0"/>
              <a:t>Projet de règlement d'exécution du règlement 2024/1735/UE pour une industrie «zéro net» en ce qui concerne les exigences minimales en matière de durabilité environnementale pour les procédures de passation de marchés publics impliquant certaines technologies à zéro émission nette</a:t>
            </a:r>
          </a:p>
          <a:p>
            <a:pPr marL="0" indent="0">
              <a:lnSpc>
                <a:spcPct val="90000"/>
              </a:lnSpc>
              <a:spcAft>
                <a:spcPts val="600"/>
              </a:spcAft>
              <a:buNone/>
            </a:pPr>
            <a:r>
              <a:rPr lang="fr-BE" sz="1500" b="0" i="1" u="none" strike="noStrike" baseline="0" dirty="0">
                <a:solidFill>
                  <a:schemeClr val="accent1"/>
                </a:solidFill>
              </a:rPr>
              <a:t>Site internet de la Commission européenne, 16 septembre 2025</a:t>
            </a:r>
          </a:p>
        </p:txBody>
      </p:sp>
      <p:sp>
        <p:nvSpPr>
          <p:cNvPr id="2" name="Espace réservé du numéro de diapositive 1">
            <a:extLst>
              <a:ext uri="{FF2B5EF4-FFF2-40B4-BE49-F238E27FC236}">
                <a16:creationId xmlns:a16="http://schemas.microsoft.com/office/drawing/2014/main" id="{23DDB10D-E763-9E80-B1AF-0C64CE613AC7}"/>
              </a:ext>
            </a:extLst>
          </p:cNvPr>
          <p:cNvSpPr>
            <a:spLocks noGrp="1"/>
          </p:cNvSpPr>
          <p:nvPr>
            <p:ph type="sldNum" sz="quarter" idx="12"/>
          </p:nvPr>
        </p:nvSpPr>
        <p:spPr>
          <a:xfrm>
            <a:off x="10987618" y="6356351"/>
            <a:ext cx="594783" cy="365125"/>
          </a:xfrm>
        </p:spPr>
        <p:txBody>
          <a:bodyPr anchor="ctr">
            <a:normAutofit/>
          </a:bodyPr>
          <a:lstStyle/>
          <a:p>
            <a:pPr>
              <a:spcAft>
                <a:spcPts val="600"/>
              </a:spcAft>
              <a:defRPr/>
            </a:pPr>
            <a:fld id="{AB579958-F175-4604-ACCA-8E24432064FA}" type="slidenum">
              <a:rPr lang="en-US" smtClean="0"/>
              <a:pPr>
                <a:spcAft>
                  <a:spcPts val="600"/>
                </a:spcAft>
                <a:defRPr/>
              </a:pPr>
              <a:t>19</a:t>
            </a:fld>
            <a:endParaRPr lang="en-US" dirty="0"/>
          </a:p>
        </p:txBody>
      </p:sp>
      <p:sp>
        <p:nvSpPr>
          <p:cNvPr id="5" name="Espace réservé du pied de page 4">
            <a:extLst>
              <a:ext uri="{FF2B5EF4-FFF2-40B4-BE49-F238E27FC236}">
                <a16:creationId xmlns:a16="http://schemas.microsoft.com/office/drawing/2014/main" id="{9988A0D5-B854-56E7-AC09-2C996DF1F8B3}"/>
              </a:ext>
            </a:extLst>
          </p:cNvPr>
          <p:cNvSpPr>
            <a:spLocks noGrp="1"/>
          </p:cNvSpPr>
          <p:nvPr>
            <p:ph type="ftr" sz="quarter" idx="11"/>
          </p:nvPr>
        </p:nvSpPr>
        <p:spPr/>
        <p:txBody>
          <a:bodyPr/>
          <a:lstStyle/>
          <a:p>
            <a:pPr>
              <a:spcAft>
                <a:spcPts val="600"/>
              </a:spcAft>
              <a:defRPr/>
            </a:pPr>
            <a:r>
              <a:rPr lang="en-US" dirty="0">
                <a:solidFill>
                  <a:schemeClr val="accent1"/>
                </a:solidFill>
              </a:rPr>
              <a:t>National Tender Day 2025 - Samuel Wauthier</a:t>
            </a:r>
            <a:endParaRPr lang="nl-NL" dirty="0">
              <a:solidFill>
                <a:schemeClr val="accent1"/>
              </a:solidFill>
            </a:endParaRPr>
          </a:p>
        </p:txBody>
      </p:sp>
      <p:sp>
        <p:nvSpPr>
          <p:cNvPr id="7" name="Espace réservé du contenu 3">
            <a:extLst>
              <a:ext uri="{FF2B5EF4-FFF2-40B4-BE49-F238E27FC236}">
                <a16:creationId xmlns:a16="http://schemas.microsoft.com/office/drawing/2014/main" id="{68C2EC59-CC51-3240-7428-D19BBCB214F2}"/>
              </a:ext>
            </a:extLst>
          </p:cNvPr>
          <p:cNvSpPr txBox="1">
            <a:spLocks/>
          </p:cNvSpPr>
          <p:nvPr/>
        </p:nvSpPr>
        <p:spPr bwMode="auto">
          <a:xfrm>
            <a:off x="1198790" y="2038021"/>
            <a:ext cx="10255853" cy="41667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18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1pPr>
            <a:lvl2pPr marL="36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2pPr>
            <a:lvl3pPr marL="54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3pPr>
            <a:lvl4pPr marL="72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4pPr>
            <a:lvl5pPr marL="900000" indent="-180000" algn="l" defTabSz="457200" rtl="0" eaLnBrk="1" fontAlgn="base" hangingPunct="1">
              <a:spcBef>
                <a:spcPts val="0"/>
              </a:spcBef>
              <a:spcAft>
                <a:spcPct val="0"/>
              </a:spcAft>
              <a:buClr>
                <a:schemeClr val="accent1"/>
              </a:buClr>
              <a:buFont typeface="Arial" charset="0"/>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nSpc>
                <a:spcPct val="90000"/>
              </a:lnSpc>
              <a:spcAft>
                <a:spcPts val="600"/>
              </a:spcAft>
              <a:buFont typeface="Arial" charset="0"/>
              <a:buNone/>
            </a:pPr>
            <a:endParaRPr lang="fr-BE" sz="1800" b="1" dirty="0"/>
          </a:p>
          <a:p>
            <a:pPr marL="0" indent="0">
              <a:lnSpc>
                <a:spcPct val="90000"/>
              </a:lnSpc>
              <a:spcAft>
                <a:spcPts val="600"/>
              </a:spcAft>
              <a:buNone/>
            </a:pPr>
            <a:endParaRPr lang="fr-BE" sz="1500" b="1" dirty="0">
              <a:solidFill>
                <a:schemeClr val="accent1"/>
              </a:solidFill>
            </a:endParaRPr>
          </a:p>
          <a:p>
            <a:pPr>
              <a:lnSpc>
                <a:spcPct val="90000"/>
              </a:lnSpc>
              <a:spcAft>
                <a:spcPts val="600"/>
              </a:spcAft>
            </a:pPr>
            <a:r>
              <a:rPr lang="fr-BE" sz="1500" b="1" dirty="0">
                <a:solidFill>
                  <a:schemeClr val="accent1"/>
                </a:solidFill>
              </a:rPr>
              <a:t>Exigences minimales proposées :</a:t>
            </a:r>
          </a:p>
          <a:p>
            <a:pPr>
              <a:lnSpc>
                <a:spcPct val="90000"/>
              </a:lnSpc>
              <a:spcAft>
                <a:spcPts val="600"/>
              </a:spcAft>
            </a:pPr>
            <a:r>
              <a:rPr lang="fr-BE" sz="1500" dirty="0"/>
              <a:t>Pour les </a:t>
            </a:r>
            <a:r>
              <a:rPr lang="fr-BE" sz="1500" b="1" dirty="0"/>
              <a:t>technologies solaires:</a:t>
            </a:r>
          </a:p>
          <a:p>
            <a:pPr>
              <a:lnSpc>
                <a:spcPct val="90000"/>
              </a:lnSpc>
              <a:spcAft>
                <a:spcPts val="600"/>
              </a:spcAft>
              <a:buFont typeface="Wingdings" panose="05000000000000000000" pitchFamily="2" charset="2"/>
              <a:buChar char="Ø"/>
            </a:pPr>
            <a:r>
              <a:rPr lang="fr-BE" sz="1500" dirty="0"/>
              <a:t>Sont prévues des exigences portant sur la résistance à une exposition prolongée à l'air libre et aux conditions extérieures et la prise en compte de l’isolation et de la robustesse dans le design, </a:t>
            </a:r>
            <a:r>
              <a:rPr lang="fr-BE" sz="1500" dirty="0">
                <a:sym typeface="Wingdings" panose="05000000000000000000" pitchFamily="2" charset="2"/>
              </a:rPr>
              <a:t>sous la forme de </a:t>
            </a:r>
            <a:r>
              <a:rPr lang="fr-BE" sz="1500" b="1" dirty="0">
                <a:solidFill>
                  <a:schemeClr val="accent1"/>
                </a:solidFill>
                <a:sym typeface="Wingdings" panose="05000000000000000000" pitchFamily="2" charset="2"/>
              </a:rPr>
              <a:t>spécifications techniques</a:t>
            </a:r>
            <a:endParaRPr lang="fr-BE" sz="1500" b="1" dirty="0">
              <a:solidFill>
                <a:schemeClr val="accent1"/>
              </a:solidFill>
            </a:endParaRPr>
          </a:p>
          <a:p>
            <a:pPr marL="0" indent="0">
              <a:lnSpc>
                <a:spcPct val="90000"/>
              </a:lnSpc>
              <a:spcAft>
                <a:spcPts val="600"/>
              </a:spcAft>
              <a:buNone/>
            </a:pPr>
            <a:endParaRPr lang="fr-BE" sz="1500" dirty="0"/>
          </a:p>
          <a:p>
            <a:pPr>
              <a:lnSpc>
                <a:spcPct val="90000"/>
              </a:lnSpc>
              <a:spcAft>
                <a:spcPts val="600"/>
              </a:spcAft>
            </a:pPr>
            <a:r>
              <a:rPr lang="fr-BE" sz="1500" dirty="0"/>
              <a:t>Pour les </a:t>
            </a:r>
            <a:r>
              <a:rPr lang="fr-BE" sz="1500" b="1" dirty="0"/>
              <a:t>technologies renouvelables éoliennes terrestres et offshore:</a:t>
            </a:r>
          </a:p>
          <a:p>
            <a:pPr>
              <a:lnSpc>
                <a:spcPct val="90000"/>
              </a:lnSpc>
              <a:spcAft>
                <a:spcPts val="600"/>
              </a:spcAft>
              <a:buFont typeface="Wingdings" panose="05000000000000000000" pitchFamily="2" charset="2"/>
              <a:buChar char="Ø"/>
            </a:pPr>
            <a:r>
              <a:rPr lang="fr-BE" sz="1500" dirty="0">
                <a:sym typeface="Wingdings" panose="05000000000000000000" pitchFamily="2" charset="2"/>
              </a:rPr>
              <a:t> Sont prévues des exigences sur le taux de recyclabilité (au moins 70 %), sous la forme d’une </a:t>
            </a:r>
            <a:r>
              <a:rPr lang="fr-BE" sz="1500" b="1" dirty="0">
                <a:solidFill>
                  <a:schemeClr val="accent1"/>
                </a:solidFill>
                <a:sym typeface="Wingdings" panose="05000000000000000000" pitchFamily="2" charset="2"/>
              </a:rPr>
              <a:t>spécification technique</a:t>
            </a:r>
          </a:p>
          <a:p>
            <a:pPr>
              <a:lnSpc>
                <a:spcPct val="90000"/>
              </a:lnSpc>
              <a:spcAft>
                <a:spcPts val="600"/>
              </a:spcAft>
              <a:buFont typeface="Wingdings" panose="05000000000000000000" pitchFamily="2" charset="2"/>
              <a:buChar char="Ø"/>
            </a:pPr>
            <a:endParaRPr lang="fr-BE" sz="1500" b="1" dirty="0">
              <a:solidFill>
                <a:schemeClr val="accent1"/>
              </a:solidFill>
              <a:sym typeface="Wingdings" panose="05000000000000000000" pitchFamily="2" charset="2"/>
            </a:endParaRPr>
          </a:p>
          <a:p>
            <a:pPr>
              <a:lnSpc>
                <a:spcPct val="90000"/>
              </a:lnSpc>
              <a:spcAft>
                <a:spcPts val="600"/>
              </a:spcAft>
              <a:buFont typeface="Wingdings" panose="05000000000000000000" pitchFamily="2" charset="2"/>
              <a:buChar char="Ø"/>
            </a:pPr>
            <a:endParaRPr lang="fr-BE" sz="1500" b="1" dirty="0">
              <a:solidFill>
                <a:schemeClr val="accent1"/>
              </a:solidFill>
              <a:sym typeface="Wingdings" panose="05000000000000000000" pitchFamily="2" charset="2"/>
            </a:endParaRPr>
          </a:p>
          <a:p>
            <a:pPr marL="0" indent="0">
              <a:lnSpc>
                <a:spcPct val="90000"/>
              </a:lnSpc>
              <a:spcAft>
                <a:spcPts val="600"/>
              </a:spcAft>
              <a:buNone/>
            </a:pPr>
            <a:r>
              <a:rPr lang="fr-BE" sz="1500" b="1" dirty="0">
                <a:solidFill>
                  <a:schemeClr val="accent1"/>
                </a:solidFill>
                <a:sym typeface="Wingdings" panose="05000000000000000000" pitchFamily="2" charset="2"/>
              </a:rPr>
              <a:t>L’entrée en vigueur proposée est le 30 décembre 2025</a:t>
            </a:r>
          </a:p>
          <a:p>
            <a:pPr marL="0" indent="0">
              <a:lnSpc>
                <a:spcPct val="90000"/>
              </a:lnSpc>
              <a:spcAft>
                <a:spcPts val="600"/>
              </a:spcAft>
              <a:buNone/>
            </a:pPr>
            <a:r>
              <a:rPr lang="fr-BE" sz="1500" b="1" dirty="0">
                <a:solidFill>
                  <a:schemeClr val="accent1"/>
                </a:solidFill>
                <a:sym typeface="Wingdings" panose="05000000000000000000" pitchFamily="2" charset="2"/>
              </a:rPr>
              <a:t>L’adoption par la Commission est prévue pour le 4</a:t>
            </a:r>
            <a:r>
              <a:rPr lang="fr-BE" sz="1500" b="1" baseline="30000" dirty="0">
                <a:solidFill>
                  <a:schemeClr val="accent1"/>
                </a:solidFill>
                <a:sym typeface="Wingdings" panose="05000000000000000000" pitchFamily="2" charset="2"/>
              </a:rPr>
              <a:t>ème</a:t>
            </a:r>
            <a:r>
              <a:rPr lang="fr-BE" sz="1500" b="1" dirty="0">
                <a:solidFill>
                  <a:schemeClr val="accent1"/>
                </a:solidFill>
                <a:sym typeface="Wingdings" panose="05000000000000000000" pitchFamily="2" charset="2"/>
              </a:rPr>
              <a:t> trimestre 2025</a:t>
            </a:r>
            <a:endParaRPr lang="fr-BE" sz="1500" b="1" dirty="0">
              <a:solidFill>
                <a:schemeClr val="accent1"/>
              </a:solidFill>
            </a:endParaRPr>
          </a:p>
        </p:txBody>
      </p:sp>
      <p:pic>
        <p:nvPicPr>
          <p:cNvPr id="9" name="Image 8">
            <a:extLst>
              <a:ext uri="{FF2B5EF4-FFF2-40B4-BE49-F238E27FC236}">
                <a16:creationId xmlns:a16="http://schemas.microsoft.com/office/drawing/2014/main" id="{1865A077-5410-A7BE-57F2-48969EED8B7F}"/>
              </a:ext>
            </a:extLst>
          </p:cNvPr>
          <p:cNvPicPr>
            <a:picLocks noChangeAspect="1"/>
          </p:cNvPicPr>
          <p:nvPr/>
        </p:nvPicPr>
        <p:blipFill>
          <a:blip r:embed="rId3"/>
          <a:stretch>
            <a:fillRect/>
          </a:stretch>
        </p:blipFill>
        <p:spPr>
          <a:xfrm>
            <a:off x="9469363" y="545741"/>
            <a:ext cx="1815646" cy="2549783"/>
          </a:xfrm>
          <a:prstGeom prst="rect">
            <a:avLst/>
          </a:prstGeom>
        </p:spPr>
      </p:pic>
    </p:spTree>
    <p:extLst>
      <p:ext uri="{BB962C8B-B14F-4D97-AF65-F5344CB8AC3E}">
        <p14:creationId xmlns:p14="http://schemas.microsoft.com/office/powerpoint/2010/main" val="1524702438"/>
      </p:ext>
    </p:extLst>
  </p:cSld>
  <p:clrMapOvr>
    <a:masterClrMapping/>
  </p:clrMapOvr>
  <p:transition>
    <p:pull dir="l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05D08F04-4BA1-1871-4DCC-EDAC80847B66}"/>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2" name="Espace réservé du numéro de diapositive 1">
            <a:extLst>
              <a:ext uri="{FF2B5EF4-FFF2-40B4-BE49-F238E27FC236}">
                <a16:creationId xmlns:a16="http://schemas.microsoft.com/office/drawing/2014/main" id="{D2B29B90-8A4B-E05D-9E49-BA66BEEE84AF}"/>
              </a:ext>
            </a:extLst>
          </p:cNvPr>
          <p:cNvSpPr>
            <a:spLocks noGrp="1"/>
          </p:cNvSpPr>
          <p:nvPr>
            <p:ph type="sldNum" sz="quarter" idx="12"/>
          </p:nvPr>
        </p:nvSpPr>
        <p:spPr/>
        <p:txBody>
          <a:bodyPr/>
          <a:lstStyle/>
          <a:p>
            <a:pPr>
              <a:defRPr/>
            </a:pPr>
            <a:fld id="{AB579958-F175-4604-ACCA-8E24432064FA}" type="slidenum">
              <a:rPr lang="en-US" smtClean="0"/>
              <a:pPr>
                <a:defRPr/>
              </a:pPr>
              <a:t>2</a:t>
            </a:fld>
            <a:endParaRPr lang="en-US" dirty="0"/>
          </a:p>
        </p:txBody>
      </p:sp>
      <p:sp>
        <p:nvSpPr>
          <p:cNvPr id="3" name="Titre 2">
            <a:extLst>
              <a:ext uri="{FF2B5EF4-FFF2-40B4-BE49-F238E27FC236}">
                <a16:creationId xmlns:a16="http://schemas.microsoft.com/office/drawing/2014/main" id="{AD0FE775-29A4-2A3A-7F9F-CF26DBBB1B47}"/>
              </a:ext>
            </a:extLst>
          </p:cNvPr>
          <p:cNvSpPr>
            <a:spLocks noGrp="1"/>
          </p:cNvSpPr>
          <p:nvPr>
            <p:ph type="title"/>
          </p:nvPr>
        </p:nvSpPr>
        <p:spPr/>
        <p:txBody>
          <a:bodyPr/>
          <a:lstStyle/>
          <a:p>
            <a:r>
              <a:rPr lang="fr-BE" dirty="0"/>
              <a:t>Avertissement</a:t>
            </a:r>
          </a:p>
        </p:txBody>
      </p:sp>
      <p:sp>
        <p:nvSpPr>
          <p:cNvPr id="4" name="Espace réservé du contenu 3">
            <a:extLst>
              <a:ext uri="{FF2B5EF4-FFF2-40B4-BE49-F238E27FC236}">
                <a16:creationId xmlns:a16="http://schemas.microsoft.com/office/drawing/2014/main" id="{E14CD878-9B46-ED25-0BFF-180B70702976}"/>
              </a:ext>
            </a:extLst>
          </p:cNvPr>
          <p:cNvSpPr>
            <a:spLocks noGrp="1"/>
          </p:cNvSpPr>
          <p:nvPr>
            <p:ph idx="1"/>
          </p:nvPr>
        </p:nvSpPr>
        <p:spPr/>
        <p:txBody>
          <a:bodyPr/>
          <a:lstStyle/>
          <a:p>
            <a:pPr marL="0" indent="0" algn="just" fontAlgn="auto">
              <a:spcAft>
                <a:spcPts val="0"/>
              </a:spcAft>
              <a:buNone/>
              <a:defRPr/>
            </a:pPr>
            <a:r>
              <a:rPr lang="fr-FR" sz="2000" dirty="0">
                <a:latin typeface="+mj-lt"/>
              </a:rPr>
              <a:t>La reproduction ou la diffusion, par quelque moyen que ce soit, du présent document n’est pas autorisée, sauf accord écrit préalable de l’auteur, lequel s’exprime en son nom propre. </a:t>
            </a:r>
          </a:p>
          <a:p>
            <a:pPr marL="0" indent="0" algn="just" fontAlgn="auto">
              <a:spcAft>
                <a:spcPts val="0"/>
              </a:spcAft>
              <a:buNone/>
              <a:defRPr/>
            </a:pPr>
            <a:endParaRPr lang="fr-FR" sz="2000" dirty="0">
              <a:latin typeface="+mj-lt"/>
            </a:endParaRPr>
          </a:p>
          <a:p>
            <a:pPr marL="0" indent="0" algn="just" fontAlgn="auto">
              <a:spcAft>
                <a:spcPts val="0"/>
              </a:spcAft>
              <a:buNone/>
              <a:defRPr/>
            </a:pPr>
            <a:r>
              <a:rPr lang="fr-FR" sz="2000" dirty="0">
                <a:latin typeface="+mj-lt"/>
              </a:rPr>
              <a:t>Les éléments évoqués dans cette présentation:</a:t>
            </a:r>
          </a:p>
          <a:p>
            <a:pPr algn="just" fontAlgn="auto">
              <a:spcAft>
                <a:spcPts val="0"/>
              </a:spcAft>
              <a:buFontTx/>
              <a:buChar char="-"/>
              <a:defRPr/>
            </a:pPr>
            <a:r>
              <a:rPr lang="fr-FR" sz="2000" dirty="0">
                <a:latin typeface="+mj-lt"/>
              </a:rPr>
              <a:t>sont le reflet de l’état actuel des textes et ne préjugent pas de modifications ultérieures; </a:t>
            </a:r>
          </a:p>
          <a:p>
            <a:pPr algn="just" fontAlgn="auto">
              <a:spcAft>
                <a:spcPts val="0"/>
              </a:spcAft>
              <a:buFontTx/>
              <a:buChar char="-"/>
              <a:defRPr/>
            </a:pPr>
            <a:r>
              <a:rPr lang="fr-FR" sz="2000" dirty="0">
                <a:latin typeface="+mj-lt"/>
              </a:rPr>
              <a:t>ne prétendent pas à l’exhaustivité, se limitant expressément à certains aspects spécifiques dans le cadre d’une présentation orale;</a:t>
            </a:r>
          </a:p>
          <a:p>
            <a:pPr algn="just" fontAlgn="auto">
              <a:spcAft>
                <a:spcPts val="0"/>
              </a:spcAft>
              <a:buFontTx/>
              <a:buChar char="-"/>
              <a:defRPr/>
            </a:pPr>
            <a:r>
              <a:rPr lang="fr-FR" sz="2000" dirty="0">
                <a:latin typeface="+mj-lt"/>
              </a:rPr>
              <a:t>ne constituent en aucun cas l’expression de la position ou de l’avis officiel de la Cour des comptes. </a:t>
            </a:r>
          </a:p>
          <a:p>
            <a:pPr marL="0" indent="0" algn="just" fontAlgn="auto">
              <a:spcAft>
                <a:spcPts val="0"/>
              </a:spcAft>
              <a:buNone/>
              <a:defRPr/>
            </a:pPr>
            <a:endParaRPr lang="fr-FR" sz="2400" dirty="0">
              <a:latin typeface="Arial" pitchFamily="34" charset="0"/>
            </a:endParaRPr>
          </a:p>
          <a:p>
            <a:pPr marL="0" indent="0" algn="just" fontAlgn="auto">
              <a:spcAft>
                <a:spcPts val="0"/>
              </a:spcAft>
              <a:buNone/>
              <a:defRPr/>
            </a:pPr>
            <a:r>
              <a:rPr lang="fr-FR" sz="2000" dirty="0">
                <a:latin typeface="+mj-lt"/>
              </a:rPr>
              <a:t>Ont contribués à l’élaboration de ce document:</a:t>
            </a:r>
          </a:p>
          <a:p>
            <a:pPr algn="just" fontAlgn="auto">
              <a:spcAft>
                <a:spcPts val="0"/>
              </a:spcAft>
              <a:buFontTx/>
              <a:buChar char="-"/>
              <a:defRPr/>
            </a:pPr>
            <a:r>
              <a:rPr lang="fr-FR" sz="2000" dirty="0">
                <a:latin typeface="+mj-lt"/>
              </a:rPr>
              <a:t>Séverine Monjardez</a:t>
            </a:r>
          </a:p>
          <a:p>
            <a:pPr algn="just" fontAlgn="auto">
              <a:spcAft>
                <a:spcPts val="0"/>
              </a:spcAft>
              <a:buFontTx/>
              <a:buChar char="-"/>
              <a:defRPr/>
            </a:pPr>
            <a:r>
              <a:rPr lang="fr-FR" sz="2000" dirty="0">
                <a:latin typeface="+mj-lt"/>
              </a:rPr>
              <a:t>Thibaut Degryse</a:t>
            </a:r>
          </a:p>
          <a:p>
            <a:pPr algn="just" fontAlgn="auto">
              <a:spcAft>
                <a:spcPts val="0"/>
              </a:spcAft>
              <a:buFontTx/>
              <a:buChar char="-"/>
              <a:defRPr/>
            </a:pPr>
            <a:r>
              <a:rPr lang="fr-FR" sz="2000" dirty="0">
                <a:latin typeface="+mj-lt"/>
              </a:rPr>
              <a:t>Samuel Wauthier</a:t>
            </a:r>
          </a:p>
          <a:p>
            <a:endParaRPr lang="fr-BE" dirty="0"/>
          </a:p>
        </p:txBody>
      </p:sp>
    </p:spTree>
    <p:extLst>
      <p:ext uri="{BB962C8B-B14F-4D97-AF65-F5344CB8AC3E}">
        <p14:creationId xmlns:p14="http://schemas.microsoft.com/office/powerpoint/2010/main" val="2216398979"/>
      </p:ext>
    </p:extLst>
  </p:cSld>
  <p:clrMapOvr>
    <a:masterClrMapping/>
  </p:clrMapOvr>
  <p:transition>
    <p:pull dir="l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BC52F-6E15-064F-F797-054272192808}"/>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959A231-2139-72FC-0C4F-C4F2D0161BD6}"/>
              </a:ext>
            </a:extLst>
          </p:cNvPr>
          <p:cNvSpPr>
            <a:spLocks noGrp="1"/>
          </p:cNvSpPr>
          <p:nvPr>
            <p:ph type="body" sz="quarter" idx="12"/>
          </p:nvPr>
        </p:nvSpPr>
        <p:spPr/>
        <p:txBody>
          <a:bodyPr/>
          <a:lstStyle/>
          <a:p>
            <a:r>
              <a:rPr lang="fr-BE" dirty="0"/>
              <a:t>Niveau BELGE</a:t>
            </a:r>
          </a:p>
        </p:txBody>
      </p:sp>
      <p:sp>
        <p:nvSpPr>
          <p:cNvPr id="4" name="Espace réservé du texte 3">
            <a:extLst>
              <a:ext uri="{FF2B5EF4-FFF2-40B4-BE49-F238E27FC236}">
                <a16:creationId xmlns:a16="http://schemas.microsoft.com/office/drawing/2014/main" id="{1F7A61A3-82AF-9E4A-32E5-4A3A1E9BE065}"/>
              </a:ext>
            </a:extLst>
          </p:cNvPr>
          <p:cNvSpPr>
            <a:spLocks noGrp="1"/>
          </p:cNvSpPr>
          <p:nvPr>
            <p:ph type="body" sz="quarter" idx="13"/>
          </p:nvPr>
        </p:nvSpPr>
        <p:spPr/>
        <p:txBody>
          <a:bodyPr/>
          <a:lstStyle/>
          <a:p>
            <a:r>
              <a:rPr lang="fr-BE" dirty="0"/>
              <a:t>2</a:t>
            </a:r>
          </a:p>
        </p:txBody>
      </p:sp>
      <p:pic>
        <p:nvPicPr>
          <p:cNvPr id="3" name="Picture 2" descr="Drapeau de la Belgique — Wikipédia">
            <a:extLst>
              <a:ext uri="{FF2B5EF4-FFF2-40B4-BE49-F238E27FC236}">
                <a16:creationId xmlns:a16="http://schemas.microsoft.com/office/drawing/2014/main" id="{2B37E4C1-C076-7E03-B355-2C1E52A638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4436" y="3872458"/>
            <a:ext cx="2143125"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152575"/>
      </p:ext>
    </p:extLst>
  </p:cSld>
  <p:clrMapOvr>
    <a:masterClrMapping/>
  </p:clrMapOvr>
  <p:transition>
    <p:pull dir="l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4240E58D-44E2-C90F-822F-7C5F6AC9EB99}"/>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Arrêté royal sécurité</a:t>
            </a:r>
          </a:p>
        </p:txBody>
      </p:sp>
      <p:sp>
        <p:nvSpPr>
          <p:cNvPr id="4" name="Espace réservé du contenu 3">
            <a:extLst>
              <a:ext uri="{FF2B5EF4-FFF2-40B4-BE49-F238E27FC236}">
                <a16:creationId xmlns:a16="http://schemas.microsoft.com/office/drawing/2014/main" id="{EA148F4D-4CD5-C5E9-F3B9-DC5DE5A1DEB7}"/>
              </a:ext>
            </a:extLst>
          </p:cNvPr>
          <p:cNvSpPr>
            <a:spLocks noGrp="1"/>
          </p:cNvSpPr>
          <p:nvPr>
            <p:ph idx="1"/>
          </p:nvPr>
        </p:nvSpPr>
        <p:spPr>
          <a:xfrm>
            <a:off x="1043517" y="1484784"/>
            <a:ext cx="10538884" cy="4353347"/>
          </a:xfrm>
        </p:spPr>
        <p:txBody>
          <a:bodyPr/>
          <a:lstStyle/>
          <a:p>
            <a:pPr marL="0" indent="0">
              <a:buNone/>
            </a:pPr>
            <a:r>
              <a:rPr lang="fr-BE" sz="1800" b="1" dirty="0">
                <a:latin typeface="+mj-lt"/>
              </a:rPr>
              <a:t>Arrêté royal du 20 décembre 2024 portant exécution de la loi du 11 décembre 1998 relative à la classification, aux habilitations de sécurité, aux avis de sécurité et au service public réglementé</a:t>
            </a:r>
          </a:p>
          <a:p>
            <a:pPr marL="0" indent="0">
              <a:buNone/>
            </a:pPr>
            <a:r>
              <a:rPr lang="fr-BE" sz="1600" i="1" dirty="0">
                <a:solidFill>
                  <a:schemeClr val="accent1"/>
                </a:solidFill>
                <a:latin typeface="+mj-lt"/>
                <a:ea typeface="Calibri" panose="020F0502020204030204" pitchFamily="34" charset="0"/>
              </a:rPr>
              <a:t>Moniteur belge </a:t>
            </a:r>
            <a:r>
              <a:rPr lang="fr-BE" sz="1600" dirty="0">
                <a:solidFill>
                  <a:schemeClr val="accent1"/>
                </a:solidFill>
                <a:latin typeface="+mj-lt"/>
                <a:ea typeface="Calibri" panose="020F0502020204030204" pitchFamily="34" charset="0"/>
              </a:rPr>
              <a:t>du 22 janvier 2025</a:t>
            </a:r>
          </a:p>
          <a:p>
            <a:pPr marL="0" indent="0" algn="l">
              <a:buNone/>
            </a:pPr>
            <a:endParaRPr lang="fr-BE" sz="1800" dirty="0">
              <a:latin typeface="+mj-lt"/>
            </a:endParaRPr>
          </a:p>
          <a:p>
            <a:pPr algn="just">
              <a:lnSpc>
                <a:spcPct val="107000"/>
              </a:lnSpc>
              <a:spcAft>
                <a:spcPts val="800"/>
              </a:spcAft>
            </a:pPr>
            <a:r>
              <a:rPr lang="fr-BE" sz="1800" b="1" dirty="0">
                <a:solidFill>
                  <a:schemeClr val="accent1"/>
                </a:solidFill>
                <a:latin typeface="+mj-lt"/>
              </a:rPr>
              <a:t>Objectif : </a:t>
            </a:r>
            <a:r>
              <a:rPr lang="fr-BE" sz="1800" dirty="0">
                <a:latin typeface="+mj-lt"/>
              </a:rPr>
              <a:t>L’AR vise à clarifier les règles relatives à l’utilisation des informations classifiées dans un monde où la dématérialisation et le besoin d’accéder à l’information s’accroissent. Il permet également de contrôler la manière dont la classification est utilisée.</a:t>
            </a:r>
          </a:p>
          <a:p>
            <a:pPr algn="just">
              <a:lnSpc>
                <a:spcPct val="107000"/>
              </a:lnSpc>
              <a:spcAft>
                <a:spcPts val="800"/>
              </a:spcAft>
            </a:pPr>
            <a:endParaRPr lang="fr-BE" sz="1800" dirty="0">
              <a:latin typeface="+mj-lt"/>
            </a:endParaRPr>
          </a:p>
          <a:p>
            <a:pPr algn="just">
              <a:lnSpc>
                <a:spcPct val="107000"/>
              </a:lnSpc>
              <a:spcAft>
                <a:spcPts val="800"/>
              </a:spcAft>
            </a:pPr>
            <a:r>
              <a:rPr lang="fr-BE" sz="1800" b="1" dirty="0">
                <a:solidFill>
                  <a:schemeClr val="accent1"/>
                </a:solidFill>
                <a:latin typeface="+mj-lt"/>
              </a:rPr>
              <a:t>Points abordés : </a:t>
            </a:r>
            <a:r>
              <a:rPr lang="fr-BE" sz="1800" dirty="0">
                <a:latin typeface="+mj-lt"/>
              </a:rPr>
              <a:t>rôles et responsabilités, mesures de protection à différentes niveaux (ex : classification, communication, cryptographe), les contrôles exercés par l’Autorité nationale de sécurité, </a:t>
            </a:r>
          </a:p>
          <a:p>
            <a:pPr marL="0" indent="0" algn="just">
              <a:lnSpc>
                <a:spcPct val="107000"/>
              </a:lnSpc>
              <a:spcAft>
                <a:spcPts val="800"/>
              </a:spcAft>
              <a:buNone/>
            </a:pPr>
            <a:endParaRPr lang="fr-BE" sz="1800" dirty="0">
              <a:solidFill>
                <a:schemeClr val="accent1"/>
              </a:solidFill>
              <a:latin typeface="+mj-lt"/>
            </a:endParaRPr>
          </a:p>
          <a:p>
            <a:pPr algn="just">
              <a:lnSpc>
                <a:spcPct val="107000"/>
              </a:lnSpc>
              <a:spcAft>
                <a:spcPts val="800"/>
              </a:spcAft>
            </a:pPr>
            <a:r>
              <a:rPr lang="fr-BE" sz="1800" dirty="0">
                <a:latin typeface="+mj-lt"/>
              </a:rPr>
              <a:t>La protection assurée aux informations classifiées s’appuie sur un </a:t>
            </a:r>
            <a:r>
              <a:rPr lang="fr-BE" sz="1800" b="1" dirty="0">
                <a:solidFill>
                  <a:schemeClr val="accent1"/>
                </a:solidFill>
                <a:latin typeface="+mj-lt"/>
              </a:rPr>
              <a:t>ensemble de mesures de protection  </a:t>
            </a:r>
            <a:r>
              <a:rPr lang="fr-BE" sz="1800" dirty="0">
                <a:latin typeface="+mj-lt"/>
              </a:rPr>
              <a:t>minimales portant notamment sur </a:t>
            </a:r>
            <a:r>
              <a:rPr lang="fr-BE" sz="1800" i="1" u="sng" dirty="0">
                <a:latin typeface="+mj-lt"/>
              </a:rPr>
              <a:t>les marchés publics.</a:t>
            </a:r>
          </a:p>
          <a:p>
            <a:pPr algn="just">
              <a:lnSpc>
                <a:spcPct val="107000"/>
              </a:lnSpc>
              <a:spcAft>
                <a:spcPts val="800"/>
              </a:spcAft>
            </a:pPr>
            <a:endParaRPr lang="fr-BE" sz="1800" b="1" dirty="0">
              <a:highlight>
                <a:srgbClr val="FFFF00"/>
              </a:highlight>
              <a:latin typeface="+mj-lt"/>
            </a:endParaRPr>
          </a:p>
          <a:p>
            <a:pPr marL="180000" lvl="1" indent="0" algn="just">
              <a:lnSpc>
                <a:spcPct val="107000"/>
              </a:lnSpc>
              <a:spcAft>
                <a:spcPts val="800"/>
              </a:spcAft>
              <a:buNone/>
            </a:pPr>
            <a:endParaRPr lang="fr-BE" sz="1800" b="1" dirty="0">
              <a:latin typeface="+mj-lt"/>
            </a:endParaRP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6EA9DA4B-41C8-1979-8DAD-B740788B83B8}"/>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372662145"/>
      </p:ext>
    </p:extLst>
  </p:cSld>
  <p:clrMapOvr>
    <a:masterClrMapping/>
  </p:clrMapOvr>
  <p:transition>
    <p:pull dir="l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56E6F-AC40-3B60-51A6-295FA766CC8E}"/>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5D62CE23-9A60-E91B-EFED-03292E512F3A}"/>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Arrêté royal sécurité</a:t>
            </a:r>
          </a:p>
        </p:txBody>
      </p:sp>
      <p:sp>
        <p:nvSpPr>
          <p:cNvPr id="4" name="Espace réservé du contenu 3">
            <a:extLst>
              <a:ext uri="{FF2B5EF4-FFF2-40B4-BE49-F238E27FC236}">
                <a16:creationId xmlns:a16="http://schemas.microsoft.com/office/drawing/2014/main" id="{051E1349-F53C-8DEE-58EC-76B387E17B1F}"/>
              </a:ext>
            </a:extLst>
          </p:cNvPr>
          <p:cNvSpPr>
            <a:spLocks noGrp="1"/>
          </p:cNvSpPr>
          <p:nvPr>
            <p:ph idx="1"/>
          </p:nvPr>
        </p:nvSpPr>
        <p:spPr>
          <a:xfrm>
            <a:off x="1043517" y="1484784"/>
            <a:ext cx="10538884" cy="4353347"/>
          </a:xfrm>
        </p:spPr>
        <p:txBody>
          <a:bodyPr/>
          <a:lstStyle/>
          <a:p>
            <a:pPr marL="0" indent="0">
              <a:buNone/>
            </a:pPr>
            <a:r>
              <a:rPr lang="fr-BE" sz="1800" b="1" dirty="0">
                <a:latin typeface="+mj-lt"/>
              </a:rPr>
              <a:t>Arrêté royal du 20 décembre 2024 portant exécution de la loi du 11 décembre 1998 relative à la classification, aux habilitations de sécurité, aux avis de sécurité et au service public réglementé</a:t>
            </a:r>
          </a:p>
          <a:p>
            <a:pPr marL="0" indent="0">
              <a:buNone/>
            </a:pPr>
            <a:r>
              <a:rPr lang="fr-BE" sz="1600" i="1" dirty="0">
                <a:solidFill>
                  <a:schemeClr val="accent1"/>
                </a:solidFill>
                <a:latin typeface="+mj-lt"/>
                <a:ea typeface="Calibri" panose="020F0502020204030204" pitchFamily="34" charset="0"/>
              </a:rPr>
              <a:t>Moniteur belge </a:t>
            </a:r>
            <a:r>
              <a:rPr lang="fr-BE" sz="1600" dirty="0">
                <a:solidFill>
                  <a:schemeClr val="accent1"/>
                </a:solidFill>
                <a:latin typeface="+mj-lt"/>
                <a:ea typeface="Calibri" panose="020F0502020204030204" pitchFamily="34" charset="0"/>
              </a:rPr>
              <a:t>du 22 janvier 2025</a:t>
            </a:r>
          </a:p>
          <a:p>
            <a:pPr marL="0" indent="0" algn="l">
              <a:buNone/>
            </a:pPr>
            <a:endParaRPr lang="fr-BE" sz="1800" dirty="0">
              <a:latin typeface="+mj-lt"/>
            </a:endParaRPr>
          </a:p>
          <a:p>
            <a:pPr algn="just">
              <a:lnSpc>
                <a:spcPct val="107000"/>
              </a:lnSpc>
              <a:spcAft>
                <a:spcPts val="800"/>
              </a:spcAft>
            </a:pPr>
            <a:r>
              <a:rPr lang="fr-BE" sz="1800" b="1" i="1" dirty="0">
                <a:solidFill>
                  <a:schemeClr val="accent1"/>
                </a:solidFill>
                <a:latin typeface="+mj-lt"/>
              </a:rPr>
              <a:t>Quid de l’impact de l’arrêté royal sur les marchés publics ?</a:t>
            </a:r>
          </a:p>
          <a:p>
            <a:pPr marL="0" indent="0" algn="just">
              <a:lnSpc>
                <a:spcPct val="107000"/>
              </a:lnSpc>
              <a:spcAft>
                <a:spcPts val="800"/>
              </a:spcAft>
              <a:buNone/>
            </a:pPr>
            <a:r>
              <a:rPr lang="fr-BE" sz="1800" dirty="0">
                <a:latin typeface="+mj-lt"/>
                <a:sym typeface="Wingdings" panose="05000000000000000000" pitchFamily="2" charset="2"/>
              </a:rPr>
              <a:t> </a:t>
            </a:r>
            <a:r>
              <a:rPr lang="fr-BE" sz="1800" b="1" dirty="0">
                <a:latin typeface="+mj-lt"/>
                <a:sym typeface="Wingdings" panose="05000000000000000000" pitchFamily="2" charset="2"/>
              </a:rPr>
              <a:t>Personnes physiques (art. 70 et suivants)</a:t>
            </a:r>
            <a:endParaRPr lang="fr-BE" sz="1800" dirty="0">
              <a:latin typeface="+mj-lt"/>
              <a:sym typeface="Wingdings" panose="05000000000000000000" pitchFamily="2" charset="2"/>
            </a:endParaRPr>
          </a:p>
          <a:p>
            <a:pPr marL="0" indent="0" algn="just">
              <a:lnSpc>
                <a:spcPct val="107000"/>
              </a:lnSpc>
              <a:spcAft>
                <a:spcPts val="800"/>
              </a:spcAft>
              <a:buNone/>
            </a:pPr>
            <a:r>
              <a:rPr lang="fr-BE" sz="1600" dirty="0">
                <a:latin typeface="+mj-lt"/>
                <a:sym typeface="Wingdings" panose="05000000000000000000" pitchFamily="2" charset="2"/>
              </a:rPr>
              <a:t>Les </a:t>
            </a:r>
            <a:r>
              <a:rPr lang="fr-BE" sz="1600" dirty="0">
                <a:solidFill>
                  <a:schemeClr val="accent2"/>
                </a:solidFill>
                <a:latin typeface="+mj-lt"/>
                <a:sym typeface="Wingdings" panose="05000000000000000000" pitchFamily="2" charset="2"/>
              </a:rPr>
              <a:t>personnes de nationalité belge</a:t>
            </a:r>
            <a:r>
              <a:rPr lang="fr-BE" sz="1600" dirty="0">
                <a:latin typeface="+mj-lt"/>
                <a:sym typeface="Wingdings" panose="05000000000000000000" pitchFamily="2" charset="2"/>
              </a:rPr>
              <a:t>, ayant besoin d’accéder à des informations classifiées à partir du niveau « confidentiel » peuvent se voir octroyer une habilitation de sécurité selon les conditions fixées dans la réglementation.</a:t>
            </a:r>
          </a:p>
          <a:p>
            <a:pPr marL="0" indent="0" algn="just">
              <a:lnSpc>
                <a:spcPct val="107000"/>
              </a:lnSpc>
              <a:spcAft>
                <a:spcPts val="800"/>
              </a:spcAft>
              <a:buNone/>
            </a:pPr>
            <a:r>
              <a:rPr lang="fr-BE" sz="1600" dirty="0">
                <a:latin typeface="+mj-lt"/>
                <a:sym typeface="Wingdings" panose="05000000000000000000" pitchFamily="2" charset="2"/>
              </a:rPr>
              <a:t>Possible aussi pour les </a:t>
            </a:r>
            <a:r>
              <a:rPr lang="fr-BE" sz="1600" dirty="0">
                <a:solidFill>
                  <a:schemeClr val="accent2"/>
                </a:solidFill>
                <a:latin typeface="+mj-lt"/>
                <a:sym typeface="Wingdings" panose="05000000000000000000" pitchFamily="2" charset="2"/>
              </a:rPr>
              <a:t>personnes de nationalité étrangère </a:t>
            </a:r>
            <a:r>
              <a:rPr lang="fr-BE" sz="1600" dirty="0">
                <a:latin typeface="+mj-lt"/>
                <a:sym typeface="Wingdings" panose="05000000000000000000" pitchFamily="2" charset="2"/>
              </a:rPr>
              <a:t>pour autant qu’il y ait un accord en matière d’échange et de protection mutuelle d’informations classifiées entre la Belgique et le pays d’origine de la personne concernée.</a:t>
            </a:r>
          </a:p>
          <a:p>
            <a:pPr marL="180000" lvl="1" indent="0" algn="just">
              <a:lnSpc>
                <a:spcPct val="107000"/>
              </a:lnSpc>
              <a:spcAft>
                <a:spcPts val="800"/>
              </a:spcAft>
              <a:buNone/>
            </a:pPr>
            <a:r>
              <a:rPr lang="fr-BE" sz="1600" b="1" dirty="0">
                <a:solidFill>
                  <a:srgbClr val="FF0000"/>
                </a:solidFill>
                <a:latin typeface="+mj-lt"/>
                <a:sym typeface="Wingdings" panose="05000000000000000000" pitchFamily="2" charset="2"/>
              </a:rPr>
              <a:t>Exception : </a:t>
            </a:r>
            <a:r>
              <a:rPr lang="fr-BE" sz="1600" dirty="0">
                <a:latin typeface="+mj-lt"/>
                <a:sym typeface="Wingdings" panose="05000000000000000000" pitchFamily="2" charset="2"/>
              </a:rPr>
              <a:t>les </a:t>
            </a:r>
            <a:r>
              <a:rPr lang="fr-BE" sz="1600" dirty="0">
                <a:solidFill>
                  <a:schemeClr val="accent2"/>
                </a:solidFill>
                <a:latin typeface="+mj-lt"/>
                <a:sym typeface="Wingdings" panose="05000000000000000000" pitchFamily="2" charset="2"/>
              </a:rPr>
              <a:t>ressortissants d’un état membre </a:t>
            </a:r>
            <a:r>
              <a:rPr lang="fr-BE" sz="1600" dirty="0">
                <a:latin typeface="+mj-lt"/>
                <a:sym typeface="Wingdings" panose="05000000000000000000" pitchFamily="2" charset="2"/>
              </a:rPr>
              <a:t>de l’EEE (UE + Islande + Norvège + Liechtenstein) ou de la confédération suisse peuvent se voir délivrer une habilitation de sécurité </a:t>
            </a:r>
            <a:r>
              <a:rPr lang="fr-BE" sz="1600" dirty="0">
                <a:solidFill>
                  <a:srgbClr val="FF0000"/>
                </a:solidFill>
                <a:latin typeface="+mj-lt"/>
                <a:sym typeface="Wingdings" panose="05000000000000000000" pitchFamily="2" charset="2"/>
              </a:rPr>
              <a:t>SANS qu’il y ait un accord</a:t>
            </a:r>
            <a:r>
              <a:rPr lang="fr-BE" sz="1600" dirty="0">
                <a:latin typeface="+mj-lt"/>
                <a:sym typeface="Wingdings" panose="05000000000000000000" pitchFamily="2" charset="2"/>
              </a:rPr>
              <a:t>.</a:t>
            </a:r>
          </a:p>
          <a:p>
            <a:pPr marL="180000" lvl="1" indent="0" algn="just">
              <a:lnSpc>
                <a:spcPct val="107000"/>
              </a:lnSpc>
              <a:spcAft>
                <a:spcPts val="800"/>
              </a:spcAft>
              <a:buNone/>
            </a:pPr>
            <a:endParaRPr lang="fr-BE" sz="1600" dirty="0">
              <a:latin typeface="+mj-lt"/>
              <a:sym typeface="Wingdings" panose="05000000000000000000" pitchFamily="2" charset="2"/>
            </a:endParaRPr>
          </a:p>
          <a:p>
            <a:pPr marL="0" indent="0" algn="just">
              <a:lnSpc>
                <a:spcPct val="107000"/>
              </a:lnSpc>
              <a:spcAft>
                <a:spcPts val="800"/>
              </a:spcAft>
              <a:buNone/>
            </a:pPr>
            <a:r>
              <a:rPr lang="fr-BE" sz="1600" dirty="0">
                <a:latin typeface="+mj-lt"/>
                <a:sym typeface="Wingdings" panose="05000000000000000000" pitchFamily="2" charset="2"/>
              </a:rPr>
              <a:t>Procédure d’octroi fixée dans l’AR, art. 71 et suivants.</a:t>
            </a:r>
          </a:p>
          <a:p>
            <a:pPr marL="0" indent="0" algn="just">
              <a:lnSpc>
                <a:spcPct val="107000"/>
              </a:lnSpc>
              <a:spcAft>
                <a:spcPts val="800"/>
              </a:spcAft>
              <a:buNone/>
            </a:pPr>
            <a:r>
              <a:rPr lang="fr-BE" sz="1600" dirty="0">
                <a:latin typeface="+mj-lt"/>
                <a:sym typeface="Wingdings" panose="05000000000000000000" pitchFamily="2" charset="2"/>
              </a:rPr>
              <a:t>Durée d’octroi : 5 ans maximum + obligation de communiquer toute modification des données communiquées à l’autorité.</a:t>
            </a:r>
            <a:endParaRPr lang="fr-BE" sz="1600" dirty="0">
              <a:latin typeface="+mj-lt"/>
            </a:endParaRPr>
          </a:p>
          <a:p>
            <a:pPr algn="just">
              <a:lnSpc>
                <a:spcPct val="107000"/>
              </a:lnSpc>
              <a:spcAft>
                <a:spcPts val="800"/>
              </a:spcAft>
            </a:pPr>
            <a:endParaRPr lang="fr-BE" sz="1800" b="1" dirty="0">
              <a:highlight>
                <a:srgbClr val="FFFF00"/>
              </a:highlight>
              <a:latin typeface="+mj-lt"/>
            </a:endParaRPr>
          </a:p>
          <a:p>
            <a:pPr marL="180000" lvl="1" indent="0" algn="just">
              <a:lnSpc>
                <a:spcPct val="107000"/>
              </a:lnSpc>
              <a:spcAft>
                <a:spcPts val="800"/>
              </a:spcAft>
              <a:buNone/>
            </a:pPr>
            <a:endParaRPr lang="fr-BE" sz="1800" b="1" dirty="0">
              <a:latin typeface="+mj-lt"/>
            </a:endParaRP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B182EA26-1876-C42B-B127-3C2FC6C446F5}"/>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878913948"/>
      </p:ext>
    </p:extLst>
  </p:cSld>
  <p:clrMapOvr>
    <a:masterClrMapping/>
  </p:clrMapOvr>
  <p:transition>
    <p:pull dir="l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D07A2-92B8-BF01-0108-1B3DC27F5464}"/>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6642F399-7C52-CFB3-4E39-538CCBF8B548}"/>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Arrêté royal sécurité</a:t>
            </a:r>
          </a:p>
        </p:txBody>
      </p:sp>
      <p:sp>
        <p:nvSpPr>
          <p:cNvPr id="4" name="Espace réservé du contenu 3">
            <a:extLst>
              <a:ext uri="{FF2B5EF4-FFF2-40B4-BE49-F238E27FC236}">
                <a16:creationId xmlns:a16="http://schemas.microsoft.com/office/drawing/2014/main" id="{DCDFF34E-7172-64BE-6BF8-A4C69A87CBB1}"/>
              </a:ext>
            </a:extLst>
          </p:cNvPr>
          <p:cNvSpPr>
            <a:spLocks noGrp="1"/>
          </p:cNvSpPr>
          <p:nvPr>
            <p:ph idx="1"/>
          </p:nvPr>
        </p:nvSpPr>
        <p:spPr>
          <a:xfrm>
            <a:off x="1043517" y="1484784"/>
            <a:ext cx="10538884" cy="4353347"/>
          </a:xfrm>
        </p:spPr>
        <p:txBody>
          <a:bodyPr/>
          <a:lstStyle/>
          <a:p>
            <a:pPr marL="0" indent="0">
              <a:buNone/>
            </a:pPr>
            <a:r>
              <a:rPr lang="fr-BE" sz="1800" b="1" dirty="0">
                <a:latin typeface="+mj-lt"/>
              </a:rPr>
              <a:t>Arrêté royal du 20 décembre 2024 portant exécution de la loi du 11 décembre 1998 relative à la classification, aux habilitations de sécurité, aux avis de sécurité et au service public réglementé</a:t>
            </a:r>
          </a:p>
          <a:p>
            <a:pPr marL="0" indent="0">
              <a:buNone/>
            </a:pPr>
            <a:r>
              <a:rPr lang="fr-BE" sz="1600" i="1" dirty="0">
                <a:solidFill>
                  <a:schemeClr val="accent1"/>
                </a:solidFill>
                <a:latin typeface="+mj-lt"/>
                <a:ea typeface="Calibri" panose="020F0502020204030204" pitchFamily="34" charset="0"/>
              </a:rPr>
              <a:t>Moniteur belge </a:t>
            </a:r>
            <a:r>
              <a:rPr lang="fr-BE" sz="1600" dirty="0">
                <a:solidFill>
                  <a:schemeClr val="accent1"/>
                </a:solidFill>
                <a:latin typeface="+mj-lt"/>
                <a:ea typeface="Calibri" panose="020F0502020204030204" pitchFamily="34" charset="0"/>
              </a:rPr>
              <a:t>du 22 janvier 2025</a:t>
            </a:r>
          </a:p>
          <a:p>
            <a:pPr marL="0" indent="0" algn="l">
              <a:buNone/>
            </a:pPr>
            <a:endParaRPr lang="fr-BE" sz="1800" dirty="0">
              <a:latin typeface="+mj-lt"/>
            </a:endParaRPr>
          </a:p>
          <a:p>
            <a:pPr algn="just">
              <a:lnSpc>
                <a:spcPct val="107000"/>
              </a:lnSpc>
              <a:spcAft>
                <a:spcPts val="800"/>
              </a:spcAft>
            </a:pPr>
            <a:r>
              <a:rPr lang="fr-BE" sz="1800" b="1" i="1" dirty="0">
                <a:solidFill>
                  <a:schemeClr val="accent1"/>
                </a:solidFill>
                <a:latin typeface="+mj-lt"/>
              </a:rPr>
              <a:t>Quid de l’impact de l’arrêté royal sur les marchés publics ?</a:t>
            </a:r>
          </a:p>
          <a:p>
            <a:pPr marL="0" indent="0" algn="just">
              <a:lnSpc>
                <a:spcPct val="107000"/>
              </a:lnSpc>
              <a:spcAft>
                <a:spcPts val="800"/>
              </a:spcAft>
              <a:buNone/>
            </a:pPr>
            <a:r>
              <a:rPr lang="fr-BE" sz="1800" dirty="0">
                <a:latin typeface="+mj-lt"/>
                <a:sym typeface="Wingdings" panose="05000000000000000000" pitchFamily="2" charset="2"/>
              </a:rPr>
              <a:t> </a:t>
            </a:r>
            <a:r>
              <a:rPr lang="fr-BE" sz="1800" b="1" dirty="0">
                <a:latin typeface="+mj-lt"/>
                <a:sym typeface="Wingdings" panose="05000000000000000000" pitchFamily="2" charset="2"/>
              </a:rPr>
              <a:t>Personnes morales (art. 83 et suivants)</a:t>
            </a:r>
          </a:p>
          <a:p>
            <a:pPr lvl="1" algn="just">
              <a:lnSpc>
                <a:spcPct val="107000"/>
              </a:lnSpc>
              <a:spcAft>
                <a:spcPts val="800"/>
              </a:spcAft>
              <a:buFont typeface="Courier New" panose="02070309020205020404" pitchFamily="49" charset="0"/>
              <a:buChar char="o"/>
            </a:pPr>
            <a:r>
              <a:rPr lang="fr-BE" sz="1800" dirty="0">
                <a:latin typeface="+mj-lt"/>
              </a:rPr>
              <a:t>Besoin d’accéder à des informations classifiées doit être reconnu par l’autorité nationale de sécurité.</a:t>
            </a:r>
          </a:p>
          <a:p>
            <a:pPr lvl="1" algn="just">
              <a:lnSpc>
                <a:spcPct val="107000"/>
              </a:lnSpc>
              <a:spcAft>
                <a:spcPts val="800"/>
              </a:spcAft>
              <a:buFont typeface="Courier New" panose="02070309020205020404" pitchFamily="49" charset="0"/>
              <a:buChar char="o"/>
            </a:pPr>
            <a:endParaRPr lang="fr-BE" sz="1800" dirty="0">
              <a:latin typeface="+mj-lt"/>
            </a:endParaRPr>
          </a:p>
          <a:p>
            <a:pPr lvl="1" algn="just">
              <a:lnSpc>
                <a:spcPct val="107000"/>
              </a:lnSpc>
              <a:spcAft>
                <a:spcPts val="800"/>
              </a:spcAft>
              <a:buFont typeface="Courier New" panose="02070309020205020404" pitchFamily="49" charset="0"/>
              <a:buChar char="o"/>
            </a:pPr>
            <a:r>
              <a:rPr lang="fr-BE" sz="1800" dirty="0">
                <a:latin typeface="+mj-lt"/>
              </a:rPr>
              <a:t>La personne morale doit disposer d’une habilitation de sécurité </a:t>
            </a:r>
          </a:p>
          <a:p>
            <a:pPr lvl="1" algn="just">
              <a:lnSpc>
                <a:spcPct val="107000"/>
              </a:lnSpc>
              <a:spcAft>
                <a:spcPts val="800"/>
              </a:spcAft>
              <a:buFont typeface="Courier New" panose="02070309020205020404" pitchFamily="49" charset="0"/>
              <a:buChar char="o"/>
            </a:pPr>
            <a:endParaRPr lang="fr-BE" sz="1800" dirty="0">
              <a:latin typeface="+mj-lt"/>
            </a:endParaRPr>
          </a:p>
          <a:p>
            <a:pPr lvl="1" algn="just">
              <a:lnSpc>
                <a:spcPct val="107000"/>
              </a:lnSpc>
              <a:spcAft>
                <a:spcPts val="800"/>
              </a:spcAft>
              <a:buFont typeface="Courier New" panose="02070309020205020404" pitchFamily="49" charset="0"/>
              <a:buChar char="o"/>
            </a:pPr>
            <a:r>
              <a:rPr lang="fr-BE" sz="1800" dirty="0">
                <a:latin typeface="+mj-lt"/>
              </a:rPr>
              <a:t>Exception : les informations classifiées de niveau « restreint »</a:t>
            </a:r>
          </a:p>
          <a:p>
            <a:pPr marL="180000" lvl="1" indent="0" algn="just">
              <a:lnSpc>
                <a:spcPct val="107000"/>
              </a:lnSpc>
              <a:spcAft>
                <a:spcPts val="800"/>
              </a:spcAft>
              <a:buNone/>
            </a:pPr>
            <a:endParaRPr lang="fr-BE" sz="1800" b="1" dirty="0">
              <a:latin typeface="+mj-lt"/>
            </a:endParaRP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BF234E96-3242-F5C4-06C6-0B05D1CC47F6}"/>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1801864720"/>
      </p:ext>
    </p:extLst>
  </p:cSld>
  <p:clrMapOvr>
    <a:masterClrMapping/>
  </p:clrMapOvr>
  <p:transition>
    <p:pull dir="l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F144E-7371-8621-B908-441AFC91C318}"/>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831A8F22-FE14-D2E4-3C5B-F99874B6A005}"/>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Arrêté royal sécurité</a:t>
            </a:r>
          </a:p>
        </p:txBody>
      </p:sp>
      <p:sp>
        <p:nvSpPr>
          <p:cNvPr id="4" name="Espace réservé du contenu 3">
            <a:extLst>
              <a:ext uri="{FF2B5EF4-FFF2-40B4-BE49-F238E27FC236}">
                <a16:creationId xmlns:a16="http://schemas.microsoft.com/office/drawing/2014/main" id="{191C74E4-5500-DF49-68CF-948F7047E761}"/>
              </a:ext>
            </a:extLst>
          </p:cNvPr>
          <p:cNvSpPr>
            <a:spLocks noGrp="1"/>
          </p:cNvSpPr>
          <p:nvPr>
            <p:ph idx="1"/>
          </p:nvPr>
        </p:nvSpPr>
        <p:spPr>
          <a:xfrm>
            <a:off x="1043517" y="1484784"/>
            <a:ext cx="10538884" cy="4871567"/>
          </a:xfrm>
        </p:spPr>
        <p:txBody>
          <a:bodyPr/>
          <a:lstStyle/>
          <a:p>
            <a:pPr marL="0" indent="0">
              <a:buNone/>
            </a:pPr>
            <a:r>
              <a:rPr lang="fr-BE" sz="1800" b="1" dirty="0">
                <a:latin typeface="+mj-lt"/>
              </a:rPr>
              <a:t>Arrêté royal du 20 décembre 2024 portant exécution de la loi du 11 décembre 1998 relative à la classification, aux habilitations de sécurité, aux avis de sécurité et au service public réglementé</a:t>
            </a:r>
          </a:p>
          <a:p>
            <a:pPr marL="0" indent="0">
              <a:buNone/>
            </a:pPr>
            <a:r>
              <a:rPr lang="fr-BE" sz="1600" i="1" dirty="0">
                <a:solidFill>
                  <a:schemeClr val="accent1"/>
                </a:solidFill>
                <a:latin typeface="+mj-lt"/>
                <a:ea typeface="Calibri" panose="020F0502020204030204" pitchFamily="34" charset="0"/>
              </a:rPr>
              <a:t>Moniteur belge </a:t>
            </a:r>
            <a:r>
              <a:rPr lang="fr-BE" sz="1600" dirty="0">
                <a:solidFill>
                  <a:schemeClr val="accent1"/>
                </a:solidFill>
                <a:latin typeface="+mj-lt"/>
                <a:ea typeface="Calibri" panose="020F0502020204030204" pitchFamily="34" charset="0"/>
              </a:rPr>
              <a:t>du 22 janvier 2025</a:t>
            </a:r>
          </a:p>
          <a:p>
            <a:pPr marL="0" indent="0" algn="l">
              <a:buNone/>
            </a:pPr>
            <a:endParaRPr lang="fr-BE" sz="1800" dirty="0">
              <a:latin typeface="+mj-lt"/>
            </a:endParaRPr>
          </a:p>
          <a:p>
            <a:pPr algn="just">
              <a:lnSpc>
                <a:spcPct val="107000"/>
              </a:lnSpc>
              <a:spcAft>
                <a:spcPts val="800"/>
              </a:spcAft>
            </a:pPr>
            <a:r>
              <a:rPr lang="fr-BE" sz="1800" b="1" i="1" dirty="0">
                <a:solidFill>
                  <a:schemeClr val="accent1"/>
                </a:solidFill>
                <a:latin typeface="+mj-lt"/>
              </a:rPr>
              <a:t>Quid de l’impact de l’arrêté royal sur les marchés publics ?</a:t>
            </a:r>
          </a:p>
          <a:p>
            <a:pPr marL="0" indent="0" algn="just">
              <a:lnSpc>
                <a:spcPct val="107000"/>
              </a:lnSpc>
              <a:spcAft>
                <a:spcPts val="800"/>
              </a:spcAft>
              <a:buNone/>
            </a:pPr>
            <a:r>
              <a:rPr lang="fr-BE" sz="1800" dirty="0">
                <a:latin typeface="+mj-lt"/>
                <a:sym typeface="Wingdings" panose="05000000000000000000" pitchFamily="2" charset="2"/>
              </a:rPr>
              <a:t> </a:t>
            </a:r>
            <a:r>
              <a:rPr lang="fr-BE" sz="1800" b="1" dirty="0">
                <a:latin typeface="+mj-lt"/>
                <a:sym typeface="Wingdings" panose="05000000000000000000" pitchFamily="2" charset="2"/>
              </a:rPr>
              <a:t>Personnes morales (art. 83 et suivants)</a:t>
            </a:r>
          </a:p>
          <a:p>
            <a:pPr lvl="1" algn="just">
              <a:lnSpc>
                <a:spcPct val="107000"/>
              </a:lnSpc>
              <a:spcAft>
                <a:spcPts val="800"/>
              </a:spcAft>
              <a:buFont typeface="Courier New" panose="02070309020205020404" pitchFamily="49" charset="0"/>
              <a:buChar char="o"/>
            </a:pPr>
            <a:r>
              <a:rPr lang="fr-BE" sz="1600" dirty="0">
                <a:latin typeface="+mj-lt"/>
              </a:rPr>
              <a:t>Pour les marchés en lien avec des informations classifiées de </a:t>
            </a:r>
            <a:r>
              <a:rPr lang="fr-BE" sz="1600" dirty="0">
                <a:solidFill>
                  <a:schemeClr val="accent5"/>
                </a:solidFill>
                <a:latin typeface="+mj-lt"/>
              </a:rPr>
              <a:t>niveau « confidentiel » ou supérieur </a:t>
            </a:r>
            <a:r>
              <a:rPr lang="fr-BE" sz="1600" dirty="0">
                <a:latin typeface="+mj-lt"/>
              </a:rPr>
              <a:t>: seules les personnes morales dont le siège social </a:t>
            </a:r>
            <a:r>
              <a:rPr lang="fr-BE" sz="1600" u="sng" dirty="0">
                <a:latin typeface="+mj-lt"/>
              </a:rPr>
              <a:t>se situe en Belgique </a:t>
            </a:r>
            <a:r>
              <a:rPr lang="fr-BE" sz="1600" dirty="0">
                <a:latin typeface="+mj-lt"/>
              </a:rPr>
              <a:t>peuvent être habilitées !</a:t>
            </a:r>
          </a:p>
          <a:p>
            <a:pPr lvl="1" algn="just">
              <a:lnSpc>
                <a:spcPct val="107000"/>
              </a:lnSpc>
              <a:spcAft>
                <a:spcPts val="800"/>
              </a:spcAft>
              <a:buFont typeface="Courier New" panose="02070309020205020404" pitchFamily="49" charset="0"/>
              <a:buChar char="o"/>
            </a:pPr>
            <a:r>
              <a:rPr lang="fr-BE" sz="1600" dirty="0">
                <a:latin typeface="+mj-lt"/>
              </a:rPr>
              <a:t>Pour les marchés en lien avec des informations classifiées de </a:t>
            </a:r>
            <a:r>
              <a:rPr lang="fr-BE" sz="1600" dirty="0">
                <a:solidFill>
                  <a:schemeClr val="accent5"/>
                </a:solidFill>
                <a:latin typeface="+mj-lt"/>
              </a:rPr>
              <a:t>niveau « confidentiel » ou moins </a:t>
            </a:r>
            <a:r>
              <a:rPr lang="fr-BE" sz="1600" dirty="0">
                <a:latin typeface="+mj-lt"/>
              </a:rPr>
              <a:t>: les personnes morales dont le siège social </a:t>
            </a:r>
            <a:r>
              <a:rPr lang="fr-BE" sz="1600" u="sng" dirty="0">
                <a:latin typeface="+mj-lt"/>
              </a:rPr>
              <a:t>ne se situe pas en Belgique </a:t>
            </a:r>
            <a:r>
              <a:rPr lang="fr-BE" sz="1600" dirty="0">
                <a:latin typeface="+mj-lt"/>
              </a:rPr>
              <a:t>peuvent également être habilitées !</a:t>
            </a:r>
          </a:p>
          <a:p>
            <a:pPr lvl="1" algn="just">
              <a:lnSpc>
                <a:spcPct val="107000"/>
              </a:lnSpc>
              <a:spcAft>
                <a:spcPts val="800"/>
              </a:spcAft>
              <a:buFont typeface="Courier New" panose="02070309020205020404" pitchFamily="49" charset="0"/>
              <a:buChar char="o"/>
            </a:pPr>
            <a:r>
              <a:rPr lang="fr-BE" sz="1600" dirty="0">
                <a:latin typeface="+mj-lt"/>
              </a:rPr>
              <a:t>Pour les marchés en lien avec des informations classifiées de </a:t>
            </a:r>
            <a:r>
              <a:rPr lang="fr-BE" sz="1600" dirty="0">
                <a:solidFill>
                  <a:schemeClr val="accent5"/>
                </a:solidFill>
                <a:latin typeface="+mj-lt"/>
              </a:rPr>
              <a:t>niveau « confidentiel »  ou moins </a:t>
            </a:r>
            <a:r>
              <a:rPr lang="fr-BE" sz="1600" dirty="0">
                <a:latin typeface="+mj-lt"/>
              </a:rPr>
              <a:t>: l’administrateur ICT doit être en possession d’une habilitation sécurité dont le niveau est fixé par l’autorité nationale de sécurité.</a:t>
            </a:r>
          </a:p>
          <a:p>
            <a:pPr lvl="1" algn="just">
              <a:lnSpc>
                <a:spcPct val="107000"/>
              </a:lnSpc>
              <a:spcAft>
                <a:spcPts val="800"/>
              </a:spcAft>
              <a:buFont typeface="Courier New" panose="02070309020205020404" pitchFamily="49" charset="0"/>
              <a:buChar char="o"/>
            </a:pPr>
            <a:r>
              <a:rPr lang="fr-BE" sz="1600" dirty="0">
                <a:latin typeface="+mj-lt"/>
              </a:rPr>
              <a:t>Pour les marchés en lien avec des informations classifiées de niveau </a:t>
            </a:r>
            <a:r>
              <a:rPr lang="fr-BE" sz="1600" dirty="0">
                <a:solidFill>
                  <a:schemeClr val="accent5"/>
                </a:solidFill>
                <a:latin typeface="+mj-lt"/>
              </a:rPr>
              <a:t>« restreint »</a:t>
            </a:r>
            <a:r>
              <a:rPr lang="fr-BE" sz="1600" dirty="0">
                <a:latin typeface="+mj-lt"/>
              </a:rPr>
              <a:t>, l’autorité nationale de sécurité détermine la nécessite d’une habilitation de sécurité pour l’administrateur ICT.</a:t>
            </a:r>
          </a:p>
          <a:p>
            <a:pPr lvl="1" algn="just">
              <a:lnSpc>
                <a:spcPct val="107000"/>
              </a:lnSpc>
              <a:spcAft>
                <a:spcPts val="800"/>
              </a:spcAft>
              <a:buFont typeface="Courier New" panose="02070309020205020404" pitchFamily="49" charset="0"/>
              <a:buChar char="o"/>
            </a:pPr>
            <a:endParaRPr lang="fr-BE" sz="1800" dirty="0">
              <a:latin typeface="+mj-lt"/>
            </a:endParaRPr>
          </a:p>
          <a:p>
            <a:pPr lvl="1" algn="just">
              <a:lnSpc>
                <a:spcPct val="107000"/>
              </a:lnSpc>
              <a:spcAft>
                <a:spcPts val="800"/>
              </a:spcAft>
              <a:buFont typeface="Courier New" panose="02070309020205020404" pitchFamily="49" charset="0"/>
              <a:buChar char="o"/>
            </a:pPr>
            <a:endParaRPr lang="fr-BE" sz="1800" b="1" dirty="0">
              <a:latin typeface="+mj-lt"/>
            </a:endParaRP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E2B1BFEB-D390-F486-AC4E-330AD9DCBA5E}"/>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326985150"/>
      </p:ext>
    </p:extLst>
  </p:cSld>
  <p:clrMapOvr>
    <a:masterClrMapping/>
  </p:clrMapOvr>
  <p:transition>
    <p:pull dir="l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8C2BD-194E-EA9E-8B1C-F07ADF53A353}"/>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A13ED0B1-4AF8-EAD6-3768-AC312F6589CF}"/>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Arrêté royal sécurité</a:t>
            </a:r>
          </a:p>
        </p:txBody>
      </p:sp>
      <p:sp>
        <p:nvSpPr>
          <p:cNvPr id="4" name="Espace réservé du contenu 3">
            <a:extLst>
              <a:ext uri="{FF2B5EF4-FFF2-40B4-BE49-F238E27FC236}">
                <a16:creationId xmlns:a16="http://schemas.microsoft.com/office/drawing/2014/main" id="{BB3435D6-8848-F570-30E9-8C9AE48345F3}"/>
              </a:ext>
            </a:extLst>
          </p:cNvPr>
          <p:cNvSpPr>
            <a:spLocks noGrp="1"/>
          </p:cNvSpPr>
          <p:nvPr>
            <p:ph idx="1"/>
          </p:nvPr>
        </p:nvSpPr>
        <p:spPr>
          <a:xfrm>
            <a:off x="1043517" y="1484784"/>
            <a:ext cx="10538884" cy="4871567"/>
          </a:xfrm>
        </p:spPr>
        <p:txBody>
          <a:bodyPr/>
          <a:lstStyle/>
          <a:p>
            <a:pPr marL="0" indent="0">
              <a:buNone/>
            </a:pPr>
            <a:r>
              <a:rPr lang="fr-BE" sz="1800" b="1" dirty="0">
                <a:latin typeface="+mj-lt"/>
              </a:rPr>
              <a:t>Arrêté royal du 20 décembre 2024 portant exécution de la loi du 11 décembre 1998 relative à la classification, aux habilitations de sécurité, aux avis de sécurité et au service public réglementé</a:t>
            </a:r>
          </a:p>
          <a:p>
            <a:pPr marL="0" indent="0">
              <a:buNone/>
            </a:pPr>
            <a:r>
              <a:rPr lang="fr-BE" sz="1600" i="1" dirty="0">
                <a:solidFill>
                  <a:schemeClr val="accent1"/>
                </a:solidFill>
                <a:latin typeface="+mj-lt"/>
                <a:ea typeface="Calibri" panose="020F0502020204030204" pitchFamily="34" charset="0"/>
              </a:rPr>
              <a:t>Moniteur belge </a:t>
            </a:r>
            <a:r>
              <a:rPr lang="fr-BE" sz="1600" dirty="0">
                <a:solidFill>
                  <a:schemeClr val="accent1"/>
                </a:solidFill>
                <a:latin typeface="+mj-lt"/>
                <a:ea typeface="Calibri" panose="020F0502020204030204" pitchFamily="34" charset="0"/>
              </a:rPr>
              <a:t>du 22 janvier 2025</a:t>
            </a:r>
          </a:p>
          <a:p>
            <a:pPr marL="0" indent="0" algn="l">
              <a:buNone/>
            </a:pPr>
            <a:endParaRPr lang="fr-BE" sz="1800" dirty="0">
              <a:latin typeface="+mj-lt"/>
            </a:endParaRPr>
          </a:p>
          <a:p>
            <a:pPr algn="just">
              <a:lnSpc>
                <a:spcPct val="107000"/>
              </a:lnSpc>
              <a:spcAft>
                <a:spcPts val="800"/>
              </a:spcAft>
            </a:pPr>
            <a:r>
              <a:rPr lang="fr-BE" sz="1800" b="1" i="1" dirty="0">
                <a:solidFill>
                  <a:schemeClr val="accent1"/>
                </a:solidFill>
                <a:latin typeface="+mj-lt"/>
              </a:rPr>
              <a:t>Quid de l’impact de l’arrêté royal sur les marchés publics ?</a:t>
            </a:r>
          </a:p>
          <a:p>
            <a:pPr marL="0" indent="0" algn="just">
              <a:lnSpc>
                <a:spcPct val="107000"/>
              </a:lnSpc>
              <a:spcAft>
                <a:spcPts val="800"/>
              </a:spcAft>
              <a:buNone/>
            </a:pPr>
            <a:r>
              <a:rPr lang="fr-BE" sz="1800" dirty="0">
                <a:latin typeface="+mj-lt"/>
                <a:sym typeface="Wingdings" panose="05000000000000000000" pitchFamily="2" charset="2"/>
              </a:rPr>
              <a:t> </a:t>
            </a:r>
            <a:r>
              <a:rPr lang="fr-BE" sz="1800" b="1" dirty="0">
                <a:latin typeface="+mj-lt"/>
                <a:sym typeface="Wingdings" panose="05000000000000000000" pitchFamily="2" charset="2"/>
              </a:rPr>
              <a:t>Personnes morales (art. 83 et suivants)</a:t>
            </a:r>
          </a:p>
          <a:p>
            <a:pPr lvl="1" algn="just">
              <a:lnSpc>
                <a:spcPct val="107000"/>
              </a:lnSpc>
              <a:spcAft>
                <a:spcPts val="800"/>
              </a:spcAft>
              <a:buFont typeface="Courier New" panose="02070309020205020404" pitchFamily="49" charset="0"/>
              <a:buChar char="o"/>
            </a:pPr>
            <a:r>
              <a:rPr lang="fr-BE" sz="1600" dirty="0">
                <a:latin typeface="+mj-lt"/>
              </a:rPr>
              <a:t>Procédure de demande (Art. 85 et s.)</a:t>
            </a:r>
          </a:p>
          <a:p>
            <a:pPr marL="180000" lvl="1" indent="0" algn="just">
              <a:lnSpc>
                <a:spcPct val="107000"/>
              </a:lnSpc>
              <a:spcAft>
                <a:spcPts val="800"/>
              </a:spcAft>
              <a:buNone/>
            </a:pPr>
            <a:r>
              <a:rPr lang="fr-BE" sz="1400" dirty="0">
                <a:latin typeface="+mj-lt"/>
              </a:rPr>
              <a:t>L’administrateur d’une personne morale doit remettre à l’Autorité nationale de sécurité le dossier d’habilitation (questionnaires, justificatifs). </a:t>
            </a:r>
          </a:p>
          <a:p>
            <a:pPr marL="180000" lvl="1" indent="0" algn="just">
              <a:lnSpc>
                <a:spcPct val="107000"/>
              </a:lnSpc>
              <a:spcAft>
                <a:spcPts val="800"/>
              </a:spcAft>
              <a:buNone/>
            </a:pPr>
            <a:r>
              <a:rPr lang="fr-BE" sz="1400" b="1" dirty="0">
                <a:solidFill>
                  <a:schemeClr val="accent5"/>
                </a:solidFill>
                <a:latin typeface="+mj-lt"/>
              </a:rPr>
              <a:t>Plusieurs conditions</a:t>
            </a:r>
            <a:r>
              <a:rPr lang="fr-BE" sz="1400" dirty="0">
                <a:latin typeface="+mj-lt"/>
              </a:rPr>
              <a:t> dont :</a:t>
            </a:r>
          </a:p>
          <a:p>
            <a:pPr lvl="1" algn="just">
              <a:lnSpc>
                <a:spcPct val="107000"/>
              </a:lnSpc>
              <a:spcAft>
                <a:spcPts val="800"/>
              </a:spcAft>
              <a:buFont typeface="Wingdings" panose="05000000000000000000" pitchFamily="2" charset="2"/>
              <a:buChar char="Ø"/>
            </a:pPr>
            <a:r>
              <a:rPr lang="fr-BE" sz="1400" dirty="0">
                <a:latin typeface="+mj-lt"/>
              </a:rPr>
              <a:t>Toutes les personnes physiques appartenant aux organes doivent introduire une demande d’habilitation,</a:t>
            </a:r>
          </a:p>
          <a:p>
            <a:pPr lvl="1" algn="just">
              <a:lnSpc>
                <a:spcPct val="107000"/>
              </a:lnSpc>
              <a:spcAft>
                <a:spcPts val="800"/>
              </a:spcAft>
              <a:buFont typeface="Wingdings" panose="05000000000000000000" pitchFamily="2" charset="2"/>
              <a:buChar char="Ø"/>
            </a:pPr>
            <a:r>
              <a:rPr lang="fr-BE" sz="1400" dirty="0">
                <a:latin typeface="+mj-lt"/>
              </a:rPr>
              <a:t>Au moins un membre de l’organe d’administration </a:t>
            </a:r>
            <a:r>
              <a:rPr lang="fr-BE" sz="1400" dirty="0">
                <a:solidFill>
                  <a:schemeClr val="accent5"/>
                </a:solidFill>
                <a:latin typeface="+mj-lt"/>
              </a:rPr>
              <a:t>doit avoir la nationalité belge,</a:t>
            </a:r>
          </a:p>
          <a:p>
            <a:pPr lvl="1" algn="just">
              <a:lnSpc>
                <a:spcPct val="107000"/>
              </a:lnSpc>
              <a:spcAft>
                <a:spcPts val="800"/>
              </a:spcAft>
              <a:buFont typeface="Wingdings" panose="05000000000000000000" pitchFamily="2" charset="2"/>
              <a:buChar char="Ø"/>
            </a:pPr>
            <a:r>
              <a:rPr lang="fr-BE" sz="1400" dirty="0">
                <a:latin typeface="+mj-lt"/>
              </a:rPr>
              <a:t>La personne chargée de la gestion journalière de la personne morale doit résider et </a:t>
            </a:r>
            <a:r>
              <a:rPr lang="fr-BE" sz="1400" dirty="0">
                <a:solidFill>
                  <a:schemeClr val="accent5"/>
                </a:solidFill>
                <a:latin typeface="+mj-lt"/>
              </a:rPr>
              <a:t>être domiciliée en Belgique </a:t>
            </a:r>
            <a:r>
              <a:rPr lang="fr-BE" sz="1400" dirty="0">
                <a:latin typeface="+mj-lt"/>
              </a:rPr>
              <a:t>!</a:t>
            </a:r>
          </a:p>
          <a:p>
            <a:pPr marL="180000" lvl="1" indent="0" algn="just">
              <a:lnSpc>
                <a:spcPct val="107000"/>
              </a:lnSpc>
              <a:spcAft>
                <a:spcPts val="800"/>
              </a:spcAft>
              <a:buNone/>
            </a:pPr>
            <a:r>
              <a:rPr lang="fr-BE" sz="1400" b="1" dirty="0">
                <a:sym typeface="Wingdings" panose="05000000000000000000" pitchFamily="2" charset="2"/>
              </a:rPr>
              <a:t>Pourquoi : garantir l’accès à des informations suffisantes lors de l’enquête ! L’ANS n’a pas accès aux informations situées à l’étranger.</a:t>
            </a:r>
          </a:p>
          <a:p>
            <a:pPr marL="180000" lvl="1" indent="0" algn="just">
              <a:lnSpc>
                <a:spcPct val="107000"/>
              </a:lnSpc>
              <a:spcAft>
                <a:spcPts val="800"/>
              </a:spcAft>
              <a:buNone/>
            </a:pPr>
            <a:r>
              <a:rPr lang="fr-BE" sz="1400" dirty="0">
                <a:sym typeface="Wingdings" panose="05000000000000000000" pitchFamily="2" charset="2"/>
              </a:rPr>
              <a:t>Durée d’octroi : 5 ans maximum + obligation de communiquer toute modification des données communiquées à l’autorité.</a:t>
            </a:r>
            <a:endParaRPr lang="fr-BE" sz="1400" dirty="0"/>
          </a:p>
          <a:p>
            <a:pPr marL="180000" lvl="1" indent="0" algn="just">
              <a:lnSpc>
                <a:spcPct val="107000"/>
              </a:lnSpc>
              <a:spcAft>
                <a:spcPts val="800"/>
              </a:spcAft>
              <a:buNone/>
            </a:pPr>
            <a:endParaRPr lang="fr-BE" sz="1600" dirty="0">
              <a:latin typeface="+mj-lt"/>
            </a:endParaRPr>
          </a:p>
          <a:p>
            <a:pPr lvl="1" algn="just">
              <a:lnSpc>
                <a:spcPct val="107000"/>
              </a:lnSpc>
              <a:spcAft>
                <a:spcPts val="800"/>
              </a:spcAft>
              <a:buFont typeface="Courier New" panose="02070309020205020404" pitchFamily="49" charset="0"/>
              <a:buChar char="o"/>
            </a:pPr>
            <a:endParaRPr lang="fr-BE" sz="1800" dirty="0">
              <a:latin typeface="+mj-lt"/>
            </a:endParaRPr>
          </a:p>
          <a:p>
            <a:pPr lvl="1" algn="just">
              <a:lnSpc>
                <a:spcPct val="107000"/>
              </a:lnSpc>
              <a:spcAft>
                <a:spcPts val="800"/>
              </a:spcAft>
              <a:buFont typeface="Courier New" panose="02070309020205020404" pitchFamily="49" charset="0"/>
              <a:buChar char="o"/>
            </a:pPr>
            <a:endParaRPr lang="fr-BE" sz="1800" b="1" dirty="0">
              <a:latin typeface="+mj-lt"/>
            </a:endParaRP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5B64170F-6903-3890-7815-821BCADD13CF}"/>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3027012422"/>
      </p:ext>
    </p:extLst>
  </p:cSld>
  <p:clrMapOvr>
    <a:masterClrMapping/>
  </p:clrMapOvr>
  <p:transition>
    <p:pull dir="l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F0289-C026-5960-BFF4-B6DB4E73F31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67730DBC-43FE-6497-E453-FAD4242AE96E}"/>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Arrêté royal sécurité</a:t>
            </a:r>
          </a:p>
        </p:txBody>
      </p:sp>
      <p:sp>
        <p:nvSpPr>
          <p:cNvPr id="4" name="Espace réservé du contenu 3">
            <a:extLst>
              <a:ext uri="{FF2B5EF4-FFF2-40B4-BE49-F238E27FC236}">
                <a16:creationId xmlns:a16="http://schemas.microsoft.com/office/drawing/2014/main" id="{0E3407DA-BE99-299A-F276-C29777E8B145}"/>
              </a:ext>
            </a:extLst>
          </p:cNvPr>
          <p:cNvSpPr>
            <a:spLocks noGrp="1"/>
          </p:cNvSpPr>
          <p:nvPr>
            <p:ph idx="1"/>
          </p:nvPr>
        </p:nvSpPr>
        <p:spPr>
          <a:xfrm>
            <a:off x="1043517" y="1484784"/>
            <a:ext cx="10538884" cy="4871567"/>
          </a:xfrm>
        </p:spPr>
        <p:txBody>
          <a:bodyPr/>
          <a:lstStyle/>
          <a:p>
            <a:pPr marL="0" indent="0">
              <a:buNone/>
            </a:pPr>
            <a:r>
              <a:rPr lang="fr-BE" sz="1800" b="1" dirty="0">
                <a:latin typeface="+mj-lt"/>
              </a:rPr>
              <a:t>Arrêté royal du 20 décembre 2024 portant exécution de la loi du 11 décembre 1998 relative à la classification, aux habilitations de sécurité, aux avis de sécurité et au service public réglementé</a:t>
            </a:r>
          </a:p>
          <a:p>
            <a:pPr marL="0" indent="0">
              <a:buNone/>
            </a:pPr>
            <a:r>
              <a:rPr lang="fr-BE" sz="1600" i="1" dirty="0">
                <a:solidFill>
                  <a:schemeClr val="accent1"/>
                </a:solidFill>
                <a:latin typeface="+mj-lt"/>
                <a:ea typeface="Calibri" panose="020F0502020204030204" pitchFamily="34" charset="0"/>
              </a:rPr>
              <a:t>Moniteur belge </a:t>
            </a:r>
            <a:r>
              <a:rPr lang="fr-BE" sz="1600" dirty="0">
                <a:solidFill>
                  <a:schemeClr val="accent1"/>
                </a:solidFill>
                <a:latin typeface="+mj-lt"/>
                <a:ea typeface="Calibri" panose="020F0502020204030204" pitchFamily="34" charset="0"/>
              </a:rPr>
              <a:t>du 22 janvier 2025</a:t>
            </a:r>
          </a:p>
          <a:p>
            <a:pPr marL="0" indent="0" algn="l">
              <a:buNone/>
            </a:pPr>
            <a:endParaRPr lang="fr-BE" sz="1800" dirty="0">
              <a:latin typeface="+mj-lt"/>
            </a:endParaRPr>
          </a:p>
          <a:p>
            <a:pPr algn="just">
              <a:lnSpc>
                <a:spcPct val="107000"/>
              </a:lnSpc>
              <a:spcAft>
                <a:spcPts val="800"/>
              </a:spcAft>
            </a:pPr>
            <a:r>
              <a:rPr lang="fr-BE" sz="1800" b="1" i="1" dirty="0">
                <a:solidFill>
                  <a:schemeClr val="accent1"/>
                </a:solidFill>
                <a:latin typeface="+mj-lt"/>
              </a:rPr>
              <a:t>Quid de l’impact de l’arrêté royal sur les marchés publics ?</a:t>
            </a:r>
          </a:p>
          <a:p>
            <a:pPr marL="0" indent="0" algn="just">
              <a:lnSpc>
                <a:spcPct val="107000"/>
              </a:lnSpc>
              <a:spcAft>
                <a:spcPts val="800"/>
              </a:spcAft>
              <a:buNone/>
            </a:pPr>
            <a:r>
              <a:rPr lang="fr-BE" sz="1800" dirty="0">
                <a:latin typeface="+mj-lt"/>
                <a:sym typeface="Wingdings" panose="05000000000000000000" pitchFamily="2" charset="2"/>
              </a:rPr>
              <a:t> </a:t>
            </a:r>
            <a:r>
              <a:rPr lang="fr-BE" sz="1800" b="1" dirty="0">
                <a:latin typeface="+mj-lt"/>
                <a:sym typeface="Wingdings" panose="05000000000000000000" pitchFamily="2" charset="2"/>
              </a:rPr>
              <a:t>Mesures de protection spécifiques aux marchés publics</a:t>
            </a:r>
            <a:endParaRPr lang="fr-BE" sz="1600" dirty="0"/>
          </a:p>
          <a:p>
            <a:pPr lvl="1" algn="just">
              <a:lnSpc>
                <a:spcPct val="107000"/>
              </a:lnSpc>
              <a:spcAft>
                <a:spcPts val="800"/>
              </a:spcAft>
              <a:buFont typeface="Courier New" panose="02070309020205020404" pitchFamily="49" charset="0"/>
              <a:buChar char="o"/>
            </a:pPr>
            <a:r>
              <a:rPr lang="fr-BE" sz="1600" b="1" dirty="0">
                <a:latin typeface="+mj-lt"/>
              </a:rPr>
              <a:t>Les mesures de protection minimales supplémentaires de nature administrative et technique associées aux marchés publics contenant ou impliquant des informations confidentielles sont déterminées par l’ANS.</a:t>
            </a:r>
          </a:p>
          <a:p>
            <a:pPr lvl="1" algn="just">
              <a:lnSpc>
                <a:spcPct val="107000"/>
              </a:lnSpc>
              <a:spcAft>
                <a:spcPts val="800"/>
              </a:spcAft>
              <a:buFont typeface="Courier New" panose="02070309020205020404" pitchFamily="49" charset="0"/>
              <a:buChar char="o"/>
            </a:pPr>
            <a:r>
              <a:rPr lang="fr-BE" sz="1600" dirty="0">
                <a:latin typeface="+mj-lt"/>
              </a:rPr>
              <a:t>Pour les autres marchés &gt; aucun accès accordé à des informations classifiées sauf en cas de nécessité et de mesures de protection nécessaires à l’égard de l’adjudicataire et ses collaborateurs conformément à la réglementation</a:t>
            </a:r>
          </a:p>
          <a:p>
            <a:pPr lvl="1" algn="just">
              <a:lnSpc>
                <a:spcPct val="107000"/>
              </a:lnSpc>
              <a:spcAft>
                <a:spcPts val="800"/>
              </a:spcAft>
              <a:buFont typeface="Courier New" panose="02070309020205020404" pitchFamily="49" charset="0"/>
              <a:buChar char="o"/>
            </a:pPr>
            <a:r>
              <a:rPr lang="fr-BE" sz="1600" dirty="0">
                <a:latin typeface="+mj-lt"/>
              </a:rPr>
              <a:t>Recours à la loi du 13 août 2011 : marchés publics dans les domaines de la défense et la sécurité. (redite de l’article 15, 2° et 4° concernant les équipements, travaux et services sensibles)</a:t>
            </a:r>
          </a:p>
          <a:p>
            <a:pPr marL="360000" lvl="2" indent="0" algn="just">
              <a:lnSpc>
                <a:spcPct val="107000"/>
              </a:lnSpc>
              <a:spcAft>
                <a:spcPts val="800"/>
              </a:spcAft>
              <a:buNone/>
            </a:pPr>
            <a:r>
              <a:rPr lang="fr-BE" sz="1600" dirty="0">
                <a:solidFill>
                  <a:schemeClr val="accent5"/>
                </a:solidFill>
                <a:latin typeface="+mj-lt"/>
              </a:rPr>
              <a:t>Dont la définition est la suivante </a:t>
            </a:r>
            <a:r>
              <a:rPr lang="fr-BE" sz="1600" dirty="0"/>
              <a:t>: équipements, travaux et services destinés à des fins de sécurité qui font intervenir, nécessitent et/ou comportent des informations classifiées;</a:t>
            </a:r>
            <a:endParaRPr lang="fr-BE" sz="1600" dirty="0">
              <a:latin typeface="+mj-lt"/>
            </a:endParaRPr>
          </a:p>
          <a:p>
            <a:pPr lvl="1" algn="just">
              <a:lnSpc>
                <a:spcPct val="107000"/>
              </a:lnSpc>
              <a:spcAft>
                <a:spcPts val="800"/>
              </a:spcAft>
              <a:buFont typeface="Courier New" panose="02070309020205020404" pitchFamily="49" charset="0"/>
              <a:buChar char="o"/>
            </a:pPr>
            <a:r>
              <a:rPr lang="fr-BE" sz="1600" dirty="0">
                <a:latin typeface="+mj-lt"/>
              </a:rPr>
              <a:t>L’ANS  vérifie que les mesures de protection soit respectées à toutes les phases (de la prospection à l’exécution).</a:t>
            </a:r>
          </a:p>
          <a:p>
            <a:pPr marL="0" indent="0">
              <a:buNone/>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E4D5429B-590B-4567-8C67-CA362ABA8C71}"/>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3433262583"/>
      </p:ext>
    </p:extLst>
  </p:cSld>
  <p:clrMapOvr>
    <a:masterClrMapping/>
  </p:clrMapOvr>
  <p:transition>
    <p:pull dir="l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0298F-8534-E4BE-066B-F5EB5D49C680}"/>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FBF899B6-4CD5-F05F-D7EE-FC0A0231BABE}"/>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Arrêté royal sécurité</a:t>
            </a:r>
          </a:p>
        </p:txBody>
      </p:sp>
      <p:sp>
        <p:nvSpPr>
          <p:cNvPr id="4" name="Espace réservé du contenu 3">
            <a:extLst>
              <a:ext uri="{FF2B5EF4-FFF2-40B4-BE49-F238E27FC236}">
                <a16:creationId xmlns:a16="http://schemas.microsoft.com/office/drawing/2014/main" id="{53268B29-265F-A3BD-9A8B-686F272E308A}"/>
              </a:ext>
            </a:extLst>
          </p:cNvPr>
          <p:cNvSpPr>
            <a:spLocks noGrp="1"/>
          </p:cNvSpPr>
          <p:nvPr>
            <p:ph idx="1"/>
          </p:nvPr>
        </p:nvSpPr>
        <p:spPr>
          <a:xfrm>
            <a:off x="1043517" y="1484784"/>
            <a:ext cx="10538884" cy="4871567"/>
          </a:xfrm>
        </p:spPr>
        <p:txBody>
          <a:bodyPr/>
          <a:lstStyle/>
          <a:p>
            <a:pPr marL="0" indent="0">
              <a:buNone/>
            </a:pPr>
            <a:r>
              <a:rPr lang="fr-BE" sz="1800" b="1" dirty="0">
                <a:latin typeface="+mj-lt"/>
              </a:rPr>
              <a:t>Arrêté royal du 20 décembre 2024 portant exécution de la loi du 11 décembre 1998 relative à la classification, aux habilitations de sécurité, aux avis de sécurité et au service public réglementé</a:t>
            </a:r>
          </a:p>
          <a:p>
            <a:pPr marL="0" indent="0">
              <a:buNone/>
            </a:pPr>
            <a:r>
              <a:rPr lang="fr-BE" sz="1600" i="1" dirty="0">
                <a:solidFill>
                  <a:schemeClr val="accent1"/>
                </a:solidFill>
                <a:latin typeface="+mj-lt"/>
                <a:ea typeface="Calibri" panose="020F0502020204030204" pitchFamily="34" charset="0"/>
              </a:rPr>
              <a:t>Moniteur belge </a:t>
            </a:r>
            <a:r>
              <a:rPr lang="fr-BE" sz="1600" dirty="0">
                <a:solidFill>
                  <a:schemeClr val="accent1"/>
                </a:solidFill>
                <a:latin typeface="+mj-lt"/>
                <a:ea typeface="Calibri" panose="020F0502020204030204" pitchFamily="34" charset="0"/>
              </a:rPr>
              <a:t>du 22 janvier 2025</a:t>
            </a:r>
          </a:p>
          <a:p>
            <a:pPr marL="0" indent="0" algn="l">
              <a:buNone/>
            </a:pPr>
            <a:endParaRPr lang="fr-BE" sz="1800" dirty="0">
              <a:latin typeface="+mj-lt"/>
            </a:endParaRPr>
          </a:p>
          <a:p>
            <a:pPr algn="just">
              <a:lnSpc>
                <a:spcPct val="107000"/>
              </a:lnSpc>
              <a:spcAft>
                <a:spcPts val="800"/>
              </a:spcAft>
            </a:pPr>
            <a:r>
              <a:rPr lang="fr-BE" sz="1800" b="1" i="1" dirty="0">
                <a:solidFill>
                  <a:schemeClr val="accent1"/>
                </a:solidFill>
                <a:latin typeface="+mj-lt"/>
              </a:rPr>
              <a:t>Quid de l’impact de l’arrêté royal sur les marchés publics ?</a:t>
            </a:r>
          </a:p>
          <a:p>
            <a:pPr marL="0" indent="0" algn="just">
              <a:lnSpc>
                <a:spcPct val="107000"/>
              </a:lnSpc>
              <a:spcAft>
                <a:spcPts val="800"/>
              </a:spcAft>
              <a:buNone/>
            </a:pPr>
            <a:r>
              <a:rPr lang="fr-BE" sz="1800" dirty="0">
                <a:latin typeface="+mj-lt"/>
                <a:sym typeface="Wingdings" panose="05000000000000000000" pitchFamily="2" charset="2"/>
              </a:rPr>
              <a:t> </a:t>
            </a:r>
            <a:r>
              <a:rPr lang="fr-BE" sz="1800" b="1" dirty="0">
                <a:latin typeface="+mj-lt"/>
                <a:sym typeface="Wingdings" panose="05000000000000000000" pitchFamily="2" charset="2"/>
              </a:rPr>
              <a:t>Mesures de protection spécifiques aux marchés publics</a:t>
            </a:r>
            <a:endParaRPr lang="fr-BE" sz="1600" dirty="0"/>
          </a:p>
          <a:p>
            <a:pPr lvl="1" algn="just">
              <a:lnSpc>
                <a:spcPct val="107000"/>
              </a:lnSpc>
              <a:spcAft>
                <a:spcPts val="800"/>
              </a:spcAft>
              <a:buFont typeface="Courier New" panose="02070309020205020404" pitchFamily="49" charset="0"/>
              <a:buChar char="o"/>
            </a:pPr>
            <a:r>
              <a:rPr lang="fr-BE" sz="1400" dirty="0">
                <a:latin typeface="+mj-lt"/>
              </a:rPr>
              <a:t>L’ANS vérifie les habilitations des adjudicataires, de leur personnel, de leurs sous-traitants  ainsi que les installations physiques et les systèmes de communication devant faire l’objet d’une approbation.</a:t>
            </a:r>
          </a:p>
          <a:p>
            <a:pPr lvl="1" algn="just">
              <a:lnSpc>
                <a:spcPct val="107000"/>
              </a:lnSpc>
              <a:spcAft>
                <a:spcPts val="800"/>
              </a:spcAft>
              <a:buFont typeface="Courier New" panose="02070309020205020404" pitchFamily="49" charset="0"/>
              <a:buChar char="o"/>
            </a:pPr>
            <a:r>
              <a:rPr lang="fr-BE" sz="1400" dirty="0">
                <a:latin typeface="+mj-lt"/>
              </a:rPr>
              <a:t>L’ANS vérifie les personnes morales qui ne sont pas enregistrées sur le territoire disposent d'une habilitation de sécurité valide pour les personnes morales, délivrée par les autorités compétentes du pays tiers et reconnue par l'Autorité nationale de Sécurité sur la base des accords et traités internationaux liant la Belgique en la matière. </a:t>
            </a:r>
          </a:p>
          <a:p>
            <a:pPr lvl="2" algn="just">
              <a:lnSpc>
                <a:spcPct val="107000"/>
              </a:lnSpc>
              <a:spcAft>
                <a:spcPts val="800"/>
              </a:spcAft>
              <a:buFont typeface="Wingdings" panose="05000000000000000000" pitchFamily="2" charset="2"/>
              <a:buChar char="à"/>
            </a:pPr>
            <a:r>
              <a:rPr lang="fr-BE" sz="1400" dirty="0">
                <a:solidFill>
                  <a:srgbClr val="FF0000"/>
                </a:solidFill>
                <a:latin typeface="+mj-lt"/>
                <a:sym typeface="Wingdings" panose="05000000000000000000" pitchFamily="2" charset="2"/>
              </a:rPr>
              <a:t>Exception qui autorise les personnes morales étrangères </a:t>
            </a:r>
          </a:p>
          <a:p>
            <a:pPr lvl="2" algn="just">
              <a:lnSpc>
                <a:spcPct val="107000"/>
              </a:lnSpc>
              <a:spcAft>
                <a:spcPts val="800"/>
              </a:spcAft>
              <a:buFont typeface="Wingdings" panose="05000000000000000000" pitchFamily="2" charset="2"/>
              <a:buChar char="à"/>
            </a:pPr>
            <a:r>
              <a:rPr lang="fr-BE" sz="1400" dirty="0">
                <a:solidFill>
                  <a:srgbClr val="FF0000"/>
                </a:solidFill>
                <a:latin typeface="+mj-lt"/>
                <a:sym typeface="Wingdings" panose="05000000000000000000" pitchFamily="2" charset="2"/>
              </a:rPr>
              <a:t>Rappel : obligation avoir un administrateur de nationalité belge et d’une personne chargée de la gestion quotidienne domiciliée en Belgique.</a:t>
            </a:r>
            <a:endParaRPr lang="fr-BE" sz="1400" dirty="0">
              <a:solidFill>
                <a:srgbClr val="FF0000"/>
              </a:solidFill>
              <a:latin typeface="+mj-lt"/>
            </a:endParaRPr>
          </a:p>
          <a:p>
            <a:pPr lvl="1">
              <a:lnSpc>
                <a:spcPct val="107000"/>
              </a:lnSpc>
              <a:spcAft>
                <a:spcPts val="800"/>
              </a:spcAft>
              <a:buFont typeface="Courier New" panose="02070309020205020404" pitchFamily="49" charset="0"/>
              <a:buChar char="o"/>
            </a:pPr>
            <a:r>
              <a:rPr lang="fr-BE" sz="1400" dirty="0"/>
              <a:t>Obligation dans le chef des adjudicataires et des opérateurs ayant eu accès aux informations classifiées de les restituer dans un délai de 15 jours après la fin d’exécution du marché ou de la notification de la décision de non-sélection/non-attribution.</a:t>
            </a:r>
            <a:br>
              <a:rPr lang="fr-BE" sz="1400" dirty="0"/>
            </a:br>
            <a:endParaRPr lang="fr-BE" sz="1400" dirty="0">
              <a:latin typeface="+mj-lt"/>
            </a:endParaRP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A73FC022-90EA-8D90-03E4-5AD497EBD684}"/>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3136391486"/>
      </p:ext>
    </p:extLst>
  </p:cSld>
  <p:clrMapOvr>
    <a:masterClrMapping/>
  </p:clrMapOvr>
  <p:transition>
    <p:pull dir="l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4D4F2-8E00-DD8C-1229-CBFA57D3245F}"/>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0D543911-3A1F-2EBB-C421-F12116B9264D}"/>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Projet de loi</a:t>
            </a:r>
          </a:p>
        </p:txBody>
      </p:sp>
      <p:sp>
        <p:nvSpPr>
          <p:cNvPr id="4" name="Espace réservé du contenu 3">
            <a:extLst>
              <a:ext uri="{FF2B5EF4-FFF2-40B4-BE49-F238E27FC236}">
                <a16:creationId xmlns:a16="http://schemas.microsoft.com/office/drawing/2014/main" id="{84D6CB0C-720A-109E-41A5-C06166C86C45}"/>
              </a:ext>
            </a:extLst>
          </p:cNvPr>
          <p:cNvSpPr>
            <a:spLocks noGrp="1"/>
          </p:cNvSpPr>
          <p:nvPr>
            <p:ph idx="1"/>
          </p:nvPr>
        </p:nvSpPr>
        <p:spPr>
          <a:xfrm>
            <a:off x="1043517" y="1484784"/>
            <a:ext cx="10538884" cy="4353347"/>
          </a:xfrm>
        </p:spPr>
        <p:txBody>
          <a:bodyPr/>
          <a:lstStyle/>
          <a:p>
            <a:pPr marL="0" indent="0">
              <a:buNone/>
            </a:pPr>
            <a:r>
              <a:rPr lang="fr-BE" sz="1800" b="1" dirty="0">
                <a:latin typeface="+mj-lt"/>
              </a:rPr>
              <a:t>Modification de la législation sur les marchés publics dans le cadre du réseau transeuropéen de transport</a:t>
            </a:r>
          </a:p>
          <a:p>
            <a:pPr marL="0" indent="0">
              <a:buNone/>
            </a:pPr>
            <a:r>
              <a:rPr lang="fr-BE" sz="1600" i="1" dirty="0">
                <a:solidFill>
                  <a:schemeClr val="accent1"/>
                </a:solidFill>
                <a:latin typeface="+mj-lt"/>
                <a:ea typeface="Calibri" panose="020F0502020204030204" pitchFamily="34" charset="0"/>
              </a:rPr>
              <a:t>12 septembre </a:t>
            </a:r>
            <a:r>
              <a:rPr lang="fr-BE" sz="1600" dirty="0">
                <a:solidFill>
                  <a:schemeClr val="accent1"/>
                </a:solidFill>
                <a:latin typeface="+mj-lt"/>
                <a:ea typeface="Calibri" panose="020F0502020204030204" pitchFamily="34" charset="0"/>
              </a:rPr>
              <a:t>2025</a:t>
            </a:r>
          </a:p>
          <a:p>
            <a:pPr marL="0" indent="0" algn="l">
              <a:buNone/>
            </a:pPr>
            <a:endParaRPr lang="fr-BE" sz="1800" dirty="0">
              <a:latin typeface="+mj-lt"/>
            </a:endParaRPr>
          </a:p>
          <a:p>
            <a:pPr marL="0" indent="0" algn="just">
              <a:lnSpc>
                <a:spcPct val="107000"/>
              </a:lnSpc>
              <a:spcAft>
                <a:spcPts val="800"/>
              </a:spcAft>
              <a:buNone/>
            </a:pPr>
            <a:r>
              <a:rPr lang="fr-BE" sz="1600" dirty="0">
                <a:latin typeface="+mj-lt"/>
              </a:rPr>
              <a:t>Le Conseil des ministres a approuvé un avant-projet de loi modifiant la loi relative aux marchés publics concernant des mesures particulières applicables aux marchés publics pour des projets transfrontaliers liés au réseau transeuropéen de transport.</a:t>
            </a:r>
          </a:p>
          <a:p>
            <a:pPr marL="0" indent="0" algn="just">
              <a:lnSpc>
                <a:spcPct val="107000"/>
              </a:lnSpc>
              <a:spcAft>
                <a:spcPts val="800"/>
              </a:spcAft>
              <a:buNone/>
            </a:pPr>
            <a:endParaRPr lang="fr-BE" sz="1600" b="1" dirty="0">
              <a:solidFill>
                <a:schemeClr val="accent1"/>
              </a:solidFill>
              <a:latin typeface="+mj-lt"/>
            </a:endParaRPr>
          </a:p>
          <a:p>
            <a:pPr marL="0" indent="0" algn="just">
              <a:lnSpc>
                <a:spcPct val="107000"/>
              </a:lnSpc>
              <a:spcAft>
                <a:spcPts val="800"/>
              </a:spcAft>
              <a:buNone/>
            </a:pPr>
            <a:r>
              <a:rPr lang="fr-BE" sz="1600" b="1" dirty="0">
                <a:solidFill>
                  <a:schemeClr val="accent1"/>
                </a:solidFill>
                <a:latin typeface="+mj-lt"/>
              </a:rPr>
              <a:t>Objectif : </a:t>
            </a:r>
            <a:r>
              <a:rPr lang="fr-BE" sz="1600" dirty="0"/>
              <a:t>garantir la mise en œuvre efficace de certains projets transfrontaliers faisant partie du réseau transeuropéen de transport (RTE-T), tels que définis dans la directive 2021/1187/UE du 7 juillet 2021 du Parlement européen et du Conseil concernant des mesures de rationalisation en vue de progresser dans la réalisation du réseau transeuropéen de transport (RTE-T).</a:t>
            </a:r>
          </a:p>
          <a:p>
            <a:pPr marL="0" indent="0" algn="just">
              <a:lnSpc>
                <a:spcPct val="107000"/>
              </a:lnSpc>
              <a:spcAft>
                <a:spcPts val="800"/>
              </a:spcAft>
              <a:buNone/>
            </a:pPr>
            <a:endParaRPr lang="fr-BE" sz="1600" dirty="0">
              <a:latin typeface="+mj-lt"/>
            </a:endParaRPr>
          </a:p>
          <a:p>
            <a:pPr marL="0" indent="0" algn="r">
              <a:lnSpc>
                <a:spcPct val="107000"/>
              </a:lnSpc>
              <a:spcAft>
                <a:spcPts val="800"/>
              </a:spcAft>
              <a:buNone/>
            </a:pPr>
            <a:r>
              <a:rPr lang="fr-BE" sz="1600" i="1" dirty="0">
                <a:solidFill>
                  <a:schemeClr val="accent1"/>
                </a:solidFill>
                <a:latin typeface="+mj-lt"/>
              </a:rPr>
              <a:t>Soit la transposition des articles 8, 9.2 et 9.3 de la dite directive</a:t>
            </a: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BE9F72E0-3365-659A-353E-E528662576EE}"/>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1623712867"/>
      </p:ext>
    </p:extLst>
  </p:cSld>
  <p:clrMapOvr>
    <a:masterClrMapping/>
  </p:clrMapOvr>
  <p:transition>
    <p:pull dir="l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316D3-7230-663A-D65C-276B4150EB1B}"/>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5BBF9ACA-30E4-BD0C-6915-08CE8368438B}"/>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Projet de loi</a:t>
            </a:r>
          </a:p>
        </p:txBody>
      </p:sp>
      <p:sp>
        <p:nvSpPr>
          <p:cNvPr id="4" name="Espace réservé du contenu 3">
            <a:extLst>
              <a:ext uri="{FF2B5EF4-FFF2-40B4-BE49-F238E27FC236}">
                <a16:creationId xmlns:a16="http://schemas.microsoft.com/office/drawing/2014/main" id="{44FA0CD8-1A7A-CC29-8D1C-77123B6AB0F2}"/>
              </a:ext>
            </a:extLst>
          </p:cNvPr>
          <p:cNvSpPr>
            <a:spLocks noGrp="1"/>
          </p:cNvSpPr>
          <p:nvPr>
            <p:ph idx="1"/>
          </p:nvPr>
        </p:nvSpPr>
        <p:spPr>
          <a:xfrm>
            <a:off x="1043517" y="1484784"/>
            <a:ext cx="10538884" cy="4353347"/>
          </a:xfrm>
        </p:spPr>
        <p:txBody>
          <a:bodyPr/>
          <a:lstStyle/>
          <a:p>
            <a:pPr marL="0" indent="0">
              <a:buNone/>
            </a:pPr>
            <a:r>
              <a:rPr lang="fr-BE" sz="1800" b="1" dirty="0">
                <a:latin typeface="+mj-lt"/>
              </a:rPr>
              <a:t>Modification de la législation sur les marchés publics dans le cadre du réseau transeuropéen de transport</a:t>
            </a:r>
          </a:p>
          <a:p>
            <a:pPr marL="0" indent="0">
              <a:buNone/>
            </a:pPr>
            <a:r>
              <a:rPr lang="fr-BE" sz="1600" i="1" dirty="0">
                <a:solidFill>
                  <a:schemeClr val="accent1"/>
                </a:solidFill>
                <a:latin typeface="+mj-lt"/>
                <a:ea typeface="Calibri" panose="020F0502020204030204" pitchFamily="34" charset="0"/>
              </a:rPr>
              <a:t>12 septembre </a:t>
            </a:r>
            <a:r>
              <a:rPr lang="fr-BE" sz="1600" dirty="0">
                <a:solidFill>
                  <a:schemeClr val="accent1"/>
                </a:solidFill>
                <a:latin typeface="+mj-lt"/>
                <a:ea typeface="Calibri" panose="020F0502020204030204" pitchFamily="34" charset="0"/>
              </a:rPr>
              <a:t>2025</a:t>
            </a:r>
          </a:p>
          <a:p>
            <a:pPr marL="0" indent="0" algn="l">
              <a:buNone/>
            </a:pPr>
            <a:endParaRPr lang="fr-BE" sz="1800" dirty="0">
              <a:latin typeface="+mj-lt"/>
            </a:endParaRPr>
          </a:p>
          <a:p>
            <a:pPr marL="0" indent="0" algn="just">
              <a:lnSpc>
                <a:spcPct val="107000"/>
              </a:lnSpc>
              <a:spcAft>
                <a:spcPts val="800"/>
              </a:spcAft>
              <a:buNone/>
            </a:pPr>
            <a:r>
              <a:rPr lang="fr-BE" sz="1800" i="1" dirty="0">
                <a:solidFill>
                  <a:schemeClr val="accent1"/>
                </a:solidFill>
                <a:latin typeface="+mj-lt"/>
              </a:rPr>
              <a:t>Article 8</a:t>
            </a:r>
          </a:p>
          <a:p>
            <a:pPr marL="0" indent="0" algn="just">
              <a:lnSpc>
                <a:spcPct val="107000"/>
              </a:lnSpc>
              <a:spcAft>
                <a:spcPts val="800"/>
              </a:spcAft>
              <a:buNone/>
            </a:pPr>
            <a:r>
              <a:rPr lang="fr-BE" sz="1600" dirty="0">
                <a:latin typeface="+mj-lt"/>
              </a:rPr>
              <a:t>Cet article stipule l’obligation d’appliquer le droit national d’un des états membres de l’entité conjointe chargée de la conduite des procédures de passation de marché dans le cadre d’un projet transfrontalier. </a:t>
            </a:r>
          </a:p>
          <a:p>
            <a:pPr marL="0" indent="0" algn="just">
              <a:lnSpc>
                <a:spcPct val="107000"/>
              </a:lnSpc>
              <a:spcAft>
                <a:spcPts val="800"/>
              </a:spcAft>
              <a:buNone/>
            </a:pPr>
            <a:r>
              <a:rPr lang="fr-BE" sz="1600" dirty="0">
                <a:latin typeface="+mj-lt"/>
              </a:rPr>
              <a:t>Ce droit est déterminé en fonction des articles 39, § 5, a) de la directive 2014/24/UE (secteurs classiques) et 57, § 5, a) de la directive 2014/25/UE (secteurs spéciaux), sauf si un accord conclu entre les états membres participants en dispose autrement. </a:t>
            </a:r>
          </a:p>
          <a:p>
            <a:pPr marL="0" indent="0" algn="just">
              <a:lnSpc>
                <a:spcPct val="107000"/>
              </a:lnSpc>
              <a:spcAft>
                <a:spcPts val="800"/>
              </a:spcAft>
              <a:buNone/>
            </a:pPr>
            <a:r>
              <a:rPr lang="fr-BE" sz="1800" i="1" dirty="0">
                <a:solidFill>
                  <a:schemeClr val="accent1"/>
                </a:solidFill>
                <a:latin typeface="+mj-lt"/>
              </a:rPr>
              <a:t>Article 9.2</a:t>
            </a:r>
          </a:p>
          <a:p>
            <a:pPr marL="0" indent="0" algn="just">
              <a:lnSpc>
                <a:spcPct val="107000"/>
              </a:lnSpc>
              <a:spcAft>
                <a:spcPts val="800"/>
              </a:spcAft>
              <a:buNone/>
            </a:pPr>
            <a:r>
              <a:rPr lang="fr-BE" sz="1600" dirty="0">
                <a:latin typeface="+mj-lt"/>
              </a:rPr>
              <a:t>L’obligation issue de l’article 8 s’applique aux marchés faisant l’objet d’une mise en concurrence avec publication d’un avis de marché ou, en l’absence de publication, d’une procédure de passation entamée après le 10 août 2023.</a:t>
            </a:r>
          </a:p>
          <a:p>
            <a:pPr marL="0" indent="0" algn="just">
              <a:lnSpc>
                <a:spcPct val="107000"/>
              </a:lnSpc>
              <a:spcAft>
                <a:spcPts val="800"/>
              </a:spcAft>
              <a:buNone/>
            </a:pPr>
            <a:r>
              <a:rPr lang="fr-BE" sz="1800" i="1" dirty="0">
                <a:solidFill>
                  <a:schemeClr val="accent1"/>
                </a:solidFill>
                <a:latin typeface="+mj-lt"/>
              </a:rPr>
              <a:t>Article 9.3</a:t>
            </a:r>
          </a:p>
          <a:p>
            <a:pPr marL="0" indent="0">
              <a:buNone/>
            </a:pPr>
            <a:r>
              <a:rPr lang="fr-BE" sz="1600" dirty="0"/>
              <a:t>L’obligation de l’article 8 ne s’applique pas aux entités conjointes datant d’avant le 9 août 2011 si les procédures de passation continuent d’être régie par le droit applicable à l’époque.</a:t>
            </a:r>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3417C9F4-892F-B913-495F-CCA869278826}"/>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1798911140"/>
      </p:ext>
    </p:extLst>
  </p:cSld>
  <p:clrMapOvr>
    <a:masterClrMapping/>
  </p:clrMapOvr>
  <p:transition>
    <p:pull dir="l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05D08F04-4BA1-1871-4DCC-EDAC80847B66}"/>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2" name="Espace réservé du numéro de diapositive 1">
            <a:extLst>
              <a:ext uri="{FF2B5EF4-FFF2-40B4-BE49-F238E27FC236}">
                <a16:creationId xmlns:a16="http://schemas.microsoft.com/office/drawing/2014/main" id="{D2B29B90-8A4B-E05D-9E49-BA66BEEE84AF}"/>
              </a:ext>
            </a:extLst>
          </p:cNvPr>
          <p:cNvSpPr>
            <a:spLocks noGrp="1"/>
          </p:cNvSpPr>
          <p:nvPr>
            <p:ph type="sldNum" sz="quarter" idx="12"/>
          </p:nvPr>
        </p:nvSpPr>
        <p:spPr/>
        <p:txBody>
          <a:bodyPr/>
          <a:lstStyle/>
          <a:p>
            <a:pPr>
              <a:defRPr/>
            </a:pPr>
            <a:fld id="{AB579958-F175-4604-ACCA-8E24432064FA}" type="slidenum">
              <a:rPr lang="en-US" smtClean="0"/>
              <a:pPr>
                <a:defRPr/>
              </a:pPr>
              <a:t>3</a:t>
            </a:fld>
            <a:endParaRPr lang="en-US" dirty="0"/>
          </a:p>
        </p:txBody>
      </p:sp>
      <p:sp>
        <p:nvSpPr>
          <p:cNvPr id="3" name="Titre 2">
            <a:extLst>
              <a:ext uri="{FF2B5EF4-FFF2-40B4-BE49-F238E27FC236}">
                <a16:creationId xmlns:a16="http://schemas.microsoft.com/office/drawing/2014/main" id="{AD0FE775-29A4-2A3A-7F9F-CF26DBBB1B47}"/>
              </a:ext>
            </a:extLst>
          </p:cNvPr>
          <p:cNvSpPr>
            <a:spLocks noGrp="1"/>
          </p:cNvSpPr>
          <p:nvPr>
            <p:ph type="title"/>
          </p:nvPr>
        </p:nvSpPr>
        <p:spPr/>
        <p:txBody>
          <a:bodyPr/>
          <a:lstStyle/>
          <a:p>
            <a:r>
              <a:rPr lang="fr-BE" dirty="0"/>
              <a:t>Avertissement</a:t>
            </a:r>
          </a:p>
        </p:txBody>
      </p:sp>
      <p:sp>
        <p:nvSpPr>
          <p:cNvPr id="4" name="Espace réservé du contenu 3">
            <a:extLst>
              <a:ext uri="{FF2B5EF4-FFF2-40B4-BE49-F238E27FC236}">
                <a16:creationId xmlns:a16="http://schemas.microsoft.com/office/drawing/2014/main" id="{E14CD878-9B46-ED25-0BFF-180B70702976}"/>
              </a:ext>
            </a:extLst>
          </p:cNvPr>
          <p:cNvSpPr>
            <a:spLocks noGrp="1"/>
          </p:cNvSpPr>
          <p:nvPr>
            <p:ph idx="1"/>
          </p:nvPr>
        </p:nvSpPr>
        <p:spPr/>
        <p:txBody>
          <a:bodyPr/>
          <a:lstStyle/>
          <a:p>
            <a:pPr marL="0" indent="0" algn="just" fontAlgn="auto">
              <a:spcAft>
                <a:spcPts val="0"/>
              </a:spcAft>
              <a:buNone/>
              <a:defRPr/>
            </a:pPr>
            <a:endParaRPr lang="fr-FR" sz="2400" dirty="0">
              <a:latin typeface="Arial" pitchFamily="34" charset="0"/>
            </a:endParaRPr>
          </a:p>
          <a:p>
            <a:endParaRPr lang="fr-BE" dirty="0"/>
          </a:p>
        </p:txBody>
      </p:sp>
      <p:pic>
        <p:nvPicPr>
          <p:cNvPr id="6" name="Image 5">
            <a:extLst>
              <a:ext uri="{FF2B5EF4-FFF2-40B4-BE49-F238E27FC236}">
                <a16:creationId xmlns:a16="http://schemas.microsoft.com/office/drawing/2014/main" id="{259EA58B-8485-B3F8-D6D1-7ED73A820243}"/>
              </a:ext>
            </a:extLst>
          </p:cNvPr>
          <p:cNvPicPr>
            <a:picLocks noChangeAspect="1"/>
          </p:cNvPicPr>
          <p:nvPr/>
        </p:nvPicPr>
        <p:blipFill>
          <a:blip r:embed="rId3"/>
          <a:stretch>
            <a:fillRect/>
          </a:stretch>
        </p:blipFill>
        <p:spPr>
          <a:xfrm>
            <a:off x="6326718" y="1196865"/>
            <a:ext cx="4056418" cy="4880113"/>
          </a:xfrm>
          <a:prstGeom prst="rect">
            <a:avLst/>
          </a:prstGeom>
        </p:spPr>
      </p:pic>
    </p:spTree>
    <p:extLst>
      <p:ext uri="{BB962C8B-B14F-4D97-AF65-F5344CB8AC3E}">
        <p14:creationId xmlns:p14="http://schemas.microsoft.com/office/powerpoint/2010/main" val="1866903255"/>
      </p:ext>
    </p:extLst>
  </p:cSld>
  <p:clrMapOvr>
    <a:masterClrMapping/>
  </p:clrMapOvr>
  <p:transition>
    <p:pull dir="l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03F0B-EC76-CCE5-3C97-85BAB57AE3C8}"/>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3B722483-ACAD-0CD1-97B9-8549FAE09C95}"/>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Guide pratique pour lanceurs d’alerte</a:t>
            </a:r>
          </a:p>
        </p:txBody>
      </p:sp>
      <p:sp>
        <p:nvSpPr>
          <p:cNvPr id="4" name="Espace réservé du contenu 3">
            <a:extLst>
              <a:ext uri="{FF2B5EF4-FFF2-40B4-BE49-F238E27FC236}">
                <a16:creationId xmlns:a16="http://schemas.microsoft.com/office/drawing/2014/main" id="{441DB0F7-C3D7-69E2-2058-B6E7147789B7}"/>
              </a:ext>
            </a:extLst>
          </p:cNvPr>
          <p:cNvSpPr>
            <a:spLocks noGrp="1"/>
          </p:cNvSpPr>
          <p:nvPr>
            <p:ph idx="1"/>
          </p:nvPr>
        </p:nvSpPr>
        <p:spPr>
          <a:xfrm>
            <a:off x="1043517" y="1484784"/>
            <a:ext cx="10538884" cy="4353347"/>
          </a:xfrm>
        </p:spPr>
        <p:txBody>
          <a:bodyPr/>
          <a:lstStyle/>
          <a:p>
            <a:pPr marL="0" indent="0">
              <a:buNone/>
            </a:pPr>
            <a:r>
              <a:rPr lang="fr-BE" sz="1800" b="1" dirty="0">
                <a:latin typeface="+mj-lt"/>
              </a:rPr>
              <a:t>Le médiateur fédéral et l’Institut fédéral des droits de l’homme publient un guide pratique pour aider les lanceurs d’alerte</a:t>
            </a:r>
            <a:endParaRPr lang="fr-BE" sz="1600" dirty="0">
              <a:solidFill>
                <a:schemeClr val="accent1"/>
              </a:solidFill>
              <a:latin typeface="+mj-lt"/>
              <a:ea typeface="Calibri" panose="020F0502020204030204" pitchFamily="34" charset="0"/>
            </a:endParaRPr>
          </a:p>
          <a:p>
            <a:pPr marL="0" indent="0" algn="l">
              <a:buNone/>
            </a:pPr>
            <a:endParaRPr lang="fr-BE" sz="1600" dirty="0">
              <a:latin typeface="+mj-lt"/>
            </a:endParaRPr>
          </a:p>
          <a:p>
            <a:pPr algn="just">
              <a:lnSpc>
                <a:spcPct val="107000"/>
              </a:lnSpc>
              <a:spcAft>
                <a:spcPts val="800"/>
              </a:spcAft>
            </a:pPr>
            <a:r>
              <a:rPr lang="fr-BE" sz="1600" b="1" dirty="0">
                <a:solidFill>
                  <a:schemeClr val="accent1"/>
                </a:solidFill>
                <a:latin typeface="+mj-lt"/>
              </a:rPr>
              <a:t>L’objectif du guide </a:t>
            </a:r>
            <a:r>
              <a:rPr lang="fr-BE" sz="1600" dirty="0">
                <a:latin typeface="+mj-lt"/>
              </a:rPr>
              <a:t>est de fournir des informations claires et détaillées aux lanceurs d’alertes afin de les accompagner dans leur démarche. Il répond aux questions suivantes :</a:t>
            </a:r>
          </a:p>
          <a:p>
            <a:pPr lvl="1" algn="just">
              <a:lnSpc>
                <a:spcPct val="107000"/>
              </a:lnSpc>
              <a:spcAft>
                <a:spcPts val="800"/>
              </a:spcAft>
              <a:buFont typeface="Wingdings" panose="05000000000000000000" pitchFamily="2" charset="2"/>
              <a:buChar char="Ø"/>
            </a:pPr>
            <a:r>
              <a:rPr lang="fr-BE" sz="1400" dirty="0">
                <a:latin typeface="+mj-lt"/>
              </a:rPr>
              <a:t>Lanceur d’alerte : qu’est-ce que c’est ?</a:t>
            </a:r>
          </a:p>
          <a:p>
            <a:pPr lvl="1" algn="just">
              <a:lnSpc>
                <a:spcPct val="107000"/>
              </a:lnSpc>
              <a:spcAft>
                <a:spcPts val="800"/>
              </a:spcAft>
              <a:buFont typeface="Wingdings" panose="05000000000000000000" pitchFamily="2" charset="2"/>
              <a:buChar char="Ø"/>
            </a:pPr>
            <a:r>
              <a:rPr lang="fr-BE" sz="1400" dirty="0">
                <a:latin typeface="+mj-lt"/>
              </a:rPr>
              <a:t>Comment lancer l’alerte ?</a:t>
            </a:r>
          </a:p>
          <a:p>
            <a:pPr lvl="1" algn="just">
              <a:lnSpc>
                <a:spcPct val="107000"/>
              </a:lnSpc>
              <a:spcAft>
                <a:spcPts val="800"/>
              </a:spcAft>
              <a:buFont typeface="Wingdings" panose="05000000000000000000" pitchFamily="2" charset="2"/>
              <a:buChar char="Ø"/>
            </a:pPr>
            <a:r>
              <a:rPr lang="fr-BE" sz="1400" dirty="0">
                <a:latin typeface="+mj-lt"/>
              </a:rPr>
              <a:t>Soutiens aux lanceurs d’alerte (soutien social, psychologique, financier, médiatique, …) ;</a:t>
            </a:r>
          </a:p>
          <a:p>
            <a:pPr lvl="1" algn="just">
              <a:lnSpc>
                <a:spcPct val="107000"/>
              </a:lnSpc>
              <a:spcAft>
                <a:spcPts val="800"/>
              </a:spcAft>
              <a:buFont typeface="Wingdings" panose="05000000000000000000" pitchFamily="2" charset="2"/>
              <a:buChar char="Ø"/>
            </a:pPr>
            <a:r>
              <a:rPr lang="fr-BE" sz="1400" dirty="0">
                <a:latin typeface="+mj-lt"/>
              </a:rPr>
              <a:t>Protections octroyée aux lanceurs l’alerte contre les représailles (conditions, protection judiciaire, …) ;</a:t>
            </a:r>
          </a:p>
          <a:p>
            <a:pPr lvl="1" algn="just">
              <a:lnSpc>
                <a:spcPct val="107000"/>
              </a:lnSpc>
              <a:spcAft>
                <a:spcPts val="800"/>
              </a:spcAft>
              <a:buFont typeface="Wingdings" panose="05000000000000000000" pitchFamily="2" charset="2"/>
              <a:buChar char="Ø"/>
            </a:pPr>
            <a:r>
              <a:rPr lang="fr-BE" sz="1400" dirty="0">
                <a:latin typeface="+mj-lt"/>
              </a:rPr>
              <a:t>Faire un signalement dans le secteur privé ou le secteur public fédéral (via quel canal selon le secteur concerné) ;</a:t>
            </a:r>
          </a:p>
          <a:p>
            <a:pPr lvl="1" algn="just">
              <a:lnSpc>
                <a:spcPct val="107000"/>
              </a:lnSpc>
              <a:spcAft>
                <a:spcPts val="800"/>
              </a:spcAft>
              <a:buFont typeface="Wingdings" panose="05000000000000000000" pitchFamily="2" charset="2"/>
              <a:buChar char="Ø"/>
            </a:pPr>
            <a:r>
              <a:rPr lang="fr-BE" sz="1400" dirty="0">
                <a:latin typeface="+mj-lt"/>
              </a:rPr>
              <a:t>Confidentialités des informations communiquées ;</a:t>
            </a:r>
          </a:p>
          <a:p>
            <a:pPr algn="just">
              <a:lnSpc>
                <a:spcPct val="107000"/>
              </a:lnSpc>
              <a:spcAft>
                <a:spcPts val="800"/>
              </a:spcAft>
            </a:pPr>
            <a:r>
              <a:rPr lang="fr-BE" sz="1600" b="1" dirty="0">
                <a:solidFill>
                  <a:schemeClr val="accent1"/>
                </a:solidFill>
                <a:latin typeface="+mj-lt"/>
              </a:rPr>
              <a:t>Champ d’application </a:t>
            </a:r>
            <a:r>
              <a:rPr lang="fr-BE" sz="1600" dirty="0">
                <a:latin typeface="+mj-lt"/>
              </a:rPr>
              <a:t>en vertu des lois fédérales des 28 novembre et 8 décembre 2022 :</a:t>
            </a:r>
          </a:p>
          <a:p>
            <a:pPr lvl="1" algn="just">
              <a:lnSpc>
                <a:spcPct val="107000"/>
              </a:lnSpc>
              <a:spcAft>
                <a:spcPts val="800"/>
              </a:spcAft>
              <a:buFont typeface="Wingdings" panose="05000000000000000000" pitchFamily="2" charset="2"/>
              <a:buChar char="Ø"/>
            </a:pPr>
            <a:r>
              <a:rPr lang="fr-BE" sz="1400" dirty="0">
                <a:latin typeface="+mj-lt"/>
              </a:rPr>
              <a:t>Secteur public fédéral</a:t>
            </a:r>
          </a:p>
          <a:p>
            <a:pPr lvl="1" algn="just">
              <a:lnSpc>
                <a:spcPct val="107000"/>
              </a:lnSpc>
              <a:spcAft>
                <a:spcPts val="800"/>
              </a:spcAft>
              <a:buFont typeface="Wingdings" panose="05000000000000000000" pitchFamily="2" charset="2"/>
              <a:buChar char="Ø"/>
            </a:pPr>
            <a:r>
              <a:rPr lang="fr-BE" sz="1400" dirty="0">
                <a:latin typeface="+mj-lt"/>
              </a:rPr>
              <a:t>Secteur privé</a:t>
            </a:r>
          </a:p>
          <a:p>
            <a:pPr marL="180000" lvl="1" indent="0" algn="just">
              <a:lnSpc>
                <a:spcPct val="107000"/>
              </a:lnSpc>
              <a:spcAft>
                <a:spcPts val="800"/>
              </a:spcAft>
              <a:buNone/>
            </a:pPr>
            <a:r>
              <a:rPr lang="fr-BE" sz="1600" i="1" dirty="0">
                <a:latin typeface="+mj-lt"/>
              </a:rPr>
              <a:t>Pour les autres niveaux de pouvoir, le guide fournit des points de contact spécifiques selon la région ou la communauté concernée.</a:t>
            </a:r>
          </a:p>
          <a:p>
            <a:pPr lvl="1" algn="just">
              <a:lnSpc>
                <a:spcPct val="107000"/>
              </a:lnSpc>
              <a:spcAft>
                <a:spcPts val="800"/>
              </a:spcAft>
              <a:buFont typeface="Wingdings" panose="05000000000000000000" pitchFamily="2" charset="2"/>
              <a:buChar char="Ø"/>
            </a:pPr>
            <a:endParaRPr lang="fr-BE" sz="1800" b="1" dirty="0">
              <a:solidFill>
                <a:schemeClr val="accent1"/>
              </a:solidFill>
              <a:highlight>
                <a:srgbClr val="FFFF00"/>
              </a:highlight>
              <a:latin typeface="+mj-lt"/>
            </a:endParaRPr>
          </a:p>
          <a:p>
            <a:pPr marL="0" indent="0" algn="just">
              <a:lnSpc>
                <a:spcPct val="107000"/>
              </a:lnSpc>
              <a:spcAft>
                <a:spcPts val="800"/>
              </a:spcAft>
              <a:buNone/>
            </a:pPr>
            <a:endParaRPr lang="fr-BE" sz="1800" b="1" dirty="0">
              <a:highlight>
                <a:srgbClr val="FFFF00"/>
              </a:highlight>
              <a:latin typeface="+mj-lt"/>
            </a:endParaRPr>
          </a:p>
          <a:p>
            <a:pPr marL="180000" lvl="1" indent="0" algn="just">
              <a:lnSpc>
                <a:spcPct val="107000"/>
              </a:lnSpc>
              <a:spcAft>
                <a:spcPts val="800"/>
              </a:spcAft>
              <a:buNone/>
            </a:pPr>
            <a:endParaRPr lang="fr-BE" sz="1800" b="1" dirty="0">
              <a:latin typeface="+mj-lt"/>
            </a:endParaRP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B4F3DDCA-0218-7FA2-AC9E-8EDAF4734040}"/>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pic>
        <p:nvPicPr>
          <p:cNvPr id="6" name="Graphique 5" descr="Mégaphone avec un remplissage uni">
            <a:extLst>
              <a:ext uri="{FF2B5EF4-FFF2-40B4-BE49-F238E27FC236}">
                <a16:creationId xmlns:a16="http://schemas.microsoft.com/office/drawing/2014/main" id="{489EDB1A-5EB0-4A8C-7600-F33D9D61CB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259005">
            <a:off x="9321556" y="2430492"/>
            <a:ext cx="1997015" cy="1997015"/>
          </a:xfrm>
          <a:prstGeom prst="rect">
            <a:avLst/>
          </a:prstGeom>
        </p:spPr>
      </p:pic>
    </p:spTree>
    <p:extLst>
      <p:ext uri="{BB962C8B-B14F-4D97-AF65-F5344CB8AC3E}">
        <p14:creationId xmlns:p14="http://schemas.microsoft.com/office/powerpoint/2010/main" val="4218354370"/>
      </p:ext>
    </p:extLst>
  </p:cSld>
  <p:clrMapOvr>
    <a:masterClrMapping/>
  </p:clrMapOvr>
  <p:transition>
    <p:pull dir="l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7E77B-4E3C-9FAF-8601-4B145DF2C359}"/>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F0BEB0FF-9FFE-D324-E70C-29BA47B5E6E8}"/>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Guide pratique pour lanceurs d’alerte</a:t>
            </a:r>
          </a:p>
        </p:txBody>
      </p:sp>
      <p:sp>
        <p:nvSpPr>
          <p:cNvPr id="4" name="Espace réservé du contenu 3">
            <a:extLst>
              <a:ext uri="{FF2B5EF4-FFF2-40B4-BE49-F238E27FC236}">
                <a16:creationId xmlns:a16="http://schemas.microsoft.com/office/drawing/2014/main" id="{B69F1E78-EB82-B794-8566-849C071617AF}"/>
              </a:ext>
            </a:extLst>
          </p:cNvPr>
          <p:cNvSpPr>
            <a:spLocks noGrp="1"/>
          </p:cNvSpPr>
          <p:nvPr>
            <p:ph idx="1"/>
          </p:nvPr>
        </p:nvSpPr>
        <p:spPr>
          <a:xfrm>
            <a:off x="1043517" y="1484784"/>
            <a:ext cx="10538884" cy="4353347"/>
          </a:xfrm>
        </p:spPr>
        <p:txBody>
          <a:bodyPr/>
          <a:lstStyle/>
          <a:p>
            <a:pPr marL="0" indent="0">
              <a:buNone/>
            </a:pPr>
            <a:r>
              <a:rPr lang="fr-BE" sz="1800" b="1" dirty="0">
                <a:latin typeface="+mj-lt"/>
              </a:rPr>
              <a:t>Le médiateur fédéral et l’Institut fédéral des droits de l’homme publient un guide pratique pour aider les lanceurs d’alerte</a:t>
            </a:r>
            <a:endParaRPr lang="fr-BE" sz="1600" dirty="0">
              <a:solidFill>
                <a:schemeClr val="accent1"/>
              </a:solidFill>
              <a:latin typeface="+mj-lt"/>
              <a:ea typeface="Calibri" panose="020F0502020204030204" pitchFamily="34" charset="0"/>
            </a:endParaRPr>
          </a:p>
          <a:p>
            <a:pPr marL="0" indent="0">
              <a:buNone/>
            </a:pPr>
            <a:endParaRPr lang="fr-BE" sz="1600" b="1" dirty="0">
              <a:solidFill>
                <a:schemeClr val="accent1"/>
              </a:solidFill>
              <a:highlight>
                <a:srgbClr val="FFFF00"/>
              </a:highlight>
              <a:latin typeface="+mj-lt"/>
              <a:ea typeface="Calibri" panose="020F0502020204030204" pitchFamily="34" charset="0"/>
            </a:endParaRPr>
          </a:p>
          <a:p>
            <a:pPr marL="0" indent="0">
              <a:buNone/>
            </a:pPr>
            <a:r>
              <a:rPr lang="fr-BE" sz="1600" b="1" dirty="0">
                <a:solidFill>
                  <a:schemeClr val="accent1"/>
                </a:solidFill>
                <a:latin typeface="+mj-lt"/>
                <a:ea typeface="Calibri" panose="020F0502020204030204" pitchFamily="34" charset="0"/>
              </a:rPr>
              <a:t>Quelles sont les conditions pour être lanceur d’alerte ?</a:t>
            </a:r>
          </a:p>
          <a:p>
            <a:r>
              <a:rPr lang="fr-BE" sz="1600" dirty="0">
                <a:latin typeface="+mj-lt"/>
                <a:ea typeface="Calibri" panose="020F0502020204030204" pitchFamily="34" charset="0"/>
              </a:rPr>
              <a:t>Constater un abus, une fraude ou une violation de dispositions légales au sein d’une administration ou d’une entreprise ;</a:t>
            </a:r>
          </a:p>
          <a:p>
            <a:endParaRPr lang="fr-BE" sz="1600" dirty="0">
              <a:latin typeface="+mj-lt"/>
              <a:ea typeface="Calibri" panose="020F0502020204030204" pitchFamily="34" charset="0"/>
            </a:endParaRPr>
          </a:p>
          <a:p>
            <a:r>
              <a:rPr lang="fr-BE" sz="1600" dirty="0">
                <a:latin typeface="+mj-lt"/>
                <a:ea typeface="Calibri" panose="020F0502020204030204" pitchFamily="34" charset="0"/>
              </a:rPr>
              <a:t>Être de bonne foi et avoir un soupçon raisonnable de croire que vous avez constater un abus, une fraude, etc.</a:t>
            </a:r>
          </a:p>
          <a:p>
            <a:endParaRPr lang="fr-BE" sz="1600" dirty="0">
              <a:latin typeface="+mj-lt"/>
              <a:ea typeface="Calibri" panose="020F0502020204030204" pitchFamily="34" charset="0"/>
            </a:endParaRPr>
          </a:p>
          <a:p>
            <a:r>
              <a:rPr lang="fr-BE" sz="1600" dirty="0">
                <a:latin typeface="+mj-lt"/>
                <a:ea typeface="Calibri" panose="020F0502020204030204" pitchFamily="34" charset="0"/>
              </a:rPr>
              <a:t>Avoir connaissance des informations dans un cadre professionnel :</a:t>
            </a:r>
          </a:p>
          <a:p>
            <a:pPr lvl="1">
              <a:buFont typeface="Courier New" panose="02070309020205020404" pitchFamily="49" charset="0"/>
              <a:buChar char="o"/>
            </a:pPr>
            <a:r>
              <a:rPr lang="fr-BE" sz="1400" dirty="0">
                <a:latin typeface="+mj-lt"/>
                <a:ea typeface="Calibri" panose="020F0502020204030204" pitchFamily="34" charset="0"/>
              </a:rPr>
              <a:t>Dans le cadre de votre travail (employé, fonctionnaire) ;</a:t>
            </a:r>
          </a:p>
          <a:p>
            <a:pPr lvl="1">
              <a:buFont typeface="Courier New" panose="02070309020205020404" pitchFamily="49" charset="0"/>
              <a:buChar char="o"/>
            </a:pPr>
            <a:r>
              <a:rPr lang="fr-BE" sz="1400" dirty="0">
                <a:latin typeface="+mj-lt"/>
              </a:rPr>
              <a:t>Dans le cadre d’une prestation de service, de fourniture, travaux (contrat commercial, marché public).</a:t>
            </a:r>
          </a:p>
          <a:p>
            <a:pPr marL="180000" lvl="1" indent="0">
              <a:buNone/>
            </a:pPr>
            <a:endParaRPr lang="fr-BE" sz="1400" dirty="0">
              <a:latin typeface="+mj-lt"/>
            </a:endParaRPr>
          </a:p>
          <a:p>
            <a:pPr marL="360000" lvl="2" indent="0">
              <a:buNone/>
            </a:pPr>
            <a:r>
              <a:rPr lang="fr-BE" sz="1400" i="1" dirty="0">
                <a:latin typeface="+mj-lt"/>
              </a:rPr>
              <a:t>Les informations reçues dans la sphère privée sont exclues. </a:t>
            </a:r>
            <a:r>
              <a:rPr lang="fr-BE" sz="1400" b="1" i="1" dirty="0">
                <a:solidFill>
                  <a:srgbClr val="FF0000"/>
                </a:solidFill>
                <a:latin typeface="+mj-lt"/>
              </a:rPr>
              <a:t>Exception sur l’exception </a:t>
            </a:r>
            <a:r>
              <a:rPr lang="fr-BE" sz="1400" i="1" dirty="0">
                <a:solidFill>
                  <a:srgbClr val="FF0000"/>
                </a:solidFill>
                <a:latin typeface="+mj-lt"/>
              </a:rPr>
              <a:t>: le domaine des services, produits et marchés financiers et de prévention du blanchiment de capitaux ou de financement du terrorisme.</a:t>
            </a:r>
          </a:p>
          <a:p>
            <a:pPr>
              <a:buFont typeface="Arial" panose="020B0604020202020204" pitchFamily="34" charset="0"/>
              <a:buChar char="•"/>
            </a:pPr>
            <a:endParaRPr lang="fr-BE" sz="1600" dirty="0">
              <a:latin typeface="+mj-lt"/>
            </a:endParaRPr>
          </a:p>
          <a:p>
            <a:pPr>
              <a:buFont typeface="Arial" panose="020B0604020202020204" pitchFamily="34" charset="0"/>
              <a:buChar char="•"/>
            </a:pPr>
            <a:r>
              <a:rPr lang="fr-BE" sz="1600" dirty="0">
                <a:latin typeface="+mj-lt"/>
              </a:rPr>
              <a:t>Être employé, stagiaire, fonctionnaire, candidat dans le cadre d’une procédure de recrutement, … </a:t>
            </a:r>
          </a:p>
          <a:p>
            <a:pPr>
              <a:buFont typeface="Arial" panose="020B0604020202020204" pitchFamily="34" charset="0"/>
              <a:buChar char="•"/>
            </a:pPr>
            <a:endParaRPr lang="fr-BE" sz="1600" dirty="0">
              <a:latin typeface="+mj-lt"/>
            </a:endParaRPr>
          </a:p>
          <a:p>
            <a:pPr>
              <a:buFont typeface="Arial" panose="020B0604020202020204" pitchFamily="34" charset="0"/>
              <a:buChar char="•"/>
            </a:pPr>
            <a:r>
              <a:rPr lang="fr-BE" sz="1600" dirty="0">
                <a:latin typeface="+mj-lt"/>
              </a:rPr>
              <a:t>Signaler les fais via un des trois canaux : signalement interne (au sein de l’organisation), signalement externe (ex: médiateur fédéral), publiquement via les réseaux sociaux (seulement dans des cas exceptionnels, assortis de condition*)</a:t>
            </a:r>
          </a:p>
          <a:p>
            <a:pPr marL="0" indent="0" algn="just">
              <a:lnSpc>
                <a:spcPct val="107000"/>
              </a:lnSpc>
              <a:spcAft>
                <a:spcPts val="800"/>
              </a:spcAft>
              <a:buNone/>
            </a:pPr>
            <a:endParaRPr lang="fr-BE" sz="1800" b="1" dirty="0">
              <a:highlight>
                <a:srgbClr val="FFFF00"/>
              </a:highlight>
              <a:latin typeface="+mj-lt"/>
            </a:endParaRPr>
          </a:p>
          <a:p>
            <a:pPr marL="180000" lvl="1" indent="0" algn="just">
              <a:lnSpc>
                <a:spcPct val="107000"/>
              </a:lnSpc>
              <a:spcAft>
                <a:spcPts val="800"/>
              </a:spcAft>
              <a:buNone/>
            </a:pPr>
            <a:endParaRPr lang="fr-BE" sz="1800" b="1" dirty="0">
              <a:latin typeface="+mj-lt"/>
            </a:endParaRP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28B32801-C5EF-F0AB-635E-B32C3BB663BF}"/>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4265747255"/>
      </p:ext>
    </p:extLst>
  </p:cSld>
  <p:clrMapOvr>
    <a:masterClrMapping/>
  </p:clrMapOvr>
  <p:transition>
    <p:pull dir="l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9918A-352E-A1BE-DC03-E9BDAD2FF46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3652756C-7575-205D-CA82-F113A3539FD5}"/>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Guide pratique pour lanceurs d’alerte</a:t>
            </a:r>
          </a:p>
        </p:txBody>
      </p:sp>
      <p:sp>
        <p:nvSpPr>
          <p:cNvPr id="4" name="Espace réservé du contenu 3">
            <a:extLst>
              <a:ext uri="{FF2B5EF4-FFF2-40B4-BE49-F238E27FC236}">
                <a16:creationId xmlns:a16="http://schemas.microsoft.com/office/drawing/2014/main" id="{04508285-14A1-2F42-7391-9D730286C0FC}"/>
              </a:ext>
            </a:extLst>
          </p:cNvPr>
          <p:cNvSpPr>
            <a:spLocks noGrp="1"/>
          </p:cNvSpPr>
          <p:nvPr>
            <p:ph idx="1"/>
          </p:nvPr>
        </p:nvSpPr>
        <p:spPr>
          <a:xfrm>
            <a:off x="1043517" y="1484784"/>
            <a:ext cx="10538884" cy="4353347"/>
          </a:xfrm>
        </p:spPr>
        <p:txBody>
          <a:bodyPr/>
          <a:lstStyle/>
          <a:p>
            <a:pPr marL="0" indent="0">
              <a:buNone/>
            </a:pPr>
            <a:r>
              <a:rPr lang="fr-BE" sz="1800" b="1" dirty="0">
                <a:latin typeface="+mj-lt"/>
              </a:rPr>
              <a:t>Le médiateur fédéral et l’Institut fédéral des droits de l’homme publient un guide pratique pour aider les lanceurs d’alerte</a:t>
            </a:r>
            <a:endParaRPr lang="fr-BE" sz="1600" dirty="0">
              <a:solidFill>
                <a:schemeClr val="accent1"/>
              </a:solidFill>
              <a:latin typeface="+mj-lt"/>
              <a:ea typeface="Calibri" panose="020F0502020204030204" pitchFamily="34" charset="0"/>
            </a:endParaRPr>
          </a:p>
          <a:p>
            <a:pPr marL="0" indent="0">
              <a:buNone/>
            </a:pPr>
            <a:endParaRPr lang="fr-BE" sz="1600" b="1" dirty="0">
              <a:solidFill>
                <a:schemeClr val="accent1"/>
              </a:solidFill>
              <a:highlight>
                <a:srgbClr val="FFFF00"/>
              </a:highlight>
              <a:latin typeface="+mj-lt"/>
              <a:ea typeface="Calibri" panose="020F0502020204030204" pitchFamily="34" charset="0"/>
            </a:endParaRPr>
          </a:p>
          <a:p>
            <a:pPr marL="0" indent="0">
              <a:buNone/>
            </a:pPr>
            <a:r>
              <a:rPr lang="fr-BE" sz="1600" b="1" dirty="0">
                <a:solidFill>
                  <a:schemeClr val="accent1"/>
                </a:solidFill>
                <a:latin typeface="+mj-lt"/>
                <a:ea typeface="Calibri" panose="020F0502020204030204" pitchFamily="34" charset="0"/>
              </a:rPr>
              <a:t>Signalement dans le secteur privé</a:t>
            </a:r>
          </a:p>
          <a:p>
            <a:r>
              <a:rPr lang="fr-BE" sz="1600" dirty="0">
                <a:latin typeface="+mj-lt"/>
                <a:ea typeface="Calibri" panose="020F0502020204030204" pitchFamily="34" charset="0"/>
              </a:rPr>
              <a:t>Violation de  législation au sein de l’organisation </a:t>
            </a:r>
          </a:p>
          <a:p>
            <a:endParaRPr lang="fr-BE" sz="1600" dirty="0">
              <a:latin typeface="+mj-lt"/>
              <a:ea typeface="Calibri" panose="020F0502020204030204" pitchFamily="34" charset="0"/>
            </a:endParaRPr>
          </a:p>
          <a:p>
            <a:r>
              <a:rPr lang="fr-BE" sz="1600" dirty="0">
                <a:latin typeface="+mj-lt"/>
                <a:ea typeface="Calibri" panose="020F0502020204030204" pitchFamily="34" charset="0"/>
              </a:rPr>
              <a:t>Les faits constatés </a:t>
            </a:r>
            <a:r>
              <a:rPr lang="fr-BE" sz="1600" u="sng" dirty="0">
                <a:latin typeface="+mj-lt"/>
                <a:ea typeface="Calibri" panose="020F0502020204030204" pitchFamily="34" charset="0"/>
              </a:rPr>
              <a:t>doivent</a:t>
            </a:r>
            <a:r>
              <a:rPr lang="fr-BE" sz="1600" dirty="0">
                <a:latin typeface="+mj-lt"/>
                <a:ea typeface="Calibri" panose="020F0502020204030204" pitchFamily="34" charset="0"/>
              </a:rPr>
              <a:t> concerner un des 14 domaines cités par la loi </a:t>
            </a:r>
            <a:r>
              <a:rPr lang="fr-BE" sz="1600" b="1" dirty="0">
                <a:latin typeface="+mj-lt"/>
                <a:ea typeface="Calibri" panose="020F0502020204030204" pitchFamily="34" charset="0"/>
              </a:rPr>
              <a:t>dont les marchés publics</a:t>
            </a:r>
          </a:p>
          <a:p>
            <a:pPr marL="0" indent="0">
              <a:buNone/>
            </a:pPr>
            <a:endParaRPr lang="fr-BE" sz="1600" b="1" dirty="0">
              <a:solidFill>
                <a:schemeClr val="accent1"/>
              </a:solidFill>
              <a:latin typeface="+mj-lt"/>
              <a:ea typeface="Calibri" panose="020F0502020204030204" pitchFamily="34" charset="0"/>
            </a:endParaRPr>
          </a:p>
          <a:p>
            <a:pPr marL="0" indent="0">
              <a:buNone/>
            </a:pPr>
            <a:r>
              <a:rPr lang="fr-BE" sz="1600" b="1" dirty="0">
                <a:solidFill>
                  <a:schemeClr val="accent1"/>
                </a:solidFill>
                <a:latin typeface="+mj-lt"/>
                <a:ea typeface="Calibri" panose="020F0502020204030204" pitchFamily="34" charset="0"/>
              </a:rPr>
              <a:t>Signalement dans le secteur public</a:t>
            </a:r>
          </a:p>
          <a:p>
            <a:pPr>
              <a:buFont typeface="Arial" panose="020B0604020202020204" pitchFamily="34" charset="0"/>
              <a:buChar char="•"/>
            </a:pPr>
            <a:r>
              <a:rPr lang="fr-BE" sz="1600" dirty="0">
                <a:latin typeface="+mj-lt"/>
                <a:ea typeface="Calibri" panose="020F0502020204030204" pitchFamily="34" charset="0"/>
              </a:rPr>
              <a:t>Pour l’essentiel des niveaux de pouvoir, les faits concernés doivent être une atteinte à l’intégrité dans le secteur public.</a:t>
            </a:r>
            <a:endParaRPr lang="fr-BE" sz="1800" dirty="0">
              <a:latin typeface="+mj-lt"/>
            </a:endParaRPr>
          </a:p>
          <a:p>
            <a:pPr marL="180000" lvl="1" indent="0" algn="just">
              <a:lnSpc>
                <a:spcPct val="107000"/>
              </a:lnSpc>
              <a:spcAft>
                <a:spcPts val="800"/>
              </a:spcAft>
              <a:buNone/>
            </a:pPr>
            <a:r>
              <a:rPr lang="fr-BE" sz="1600" dirty="0">
                <a:latin typeface="+mj-lt"/>
              </a:rPr>
              <a:t>Ex : il peut s’agir d’une violation de la législation relative aux marchés publics lors de la procédure de passation</a:t>
            </a:r>
          </a:p>
          <a:p>
            <a:pPr marL="0" indent="0" algn="just">
              <a:lnSpc>
                <a:spcPct val="107000"/>
              </a:lnSpc>
              <a:spcAft>
                <a:spcPts val="800"/>
              </a:spcAft>
              <a:buNone/>
            </a:pPr>
            <a:r>
              <a:rPr lang="fr-BE" sz="1600" b="1" dirty="0">
                <a:solidFill>
                  <a:schemeClr val="accent1"/>
                </a:solidFill>
                <a:latin typeface="+mj-lt"/>
                <a:ea typeface="Calibri" panose="020F0502020204030204" pitchFamily="34" charset="0"/>
              </a:rPr>
              <a:t>Vous ne serez pas reconnu comme lanceur d’alerte si cela concerne</a:t>
            </a:r>
          </a:p>
          <a:p>
            <a:pPr lvl="1">
              <a:buFont typeface="Corbel" panose="020B0503020204020204" pitchFamily="34" charset="0"/>
              <a:buChar char="!"/>
            </a:pPr>
            <a:r>
              <a:rPr lang="fr-BE" sz="1600" dirty="0">
                <a:latin typeface="+mj-lt"/>
                <a:ea typeface="Calibri" panose="020F0502020204030204" pitchFamily="34" charset="0"/>
              </a:rPr>
              <a:t>la sécurité nationale, des informations classifiées, le secret médical, le secret professionnel ;</a:t>
            </a:r>
          </a:p>
          <a:p>
            <a:pPr lvl="1">
              <a:buFont typeface="Corbel" panose="020B0503020204020204" pitchFamily="34" charset="0"/>
              <a:buChar char="!"/>
            </a:pPr>
            <a:r>
              <a:rPr lang="fr-BE" sz="1600" dirty="0">
                <a:latin typeface="+mj-lt"/>
                <a:ea typeface="Calibri" panose="020F0502020204030204" pitchFamily="34" charset="0"/>
              </a:rPr>
              <a:t>des faits de harcèlement ou de violence dont vous êtes la seule victime  (voir conseiller en prévention, personne de confiance) ;</a:t>
            </a:r>
          </a:p>
          <a:p>
            <a:pPr lvl="1">
              <a:buFont typeface="Corbel" panose="020B0503020204020204" pitchFamily="34" charset="0"/>
              <a:buChar char="!"/>
            </a:pPr>
            <a:r>
              <a:rPr lang="fr-BE" sz="1600" dirty="0">
                <a:latin typeface="+mj-lt"/>
                <a:ea typeface="Calibri" panose="020F0502020204030204" pitchFamily="34" charset="0"/>
              </a:rPr>
              <a:t>des faits de discrimination ou de racisme qui vous concerne exclusivement (voir Unia, etc.).</a:t>
            </a:r>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0E7919BD-218F-85BB-BECF-1AE4DC227C68}"/>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1744332040"/>
      </p:ext>
    </p:extLst>
  </p:cSld>
  <p:clrMapOvr>
    <a:masterClrMapping/>
  </p:clrMapOvr>
  <p:transition>
    <p:pull dir="l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C7BE0-DD44-558E-E30F-8EB119D58E57}"/>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4EFA8003-B2BB-B833-BC1F-7D82995AF27E}"/>
              </a:ext>
            </a:extLst>
          </p:cNvPr>
          <p:cNvSpPr>
            <a:spLocks noGrp="1"/>
          </p:cNvSpPr>
          <p:nvPr>
            <p:ph type="title"/>
          </p:nvPr>
        </p:nvSpPr>
        <p:spPr>
          <a:xfrm>
            <a:off x="1043517" y="702133"/>
            <a:ext cx="10566400" cy="635471"/>
          </a:xfrm>
        </p:spPr>
        <p:txBody>
          <a:bodyPr/>
          <a:lstStyle/>
          <a:p>
            <a:r>
              <a:rPr lang="fr-BE" sz="2400" dirty="0"/>
              <a:t>Niveau belge – Région wallonne</a:t>
            </a:r>
            <a:br>
              <a:rPr lang="fr-BE" sz="2400" dirty="0"/>
            </a:br>
            <a:r>
              <a:rPr lang="fr-BE" sz="2400" dirty="0"/>
              <a:t>Infrastructure</a:t>
            </a:r>
          </a:p>
        </p:txBody>
      </p:sp>
      <p:sp>
        <p:nvSpPr>
          <p:cNvPr id="4" name="Espace réservé du contenu 3">
            <a:extLst>
              <a:ext uri="{FF2B5EF4-FFF2-40B4-BE49-F238E27FC236}">
                <a16:creationId xmlns:a16="http://schemas.microsoft.com/office/drawing/2014/main" id="{61C0C15B-7DEC-B357-E85B-B8F548C28FC0}"/>
              </a:ext>
            </a:extLst>
          </p:cNvPr>
          <p:cNvSpPr>
            <a:spLocks noGrp="1"/>
          </p:cNvSpPr>
          <p:nvPr>
            <p:ph idx="1"/>
          </p:nvPr>
        </p:nvSpPr>
        <p:spPr>
          <a:xfrm>
            <a:off x="1043517" y="1484784"/>
            <a:ext cx="10538884" cy="4353347"/>
          </a:xfrm>
        </p:spPr>
        <p:txBody>
          <a:bodyPr/>
          <a:lstStyle/>
          <a:p>
            <a:pPr marL="0" indent="0">
              <a:buNone/>
            </a:pPr>
            <a:r>
              <a:rPr lang="fr-BE" sz="1800" b="1" dirty="0">
                <a:latin typeface="+mj-lt"/>
              </a:rPr>
              <a:t>Nouvelles versions : cahier des charges type-Bâtiments (CCTB01.12) + CDC type Qualiroutes</a:t>
            </a:r>
            <a:endParaRPr lang="fr-BE" sz="1600" dirty="0">
              <a:solidFill>
                <a:schemeClr val="accent1"/>
              </a:solidFill>
              <a:latin typeface="+mj-lt"/>
              <a:ea typeface="Calibri" panose="020F0502020204030204" pitchFamily="34" charset="0"/>
            </a:endParaRPr>
          </a:p>
          <a:p>
            <a:pPr marL="0" indent="0">
              <a:buNone/>
            </a:pPr>
            <a:endParaRPr lang="fr-BE" sz="1800" b="1" dirty="0">
              <a:solidFill>
                <a:schemeClr val="accent1"/>
              </a:solidFill>
              <a:latin typeface="+mj-lt"/>
            </a:endParaRPr>
          </a:p>
          <a:p>
            <a:pPr marL="0" indent="0">
              <a:buNone/>
            </a:pPr>
            <a:r>
              <a:rPr lang="fr-BE" sz="1800" b="1" dirty="0">
                <a:solidFill>
                  <a:schemeClr val="accent1"/>
                </a:solidFill>
                <a:latin typeface="+mj-lt"/>
              </a:rPr>
              <a:t>CCTB01.12</a:t>
            </a:r>
          </a:p>
          <a:p>
            <a:pPr marL="0" indent="0" algn="just">
              <a:lnSpc>
                <a:spcPct val="107000"/>
              </a:lnSpc>
              <a:spcAft>
                <a:spcPts val="800"/>
              </a:spcAft>
              <a:buNone/>
            </a:pPr>
            <a:endParaRPr lang="fr-BE" sz="1800" dirty="0">
              <a:latin typeface="+mj-lt"/>
            </a:endParaRPr>
          </a:p>
          <a:p>
            <a:r>
              <a:rPr lang="fr-BE" sz="1600" dirty="0">
                <a:latin typeface="+mj-lt"/>
              </a:rPr>
              <a:t>Cahier spécifique aux travaux de construction ou rénovation de bâtiments en Wallonie.</a:t>
            </a:r>
            <a:endParaRPr lang="fr-BE" sz="1600" dirty="0"/>
          </a:p>
          <a:p>
            <a:endParaRPr lang="fr-BE" sz="1600" dirty="0">
              <a:solidFill>
                <a:schemeClr val="accent1"/>
              </a:solidFill>
              <a:latin typeface="+mj-lt"/>
            </a:endParaRPr>
          </a:p>
          <a:p>
            <a:r>
              <a:rPr lang="fr-BE" sz="1600" dirty="0">
                <a:latin typeface="+mj-lt"/>
                <a:hlinkClick r:id="rId3"/>
              </a:rPr>
              <a:t>Nouvelle version publiée le 18 février 2025</a:t>
            </a:r>
            <a:endParaRPr lang="fr-BE" sz="1600" dirty="0">
              <a:latin typeface="+mj-lt"/>
            </a:endParaRPr>
          </a:p>
          <a:p>
            <a:endParaRPr lang="fr-BE" sz="1600" dirty="0">
              <a:latin typeface="+mj-lt"/>
            </a:endParaRPr>
          </a:p>
          <a:p>
            <a:r>
              <a:rPr lang="fr-BE" sz="1600" dirty="0">
                <a:latin typeface="+mj-lt"/>
              </a:rPr>
              <a:t>Nouveautés : </a:t>
            </a:r>
          </a:p>
          <a:p>
            <a:pPr marL="0" indent="0">
              <a:buNone/>
            </a:pPr>
            <a:endParaRPr lang="fr-BE" sz="1600" dirty="0">
              <a:latin typeface="+mj-lt"/>
            </a:endParaRPr>
          </a:p>
          <a:p>
            <a:pPr lvl="1">
              <a:buFont typeface="Courier New" panose="02070309020205020404" pitchFamily="49" charset="0"/>
              <a:buChar char="o"/>
            </a:pPr>
            <a:r>
              <a:rPr lang="fr-BE" sz="1600" dirty="0">
                <a:latin typeface="+mj-lt"/>
              </a:rPr>
              <a:t>Mise-à-jours des clauses administratives ;</a:t>
            </a:r>
          </a:p>
          <a:p>
            <a:pPr lvl="1">
              <a:buFont typeface="Courier New" panose="02070309020205020404" pitchFamily="49" charset="0"/>
              <a:buChar char="o"/>
            </a:pPr>
            <a:r>
              <a:rPr lang="fr-BE" sz="1600" dirty="0">
                <a:latin typeface="+mj-lt"/>
              </a:rPr>
              <a:t>Mise-à-jours des descriptifs existants ;</a:t>
            </a:r>
          </a:p>
          <a:p>
            <a:pPr lvl="1">
              <a:buFont typeface="Courier New" panose="02070309020205020404" pitchFamily="49" charset="0"/>
              <a:buChar char="o"/>
            </a:pPr>
            <a:r>
              <a:rPr lang="fr-BE" sz="1600" dirty="0">
                <a:latin typeface="+mj-lt"/>
              </a:rPr>
              <a:t>Intégration de nouvelles prescriptions techniques.</a:t>
            </a:r>
          </a:p>
        </p:txBody>
      </p:sp>
      <p:sp>
        <p:nvSpPr>
          <p:cNvPr id="5" name="Espace réservé du pied de page 1">
            <a:extLst>
              <a:ext uri="{FF2B5EF4-FFF2-40B4-BE49-F238E27FC236}">
                <a16:creationId xmlns:a16="http://schemas.microsoft.com/office/drawing/2014/main" id="{3D3914CC-99B9-A2E8-162A-425D3132027B}"/>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1668663801"/>
      </p:ext>
    </p:extLst>
  </p:cSld>
  <p:clrMapOvr>
    <a:masterClrMapping/>
  </p:clrMapOvr>
  <p:transition>
    <p:pull dir="l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99FFD-4793-626E-CD97-A4CAF41C8571}"/>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6203BE17-7DE4-3837-00AD-1B4DDE6601B8}"/>
              </a:ext>
            </a:extLst>
          </p:cNvPr>
          <p:cNvSpPr>
            <a:spLocks noGrp="1"/>
          </p:cNvSpPr>
          <p:nvPr>
            <p:ph type="title"/>
          </p:nvPr>
        </p:nvSpPr>
        <p:spPr>
          <a:xfrm>
            <a:off x="1043517" y="702133"/>
            <a:ext cx="10566400" cy="635471"/>
          </a:xfrm>
        </p:spPr>
        <p:txBody>
          <a:bodyPr/>
          <a:lstStyle/>
          <a:p>
            <a:r>
              <a:rPr lang="fr-BE" sz="2400" dirty="0"/>
              <a:t>Niveau belge – Région wallonne</a:t>
            </a:r>
            <a:br>
              <a:rPr lang="fr-BE" sz="2400" dirty="0"/>
            </a:br>
            <a:r>
              <a:rPr lang="fr-BE" sz="2400" dirty="0"/>
              <a:t>Infrastructure</a:t>
            </a:r>
          </a:p>
        </p:txBody>
      </p:sp>
      <p:sp>
        <p:nvSpPr>
          <p:cNvPr id="4" name="Espace réservé du contenu 3">
            <a:extLst>
              <a:ext uri="{FF2B5EF4-FFF2-40B4-BE49-F238E27FC236}">
                <a16:creationId xmlns:a16="http://schemas.microsoft.com/office/drawing/2014/main" id="{2B1F9E7F-9A41-99AD-BA02-1AB6756F5C17}"/>
              </a:ext>
            </a:extLst>
          </p:cNvPr>
          <p:cNvSpPr>
            <a:spLocks noGrp="1"/>
          </p:cNvSpPr>
          <p:nvPr>
            <p:ph idx="1"/>
          </p:nvPr>
        </p:nvSpPr>
        <p:spPr>
          <a:xfrm>
            <a:off x="1043517" y="1484784"/>
            <a:ext cx="10538884" cy="5097171"/>
          </a:xfrm>
        </p:spPr>
        <p:txBody>
          <a:bodyPr/>
          <a:lstStyle/>
          <a:p>
            <a:pPr marL="0" indent="0">
              <a:buNone/>
            </a:pPr>
            <a:r>
              <a:rPr lang="fr-BE" sz="1800" b="1" dirty="0">
                <a:latin typeface="+mj-lt"/>
              </a:rPr>
              <a:t>Nouvelles versions : cahier des charges type-Bâtiments (CCTB01.12) + CDC type Qualiroutes</a:t>
            </a:r>
            <a:endParaRPr lang="fr-BE" sz="1600" dirty="0">
              <a:solidFill>
                <a:schemeClr val="accent1"/>
              </a:solidFill>
              <a:latin typeface="+mj-lt"/>
              <a:ea typeface="Calibri" panose="020F0502020204030204" pitchFamily="34" charset="0"/>
            </a:endParaRPr>
          </a:p>
          <a:p>
            <a:pPr marL="0" indent="0">
              <a:buNone/>
            </a:pPr>
            <a:endParaRPr lang="fr-BE" sz="1100" b="1" dirty="0">
              <a:solidFill>
                <a:schemeClr val="accent1"/>
              </a:solidFill>
              <a:latin typeface="+mj-lt"/>
            </a:endParaRPr>
          </a:p>
          <a:p>
            <a:pPr marL="0" indent="0">
              <a:buNone/>
            </a:pPr>
            <a:r>
              <a:rPr lang="fr-BE" sz="1800" b="1" dirty="0">
                <a:solidFill>
                  <a:schemeClr val="accent1"/>
                </a:solidFill>
                <a:latin typeface="+mj-lt"/>
              </a:rPr>
              <a:t>Qualiroutes</a:t>
            </a:r>
          </a:p>
          <a:p>
            <a:pPr marL="0" indent="0" algn="just">
              <a:lnSpc>
                <a:spcPct val="107000"/>
              </a:lnSpc>
              <a:spcAft>
                <a:spcPts val="800"/>
              </a:spcAft>
              <a:buNone/>
            </a:pPr>
            <a:endParaRPr lang="fr-BE" sz="1100" dirty="0">
              <a:latin typeface="+mj-lt"/>
            </a:endParaRPr>
          </a:p>
          <a:p>
            <a:pPr marL="0" indent="0" algn="just">
              <a:lnSpc>
                <a:spcPct val="107000"/>
              </a:lnSpc>
              <a:spcAft>
                <a:spcPts val="800"/>
              </a:spcAft>
              <a:buNone/>
            </a:pPr>
            <a:r>
              <a:rPr lang="fr-BE" sz="1600" dirty="0">
                <a:latin typeface="+mj-lt"/>
              </a:rPr>
              <a:t>Depuis 2012 &gt; recours au cahier des charges type Qualiroutes pour tout marché de travaux d’infrastructures routières :</a:t>
            </a:r>
          </a:p>
          <a:p>
            <a:pPr lvl="1" algn="just">
              <a:lnSpc>
                <a:spcPct val="107000"/>
              </a:lnSpc>
              <a:spcAft>
                <a:spcPts val="800"/>
              </a:spcAft>
            </a:pPr>
            <a:r>
              <a:rPr lang="fr-BE" sz="1200" dirty="0">
                <a:latin typeface="+mj-lt"/>
              </a:rPr>
              <a:t>Relevant du SPW si maitre d’ouvrage ou maitre d’œuvre ;</a:t>
            </a:r>
          </a:p>
          <a:p>
            <a:pPr lvl="1" algn="just">
              <a:lnSpc>
                <a:spcPct val="107000"/>
              </a:lnSpc>
              <a:spcAft>
                <a:spcPts val="800"/>
              </a:spcAft>
            </a:pPr>
            <a:r>
              <a:rPr lang="fr-BE" sz="1200" dirty="0">
                <a:latin typeface="+mj-lt"/>
              </a:rPr>
              <a:t>Relevant des pouvoirs locaux subsidiés par le SPW ;</a:t>
            </a:r>
          </a:p>
          <a:p>
            <a:pPr lvl="1" algn="just">
              <a:lnSpc>
                <a:spcPct val="107000"/>
              </a:lnSpc>
              <a:spcAft>
                <a:spcPts val="800"/>
              </a:spcAft>
            </a:pPr>
            <a:r>
              <a:rPr lang="fr-BE" sz="1200" dirty="0">
                <a:latin typeface="+mj-lt"/>
              </a:rPr>
              <a:t>Faisant partie du contrat de gestion de la Sofico (réseau régional structurant).</a:t>
            </a:r>
          </a:p>
          <a:p>
            <a:pPr marL="0" indent="0" algn="just">
              <a:lnSpc>
                <a:spcPct val="107000"/>
              </a:lnSpc>
              <a:spcAft>
                <a:spcPts val="800"/>
              </a:spcAft>
              <a:buNone/>
            </a:pPr>
            <a:r>
              <a:rPr lang="fr-BE" sz="1600" u="sng" dirty="0">
                <a:solidFill>
                  <a:schemeClr val="accent1"/>
                </a:solidFill>
                <a:latin typeface="+mj-lt"/>
              </a:rPr>
              <a:t>Contenu</a:t>
            </a:r>
            <a:r>
              <a:rPr lang="fr-BE" sz="1600" dirty="0">
                <a:solidFill>
                  <a:schemeClr val="accent1"/>
                </a:solidFill>
                <a:latin typeface="+mj-lt"/>
              </a:rPr>
              <a:t> </a:t>
            </a:r>
            <a:r>
              <a:rPr lang="fr-BE" sz="1600" dirty="0">
                <a:latin typeface="+mj-lt"/>
              </a:rPr>
              <a:t>: ensemble des spécifications techniques générales + prescriptions relative au secteur</a:t>
            </a:r>
          </a:p>
          <a:p>
            <a:pPr marL="0" indent="0" algn="just">
              <a:lnSpc>
                <a:spcPct val="107000"/>
              </a:lnSpc>
              <a:spcAft>
                <a:spcPts val="800"/>
              </a:spcAft>
              <a:buNone/>
            </a:pPr>
            <a:r>
              <a:rPr lang="fr-BE" sz="1600" u="sng" dirty="0">
                <a:solidFill>
                  <a:schemeClr val="accent1"/>
                </a:solidFill>
                <a:latin typeface="+mj-lt"/>
              </a:rPr>
              <a:t>Objectif</a:t>
            </a:r>
            <a:r>
              <a:rPr lang="fr-BE" sz="1600" dirty="0">
                <a:solidFill>
                  <a:schemeClr val="accent1"/>
                </a:solidFill>
                <a:latin typeface="+mj-lt"/>
              </a:rPr>
              <a:t> : </a:t>
            </a:r>
            <a:r>
              <a:rPr lang="fr-BE" sz="1600" dirty="0">
                <a:latin typeface="+mj-lt"/>
              </a:rPr>
              <a:t>Assurer la durabilité des toutes avec un délai de garantie de 3 à 5 ans et améliorer les procédures de contrôle</a:t>
            </a:r>
          </a:p>
          <a:p>
            <a:pPr marL="0" indent="0" algn="just">
              <a:lnSpc>
                <a:spcPct val="107000"/>
              </a:lnSpc>
              <a:spcAft>
                <a:spcPts val="800"/>
              </a:spcAft>
              <a:buNone/>
            </a:pPr>
            <a:r>
              <a:rPr lang="fr-BE" sz="1600" dirty="0">
                <a:latin typeface="+mj-lt"/>
              </a:rPr>
              <a:t>Le cahier des charges a fait l’objet d’une mise-à-jour au 1</a:t>
            </a:r>
            <a:r>
              <a:rPr lang="fr-BE" sz="1600" baseline="30000" dirty="0">
                <a:latin typeface="+mj-lt"/>
              </a:rPr>
              <a:t>er</a:t>
            </a:r>
            <a:r>
              <a:rPr lang="fr-BE" sz="1600" dirty="0">
                <a:latin typeface="+mj-lt"/>
              </a:rPr>
              <a:t> janvier 2025.</a:t>
            </a:r>
          </a:p>
          <a:p>
            <a:pPr marL="0" indent="0" algn="just">
              <a:lnSpc>
                <a:spcPct val="107000"/>
              </a:lnSpc>
              <a:spcAft>
                <a:spcPts val="800"/>
              </a:spcAft>
              <a:buNone/>
            </a:pPr>
            <a:r>
              <a:rPr lang="fr-BE" sz="1600" dirty="0">
                <a:latin typeface="+mj-lt"/>
              </a:rPr>
              <a:t>Des</a:t>
            </a:r>
            <a:r>
              <a:rPr lang="fr-BE" sz="1600" dirty="0">
                <a:latin typeface="+mj-lt"/>
                <a:sym typeface="Wingdings" panose="05000000000000000000" pitchFamily="2" charset="2"/>
              </a:rPr>
              <a:t> adaptations ont été réalisées dans divers chapitres A, C, D, F, G, K, L et N. Elles visent notamment une adaptation par rapport à l’article 38/7 (clauses de réexamen) pour les marchés d’électromécanique, aux articles 41 et 42 pour la réception technique.</a:t>
            </a:r>
          </a:p>
          <a:p>
            <a:pPr marL="0" indent="0" algn="just">
              <a:lnSpc>
                <a:spcPct val="107000"/>
              </a:lnSpc>
              <a:spcAft>
                <a:spcPts val="800"/>
              </a:spcAft>
              <a:buNone/>
            </a:pPr>
            <a:endParaRPr lang="fr-BE" sz="1600" dirty="0">
              <a:latin typeface="+mj-lt"/>
              <a:sym typeface="Wingdings" panose="05000000000000000000" pitchFamily="2" charset="2"/>
            </a:endParaRPr>
          </a:p>
          <a:p>
            <a:pPr marL="0" indent="0" algn="just">
              <a:lnSpc>
                <a:spcPct val="107000"/>
              </a:lnSpc>
              <a:spcAft>
                <a:spcPts val="800"/>
              </a:spcAft>
              <a:buNone/>
            </a:pPr>
            <a:endParaRPr lang="fr-BE" sz="1600" dirty="0">
              <a:latin typeface="+mj-lt"/>
              <a:sym typeface="Wingdings" panose="05000000000000000000" pitchFamily="2" charset="2"/>
            </a:endParaRPr>
          </a:p>
          <a:p>
            <a:pPr marL="0" indent="0" algn="just">
              <a:lnSpc>
                <a:spcPct val="107000"/>
              </a:lnSpc>
              <a:spcAft>
                <a:spcPts val="800"/>
              </a:spcAft>
              <a:buNone/>
            </a:pPr>
            <a:endParaRPr lang="fr-BE" sz="1800" dirty="0">
              <a:latin typeface="+mj-lt"/>
            </a:endParaRP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0938AD82-553F-179E-F55A-179AB00DF365}"/>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2" name="Rectangle 1">
            <a:extLst>
              <a:ext uri="{FF2B5EF4-FFF2-40B4-BE49-F238E27FC236}">
                <a16:creationId xmlns:a16="http://schemas.microsoft.com/office/drawing/2014/main" id="{B22E1BC4-AAE9-0627-0051-8527CA2C29F2}"/>
              </a:ext>
            </a:extLst>
          </p:cNvPr>
          <p:cNvSpPr/>
          <p:nvPr/>
        </p:nvSpPr>
        <p:spPr>
          <a:xfrm>
            <a:off x="1665158" y="5814092"/>
            <a:ext cx="3407434" cy="462433"/>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fr-BE" dirty="0">
                <a:hlinkClick r:id="rId3"/>
              </a:rPr>
              <a:t>CDC Qualiroutes 2025</a:t>
            </a:r>
            <a:endParaRPr lang="fr-BE" dirty="0"/>
          </a:p>
        </p:txBody>
      </p:sp>
      <p:sp>
        <p:nvSpPr>
          <p:cNvPr id="6" name="Rectangle 5">
            <a:extLst>
              <a:ext uri="{FF2B5EF4-FFF2-40B4-BE49-F238E27FC236}">
                <a16:creationId xmlns:a16="http://schemas.microsoft.com/office/drawing/2014/main" id="{F25E47AB-091F-2A43-EA6E-5D9C03BF653A}"/>
              </a:ext>
            </a:extLst>
          </p:cNvPr>
          <p:cNvSpPr/>
          <p:nvPr/>
        </p:nvSpPr>
        <p:spPr>
          <a:xfrm>
            <a:off x="7397950" y="5814092"/>
            <a:ext cx="3407434" cy="462433"/>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fr-BE" dirty="0">
                <a:hlinkClick r:id="rId4"/>
              </a:rPr>
              <a:t>Nouveautés 2025</a:t>
            </a:r>
            <a:endParaRPr lang="fr-BE" dirty="0"/>
          </a:p>
        </p:txBody>
      </p:sp>
    </p:spTree>
    <p:extLst>
      <p:ext uri="{BB962C8B-B14F-4D97-AF65-F5344CB8AC3E}">
        <p14:creationId xmlns:p14="http://schemas.microsoft.com/office/powerpoint/2010/main" val="160250282"/>
      </p:ext>
    </p:extLst>
  </p:cSld>
  <p:clrMapOvr>
    <a:masterClrMapping/>
  </p:clrMapOvr>
  <p:transition>
    <p:pull dir="l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1354C-AB84-44E5-8CB7-A6708EF88692}"/>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06AEFADA-1873-5DA5-4510-D55AD2419E33}"/>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Livre 6 du Code civil – responsabilité extracontractuelle</a:t>
            </a:r>
          </a:p>
        </p:txBody>
      </p:sp>
      <p:sp>
        <p:nvSpPr>
          <p:cNvPr id="4" name="Espace réservé du contenu 3">
            <a:extLst>
              <a:ext uri="{FF2B5EF4-FFF2-40B4-BE49-F238E27FC236}">
                <a16:creationId xmlns:a16="http://schemas.microsoft.com/office/drawing/2014/main" id="{C1E1F184-EBB1-7248-2E39-43112D5BDBDB}"/>
              </a:ext>
            </a:extLst>
          </p:cNvPr>
          <p:cNvSpPr>
            <a:spLocks noGrp="1"/>
          </p:cNvSpPr>
          <p:nvPr>
            <p:ph idx="1"/>
          </p:nvPr>
        </p:nvSpPr>
        <p:spPr>
          <a:xfrm>
            <a:off x="1043517" y="1484784"/>
            <a:ext cx="10538884" cy="4353347"/>
          </a:xfrm>
        </p:spPr>
        <p:txBody>
          <a:bodyPr/>
          <a:lstStyle/>
          <a:p>
            <a:pPr marL="0" indent="0">
              <a:buNone/>
            </a:pPr>
            <a:r>
              <a:rPr lang="fr-BE" sz="1800" b="1" dirty="0">
                <a:latin typeface="+mj-lt"/>
              </a:rPr>
              <a:t>Loi du 7 février 2024 introduisant le nouveau livre 6 du Code civil sur la responsabilité extracontractuelle </a:t>
            </a:r>
            <a:r>
              <a:rPr lang="fr-BE" sz="1600" i="1" dirty="0">
                <a:solidFill>
                  <a:schemeClr val="accent1"/>
                </a:solidFill>
                <a:latin typeface="+mj-lt"/>
                <a:ea typeface="Calibri" panose="020F0502020204030204" pitchFamily="34" charset="0"/>
              </a:rPr>
              <a:t>Moniteur belge </a:t>
            </a:r>
            <a:r>
              <a:rPr lang="fr-BE" sz="1600" dirty="0">
                <a:solidFill>
                  <a:schemeClr val="accent1"/>
                </a:solidFill>
                <a:latin typeface="+mj-lt"/>
                <a:ea typeface="Calibri" panose="020F0502020204030204" pitchFamily="34" charset="0"/>
              </a:rPr>
              <a:t>du 1</a:t>
            </a:r>
            <a:r>
              <a:rPr lang="fr-BE" sz="1600" baseline="30000" dirty="0">
                <a:solidFill>
                  <a:schemeClr val="accent1"/>
                </a:solidFill>
                <a:latin typeface="+mj-lt"/>
                <a:ea typeface="Calibri" panose="020F0502020204030204" pitchFamily="34" charset="0"/>
              </a:rPr>
              <a:t>er</a:t>
            </a:r>
            <a:r>
              <a:rPr lang="fr-BE" sz="1600" dirty="0">
                <a:solidFill>
                  <a:schemeClr val="accent1"/>
                </a:solidFill>
                <a:latin typeface="+mj-lt"/>
                <a:ea typeface="Calibri" panose="020F0502020204030204" pitchFamily="34" charset="0"/>
              </a:rPr>
              <a:t> juillet 2024</a:t>
            </a:r>
          </a:p>
          <a:p>
            <a:pPr marL="0" indent="0" algn="l">
              <a:buNone/>
            </a:pPr>
            <a:endParaRPr lang="fr-BE" sz="1800" dirty="0">
              <a:latin typeface="+mj-lt"/>
            </a:endParaRPr>
          </a:p>
          <a:p>
            <a:pPr algn="just">
              <a:lnSpc>
                <a:spcPct val="107000"/>
              </a:lnSpc>
              <a:spcAft>
                <a:spcPts val="800"/>
              </a:spcAft>
              <a:buFont typeface="Arial" panose="020B0604020202020204" pitchFamily="34" charset="0"/>
              <a:buChar char="•"/>
            </a:pPr>
            <a:r>
              <a:rPr lang="fr-BE" sz="1500" b="1" dirty="0">
                <a:solidFill>
                  <a:schemeClr val="accent1"/>
                </a:solidFill>
              </a:rPr>
              <a:t>Contexte :</a:t>
            </a:r>
          </a:p>
          <a:p>
            <a:pPr algn="just">
              <a:lnSpc>
                <a:spcPct val="107000"/>
              </a:lnSpc>
              <a:spcAft>
                <a:spcPts val="0"/>
              </a:spcAft>
              <a:buFont typeface="Wingdings" panose="05000000000000000000" pitchFamily="2" charset="2"/>
              <a:buChar char="Ø"/>
            </a:pPr>
            <a:r>
              <a:rPr lang="fr-BE" sz="1500" dirty="0"/>
              <a:t>Un marché public peut, dans certains cas, être confronté à l’application du droit commun de la responsabilité extracontractuelle, s’il n’y est pas dérogé par la réglementation sur les marchés publics ou par une convention conclue entre les parties</a:t>
            </a:r>
          </a:p>
          <a:p>
            <a:pPr algn="just">
              <a:lnSpc>
                <a:spcPct val="107000"/>
              </a:lnSpc>
              <a:spcAft>
                <a:spcPts val="0"/>
              </a:spcAft>
              <a:buFont typeface="Wingdings" panose="05000000000000000000" pitchFamily="2" charset="2"/>
              <a:buChar char="Ø"/>
            </a:pPr>
            <a:r>
              <a:rPr lang="fr-BE" sz="1500" dirty="0"/>
              <a:t>L’ « ancien » Code civil datant du 21 mars 1804, le législateur a initié une grande réforme et a introduit un nouveau Code civil composé de dix livres</a:t>
            </a:r>
          </a:p>
          <a:p>
            <a:pPr algn="just">
              <a:lnSpc>
                <a:spcPct val="107000"/>
              </a:lnSpc>
              <a:spcAft>
                <a:spcPts val="0"/>
              </a:spcAft>
              <a:buFont typeface="Wingdings" panose="05000000000000000000" pitchFamily="2" charset="2"/>
              <a:buChar char="Ø"/>
            </a:pPr>
            <a:r>
              <a:rPr lang="fr-BE" sz="1500" dirty="0"/>
              <a:t>Le </a:t>
            </a:r>
            <a:r>
              <a:rPr lang="fr-BE" sz="1500" b="1" dirty="0"/>
              <a:t>livre 6 « Responsabilité extracontractuelle »</a:t>
            </a:r>
            <a:r>
              <a:rPr lang="fr-BE" sz="1500" dirty="0"/>
              <a:t>, a été introduit par la </a:t>
            </a:r>
            <a:r>
              <a:rPr lang="fr-BE" sz="1500" b="1" dirty="0">
                <a:solidFill>
                  <a:schemeClr val="accent1"/>
                </a:solidFill>
              </a:rPr>
              <a:t>loi du 7 février 2024</a:t>
            </a:r>
          </a:p>
          <a:p>
            <a:pPr algn="just">
              <a:lnSpc>
                <a:spcPct val="107000"/>
              </a:lnSpc>
              <a:spcAft>
                <a:spcPts val="0"/>
              </a:spcAft>
              <a:buFont typeface="Wingdings" panose="05000000000000000000" pitchFamily="2" charset="2"/>
              <a:buChar char="Ø"/>
            </a:pPr>
            <a:endParaRPr lang="fr-BE" sz="1500" b="1" dirty="0">
              <a:solidFill>
                <a:schemeClr val="accent1"/>
              </a:solidFill>
            </a:endParaRPr>
          </a:p>
          <a:p>
            <a:pPr algn="just">
              <a:lnSpc>
                <a:spcPct val="107000"/>
              </a:lnSpc>
              <a:spcAft>
                <a:spcPts val="800"/>
              </a:spcAft>
              <a:buFont typeface="Arial" panose="020B0604020202020204" pitchFamily="34" charset="0"/>
              <a:buChar char="•"/>
            </a:pPr>
            <a:r>
              <a:rPr lang="fr-BE" sz="1500" b="1" dirty="0">
                <a:solidFill>
                  <a:schemeClr val="accent1"/>
                </a:solidFill>
              </a:rPr>
              <a:t>Objectifs:</a:t>
            </a:r>
          </a:p>
          <a:p>
            <a:pPr algn="just">
              <a:lnSpc>
                <a:spcPct val="107000"/>
              </a:lnSpc>
              <a:spcAft>
                <a:spcPts val="0"/>
              </a:spcAft>
              <a:buFont typeface="Wingdings" panose="05000000000000000000" pitchFamily="2" charset="2"/>
              <a:buChar char="v"/>
            </a:pPr>
            <a:r>
              <a:rPr lang="fr-BE" sz="1500" dirty="0"/>
              <a:t>offrir une structure plus claire et plus lisible du droit de la responsabilité civile</a:t>
            </a:r>
          </a:p>
          <a:p>
            <a:pPr algn="just">
              <a:lnSpc>
                <a:spcPct val="107000"/>
              </a:lnSpc>
              <a:spcAft>
                <a:spcPts val="0"/>
              </a:spcAft>
              <a:buFont typeface="Wingdings" panose="05000000000000000000" pitchFamily="2" charset="2"/>
              <a:buChar char="v"/>
            </a:pPr>
            <a:r>
              <a:rPr lang="fr-BE" sz="1500" dirty="0"/>
              <a:t>consolider les acquis issus de la jurisprudence, ce qui n’exclut toutefois pas certaines corrections ou remises en ordre</a:t>
            </a:r>
          </a:p>
          <a:p>
            <a:pPr algn="just">
              <a:lnSpc>
                <a:spcPct val="107000"/>
              </a:lnSpc>
              <a:spcAft>
                <a:spcPts val="0"/>
              </a:spcAft>
              <a:buFont typeface="Wingdings" panose="05000000000000000000" pitchFamily="2" charset="2"/>
              <a:buChar char="v"/>
            </a:pPr>
            <a:r>
              <a:rPr lang="fr-BE" sz="1500" dirty="0"/>
              <a:t>introduire de réelles innovations dans certains domaines où la jurisprudence est fluctuante, voire contradictoire</a:t>
            </a:r>
          </a:p>
          <a:p>
            <a:pPr marL="0" indent="0" algn="just">
              <a:lnSpc>
                <a:spcPct val="107000"/>
              </a:lnSpc>
              <a:spcAft>
                <a:spcPts val="0"/>
              </a:spcAft>
              <a:buNone/>
            </a:pPr>
            <a:endParaRPr lang="fr-BE" sz="1500" dirty="0"/>
          </a:p>
          <a:p>
            <a:pPr algn="just">
              <a:lnSpc>
                <a:spcPct val="107000"/>
              </a:lnSpc>
              <a:spcAft>
                <a:spcPts val="800"/>
              </a:spcAft>
              <a:buFont typeface="Arial" panose="020B0604020202020204" pitchFamily="34" charset="0"/>
              <a:buChar char="•"/>
            </a:pPr>
            <a:r>
              <a:rPr lang="fr-BE" sz="1500" b="1" dirty="0">
                <a:solidFill>
                  <a:schemeClr val="accent1"/>
                </a:solidFill>
              </a:rPr>
              <a:t>Entrée en vigueur :</a:t>
            </a:r>
          </a:p>
          <a:p>
            <a:pPr algn="just">
              <a:lnSpc>
                <a:spcPct val="107000"/>
              </a:lnSpc>
              <a:spcAft>
                <a:spcPts val="0"/>
              </a:spcAft>
              <a:buFont typeface="Wingdings" panose="05000000000000000000" pitchFamily="2" charset="2"/>
              <a:buChar char="Ø"/>
            </a:pPr>
            <a:r>
              <a:rPr lang="fr-BE" sz="1500" dirty="0"/>
              <a:t>Ce livre 6 est entré en vigueur</a:t>
            </a:r>
            <a:r>
              <a:rPr lang="fr-BE" sz="1500" b="1" dirty="0">
                <a:solidFill>
                  <a:schemeClr val="accent1"/>
                </a:solidFill>
              </a:rPr>
              <a:t> le 1</a:t>
            </a:r>
            <a:r>
              <a:rPr lang="fr-BE" sz="1500" b="1" baseline="30000" dirty="0">
                <a:solidFill>
                  <a:schemeClr val="accent1"/>
                </a:solidFill>
              </a:rPr>
              <a:t>er</a:t>
            </a:r>
            <a:r>
              <a:rPr lang="fr-BE" sz="1500" b="1" dirty="0">
                <a:solidFill>
                  <a:schemeClr val="accent1"/>
                </a:solidFill>
              </a:rPr>
              <a:t> janvier 2025</a:t>
            </a:r>
            <a:r>
              <a:rPr lang="fr-BE" sz="1500" dirty="0">
                <a:solidFill>
                  <a:schemeClr val="accent1"/>
                </a:solidFill>
                <a:latin typeface="+mj-lt"/>
              </a:rPr>
              <a:t> </a:t>
            </a:r>
          </a:p>
          <a:p>
            <a:pPr algn="just">
              <a:lnSpc>
                <a:spcPct val="107000"/>
              </a:lnSpc>
              <a:spcAft>
                <a:spcPts val="0"/>
              </a:spcAft>
              <a:buFont typeface="Wingdings" panose="05000000000000000000" pitchFamily="2" charset="2"/>
              <a:buChar char="Ø"/>
            </a:pPr>
            <a:r>
              <a:rPr lang="fr-BE" sz="1500" dirty="0"/>
              <a:t>Il s’applique aux faits pouvant générer une responsabilité qui </a:t>
            </a:r>
            <a:r>
              <a:rPr lang="fr-BE" sz="1500" b="1" dirty="0"/>
              <a:t>se sont produits après cette date</a:t>
            </a:r>
          </a:p>
          <a:p>
            <a:pPr marL="180000" lvl="1" indent="0" algn="just">
              <a:lnSpc>
                <a:spcPct val="107000"/>
              </a:lnSpc>
              <a:spcAft>
                <a:spcPts val="800"/>
              </a:spcAft>
              <a:buNone/>
            </a:pPr>
            <a:endParaRPr lang="fr-BE" sz="1800" b="1" dirty="0">
              <a:latin typeface="+mj-lt"/>
            </a:endParaRP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E14080C4-709A-9203-4A21-9FD5962163FC}"/>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1955655941"/>
      </p:ext>
    </p:extLst>
  </p:cSld>
  <p:clrMapOvr>
    <a:masterClrMapping/>
  </p:clrMapOvr>
  <p:transition>
    <p:pull dir="l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0B80F-D315-54C8-581B-95025B22509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24178096-2908-4A41-ED65-B8647D16931E}"/>
              </a:ext>
            </a:extLst>
          </p:cNvPr>
          <p:cNvSpPr>
            <a:spLocks noGrp="1"/>
          </p:cNvSpPr>
          <p:nvPr>
            <p:ph type="title"/>
          </p:nvPr>
        </p:nvSpPr>
        <p:spPr>
          <a:xfrm>
            <a:off x="1043517" y="702133"/>
            <a:ext cx="10566400" cy="635471"/>
          </a:xfrm>
        </p:spPr>
        <p:txBody>
          <a:bodyPr/>
          <a:lstStyle/>
          <a:p>
            <a:r>
              <a:rPr lang="fr-BE" sz="2400" dirty="0"/>
              <a:t>Niveau belge</a:t>
            </a:r>
            <a:br>
              <a:rPr lang="fr-BE" sz="2400" dirty="0"/>
            </a:br>
            <a:r>
              <a:rPr lang="fr-BE" sz="2400" dirty="0"/>
              <a:t>Livre 6 du Code civil – responsabilité extracontractuelle</a:t>
            </a:r>
          </a:p>
        </p:txBody>
      </p:sp>
      <p:sp>
        <p:nvSpPr>
          <p:cNvPr id="4" name="Espace réservé du contenu 3">
            <a:extLst>
              <a:ext uri="{FF2B5EF4-FFF2-40B4-BE49-F238E27FC236}">
                <a16:creationId xmlns:a16="http://schemas.microsoft.com/office/drawing/2014/main" id="{2B161AAE-DDCE-5882-8079-B655031A38C4}"/>
              </a:ext>
            </a:extLst>
          </p:cNvPr>
          <p:cNvSpPr>
            <a:spLocks noGrp="1"/>
          </p:cNvSpPr>
          <p:nvPr>
            <p:ph idx="1"/>
          </p:nvPr>
        </p:nvSpPr>
        <p:spPr>
          <a:xfrm>
            <a:off x="1043517" y="1419470"/>
            <a:ext cx="10538884" cy="4353347"/>
          </a:xfrm>
        </p:spPr>
        <p:txBody>
          <a:bodyPr/>
          <a:lstStyle/>
          <a:p>
            <a:pPr marL="0" indent="0">
              <a:buNone/>
            </a:pPr>
            <a:r>
              <a:rPr lang="fr-BE" sz="1800" b="1" dirty="0">
                <a:latin typeface="+mj-lt"/>
              </a:rPr>
              <a:t>Loi du 7 février 2024 introduisant le nouveau livre 6 du Code civil sur la responsabilité extracontractuelle </a:t>
            </a:r>
            <a:r>
              <a:rPr lang="fr-BE" sz="1600" i="1" dirty="0">
                <a:solidFill>
                  <a:schemeClr val="accent1"/>
                </a:solidFill>
                <a:latin typeface="+mj-lt"/>
                <a:ea typeface="Calibri" panose="020F0502020204030204" pitchFamily="34" charset="0"/>
              </a:rPr>
              <a:t>Moniteur belge </a:t>
            </a:r>
            <a:r>
              <a:rPr lang="fr-BE" sz="1600" dirty="0">
                <a:solidFill>
                  <a:schemeClr val="accent1"/>
                </a:solidFill>
                <a:latin typeface="+mj-lt"/>
                <a:ea typeface="Calibri" panose="020F0502020204030204" pitchFamily="34" charset="0"/>
              </a:rPr>
              <a:t>du 1</a:t>
            </a:r>
            <a:r>
              <a:rPr lang="fr-BE" sz="1600" baseline="30000" dirty="0">
                <a:solidFill>
                  <a:schemeClr val="accent1"/>
                </a:solidFill>
                <a:latin typeface="+mj-lt"/>
                <a:ea typeface="Calibri" panose="020F0502020204030204" pitchFamily="34" charset="0"/>
              </a:rPr>
              <a:t>er</a:t>
            </a:r>
            <a:r>
              <a:rPr lang="fr-BE" sz="1600" dirty="0">
                <a:solidFill>
                  <a:schemeClr val="accent1"/>
                </a:solidFill>
                <a:latin typeface="+mj-lt"/>
                <a:ea typeface="Calibri" panose="020F0502020204030204" pitchFamily="34" charset="0"/>
              </a:rPr>
              <a:t> juillet 2024</a:t>
            </a:r>
          </a:p>
          <a:p>
            <a:pPr marL="0" indent="0" algn="l">
              <a:buNone/>
            </a:pPr>
            <a:endParaRPr lang="fr-BE" sz="1800" dirty="0">
              <a:latin typeface="+mj-lt"/>
            </a:endParaRPr>
          </a:p>
          <a:p>
            <a:pPr algn="just">
              <a:lnSpc>
                <a:spcPct val="107000"/>
              </a:lnSpc>
              <a:spcAft>
                <a:spcPts val="800"/>
              </a:spcAft>
            </a:pPr>
            <a:r>
              <a:rPr lang="fr-BE" sz="1800" dirty="0">
                <a:solidFill>
                  <a:schemeClr val="accent1"/>
                </a:solidFill>
                <a:latin typeface="+mj-lt"/>
              </a:rPr>
              <a:t>Impact sur les marchés publics :</a:t>
            </a:r>
          </a:p>
          <a:p>
            <a:pPr algn="just">
              <a:lnSpc>
                <a:spcPct val="107000"/>
              </a:lnSpc>
              <a:spcAft>
                <a:spcPts val="800"/>
              </a:spcAft>
              <a:buFont typeface="Wingdings" panose="05000000000000000000" pitchFamily="2" charset="2"/>
              <a:buChar char="Ø"/>
            </a:pPr>
            <a:r>
              <a:rPr lang="fr-BE" sz="1600" dirty="0"/>
              <a:t>Cumul entre la responsabilité contractuelle et extracontractuelle (article 6.3) :</a:t>
            </a:r>
          </a:p>
          <a:p>
            <a:pPr algn="just">
              <a:lnSpc>
                <a:spcPct val="107000"/>
              </a:lnSpc>
              <a:spcAft>
                <a:spcPts val="0"/>
              </a:spcAft>
              <a:buFont typeface="Wingdings" panose="05000000000000000000" pitchFamily="2" charset="2"/>
              <a:buChar char="§"/>
            </a:pPr>
            <a:r>
              <a:rPr lang="fr-BE" sz="1600" dirty="0"/>
              <a:t>dispositions légales en matière de responsabilité extracontractuelle sont </a:t>
            </a:r>
            <a:r>
              <a:rPr lang="fr-BE" sz="1600" b="1" dirty="0"/>
              <a:t>applicables entre cocontractants </a:t>
            </a:r>
            <a:r>
              <a:rPr lang="fr-BE" sz="1600" dirty="0"/>
              <a:t>(</a:t>
            </a:r>
            <a:r>
              <a:rPr lang="fr-BE" sz="1600" i="1" dirty="0"/>
              <a:t>le cocontractant lésé pourra recourir plus aisément à la voie extracontractuelle et utiliser les différentes présomptions de responsabilité)</a:t>
            </a:r>
            <a:r>
              <a:rPr lang="fr-BE" sz="1600" dirty="0"/>
              <a:t>, mais il est possible d’exclure la voie extracontractuelle compte tenu du caractère supplétif du livre 6 du Code civil</a:t>
            </a:r>
          </a:p>
          <a:p>
            <a:pPr algn="just">
              <a:lnSpc>
                <a:spcPct val="107000"/>
              </a:lnSpc>
              <a:spcAft>
                <a:spcPts val="0"/>
              </a:spcAft>
              <a:buFont typeface="Wingdings" panose="05000000000000000000" pitchFamily="2" charset="2"/>
              <a:buChar char="§"/>
            </a:pPr>
            <a:r>
              <a:rPr lang="fr-BE" sz="1600" dirty="0"/>
              <a:t>le cocontractant de la victime peut lui opposer </a:t>
            </a:r>
            <a:r>
              <a:rPr lang="fr-BE" sz="1600" b="1" dirty="0"/>
              <a:t>trois catégories de moyen de défense</a:t>
            </a:r>
            <a:r>
              <a:rPr lang="fr-BE" sz="1600" dirty="0"/>
              <a:t>, à savoir les moyens de défense découlant du contrat, les moyens de défense issus de la législation sur les contrats spéciaux et les règles de prescriptions applicables au contrat</a:t>
            </a:r>
          </a:p>
          <a:p>
            <a:pPr algn="just">
              <a:lnSpc>
                <a:spcPct val="107000"/>
              </a:lnSpc>
              <a:spcAft>
                <a:spcPts val="0"/>
              </a:spcAft>
              <a:buFont typeface="Wingdings" panose="05000000000000000000" pitchFamily="2" charset="2"/>
              <a:buChar char="§"/>
            </a:pPr>
            <a:r>
              <a:rPr lang="fr-BE" sz="1600" dirty="0"/>
              <a:t>permet au créancier principal d’exercer une </a:t>
            </a:r>
            <a:r>
              <a:rPr lang="fr-BE" sz="1600" b="1" dirty="0"/>
              <a:t>action extracontractuelle </a:t>
            </a:r>
            <a:r>
              <a:rPr lang="fr-BE" sz="1600" dirty="0"/>
              <a:t>à l’encontre de l</a:t>
            </a:r>
            <a:r>
              <a:rPr lang="fr-BE" sz="1600" b="1" dirty="0"/>
              <a:t>’auxiliaire</a:t>
            </a:r>
            <a:r>
              <a:rPr lang="fr-BE" sz="1600" dirty="0"/>
              <a:t> de son cocontractant (</a:t>
            </a:r>
            <a:r>
              <a:rPr lang="fr-BE" sz="1600" b="1" dirty="0">
                <a:solidFill>
                  <a:schemeClr val="accent1"/>
                </a:solidFill>
              </a:rPr>
              <a:t>fin de la quasi-immunité de l’auxiliaire</a:t>
            </a:r>
            <a:r>
              <a:rPr lang="fr-BE" sz="1600" dirty="0"/>
              <a:t>) </a:t>
            </a:r>
            <a:r>
              <a:rPr lang="fr-BE" sz="1600" dirty="0">
                <a:sym typeface="Wingdings" panose="05000000000000000000" pitchFamily="2" charset="2"/>
              </a:rPr>
              <a:t> </a:t>
            </a:r>
            <a:r>
              <a:rPr lang="fr-BE" sz="1600" dirty="0">
                <a:solidFill>
                  <a:schemeClr val="accent1"/>
                </a:solidFill>
                <a:sym typeface="Wingdings" panose="05000000000000000000" pitchFamily="2" charset="2"/>
              </a:rPr>
              <a:t>possibilité pour le PA s’exercer une action extracontractuelle contre le sous-traitant de l’adjudicataire, et inversement pour l’adjudicataire, qui pourrait exercer une action extracontractuelle à l’encontre de personnes impliquées dans la passation et l’exécution d’un marché</a:t>
            </a:r>
          </a:p>
          <a:p>
            <a:pPr lvl="1" algn="just">
              <a:lnSpc>
                <a:spcPct val="107000"/>
              </a:lnSpc>
              <a:spcAft>
                <a:spcPts val="0"/>
              </a:spcAft>
              <a:buFont typeface="Wingdings" panose="05000000000000000000" pitchFamily="2" charset="2"/>
              <a:buChar char="v"/>
            </a:pPr>
            <a:r>
              <a:rPr lang="fr-BE" sz="1600" dirty="0"/>
              <a:t>Possibilité pour le PA d’introduire </a:t>
            </a:r>
            <a:r>
              <a:rPr lang="fr-BE" sz="1600" b="1" dirty="0"/>
              <a:t>une clause </a:t>
            </a:r>
            <a:r>
              <a:rPr lang="fr-BE" sz="1600" dirty="0"/>
              <a:t>dans le cahier spécial des charges pour se prémunir d’actions, dans les limites prévues par la loi  (une clause-type est disponible sur le site du SPW – </a:t>
            </a:r>
            <a:r>
              <a:rPr lang="fr-BE" sz="1600" dirty="0">
                <a:hlinkClick r:id="rId3"/>
              </a:rPr>
              <a:t>Lie</a:t>
            </a:r>
            <a:r>
              <a:rPr lang="fr-BE" sz="1600" u="sng" dirty="0">
                <a:solidFill>
                  <a:schemeClr val="accent2"/>
                </a:solidFill>
              </a:rPr>
              <a:t>n</a:t>
            </a:r>
            <a:r>
              <a:rPr lang="fr-BE" sz="1600" dirty="0"/>
              <a:t> )</a:t>
            </a:r>
          </a:p>
          <a:p>
            <a:pPr>
              <a:buFont typeface="Wingdings" panose="05000000000000000000" pitchFamily="2" charset="2"/>
              <a:buChar char="à"/>
            </a:pPr>
            <a:endParaRPr lang="fr-BE" sz="1800" dirty="0"/>
          </a:p>
          <a:p>
            <a:pPr marL="0" indent="0" algn="l">
              <a:buNone/>
            </a:pPr>
            <a:endParaRPr lang="fr-BE" sz="1800" dirty="0">
              <a:solidFill>
                <a:schemeClr val="accent1"/>
              </a:solidFill>
              <a:latin typeface="+mj-lt"/>
            </a:endParaRPr>
          </a:p>
        </p:txBody>
      </p:sp>
      <p:sp>
        <p:nvSpPr>
          <p:cNvPr id="5" name="Espace réservé du pied de page 1">
            <a:extLst>
              <a:ext uri="{FF2B5EF4-FFF2-40B4-BE49-F238E27FC236}">
                <a16:creationId xmlns:a16="http://schemas.microsoft.com/office/drawing/2014/main" id="{6815D495-CDE3-8454-AC51-93DF16E2AAE4}"/>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2273412437"/>
      </p:ext>
    </p:extLst>
  </p:cSld>
  <p:clrMapOvr>
    <a:masterClrMapping/>
  </p:clrMapOvr>
  <p:transition>
    <p:pull dir="l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0282A-8821-33C2-E906-55DB481DEF76}"/>
            </a:ext>
          </a:extLst>
        </p:cNvPr>
        <p:cNvGrpSpPr/>
        <p:nvPr/>
      </p:nvGrpSpPr>
      <p:grpSpPr>
        <a:xfrm>
          <a:off x="0" y="0"/>
          <a:ext cx="0" cy="0"/>
          <a:chOff x="0" y="0"/>
          <a:chExt cx="0" cy="0"/>
        </a:xfrm>
      </p:grpSpPr>
      <p:sp>
        <p:nvSpPr>
          <p:cNvPr id="5" name="Espace réservé du pied de page 1">
            <a:extLst>
              <a:ext uri="{FF2B5EF4-FFF2-40B4-BE49-F238E27FC236}">
                <a16:creationId xmlns:a16="http://schemas.microsoft.com/office/drawing/2014/main" id="{531117A6-90CB-0ECC-546E-F189B9367246}"/>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2" name="Espace réservé du numéro de diapositive 1">
            <a:extLst>
              <a:ext uri="{FF2B5EF4-FFF2-40B4-BE49-F238E27FC236}">
                <a16:creationId xmlns:a16="http://schemas.microsoft.com/office/drawing/2014/main" id="{0335B769-0F1C-6B5E-5944-F7242B0B8556}"/>
              </a:ext>
            </a:extLst>
          </p:cNvPr>
          <p:cNvSpPr>
            <a:spLocks noGrp="1"/>
          </p:cNvSpPr>
          <p:nvPr>
            <p:ph type="sldNum" sz="quarter" idx="12"/>
          </p:nvPr>
        </p:nvSpPr>
        <p:spPr/>
        <p:txBody>
          <a:bodyPr/>
          <a:lstStyle/>
          <a:p>
            <a:pPr>
              <a:defRPr/>
            </a:pPr>
            <a:fld id="{AB579958-F175-4604-ACCA-8E24432064FA}" type="slidenum">
              <a:rPr lang="en-US" smtClean="0"/>
              <a:pPr>
                <a:defRPr/>
              </a:pPr>
              <a:t>37</a:t>
            </a:fld>
            <a:endParaRPr lang="en-US" dirty="0"/>
          </a:p>
        </p:txBody>
      </p:sp>
      <p:sp>
        <p:nvSpPr>
          <p:cNvPr id="3" name="Titre 2">
            <a:extLst>
              <a:ext uri="{FF2B5EF4-FFF2-40B4-BE49-F238E27FC236}">
                <a16:creationId xmlns:a16="http://schemas.microsoft.com/office/drawing/2014/main" id="{257A5C07-B714-5C24-AFDA-73D6EDFCD4F7}"/>
              </a:ext>
            </a:extLst>
          </p:cNvPr>
          <p:cNvSpPr>
            <a:spLocks noGrp="1"/>
          </p:cNvSpPr>
          <p:nvPr>
            <p:ph type="title"/>
          </p:nvPr>
        </p:nvSpPr>
        <p:spPr>
          <a:xfrm>
            <a:off x="1043517" y="591332"/>
            <a:ext cx="10566400" cy="635471"/>
          </a:xfrm>
        </p:spPr>
        <p:txBody>
          <a:bodyPr/>
          <a:lstStyle/>
          <a:p>
            <a:r>
              <a:rPr lang="fr-BE" sz="2400" dirty="0"/>
              <a:t>Niveau belge</a:t>
            </a:r>
            <a:br>
              <a:rPr lang="fr-BE" sz="2400" dirty="0"/>
            </a:br>
            <a:r>
              <a:rPr lang="fr-BE" sz="2400" dirty="0"/>
              <a:t>Arrêté royal du 12 août 2024 paiement – rappel </a:t>
            </a:r>
          </a:p>
        </p:txBody>
      </p:sp>
      <p:sp>
        <p:nvSpPr>
          <p:cNvPr id="4" name="Espace réservé du contenu 3">
            <a:extLst>
              <a:ext uri="{FF2B5EF4-FFF2-40B4-BE49-F238E27FC236}">
                <a16:creationId xmlns:a16="http://schemas.microsoft.com/office/drawing/2014/main" id="{31CBCF90-87EC-B6DE-D80A-21B2C5D68BB6}"/>
              </a:ext>
            </a:extLst>
          </p:cNvPr>
          <p:cNvSpPr>
            <a:spLocks noGrp="1"/>
          </p:cNvSpPr>
          <p:nvPr>
            <p:ph idx="1"/>
          </p:nvPr>
        </p:nvSpPr>
        <p:spPr>
          <a:xfrm>
            <a:off x="1043517" y="1226803"/>
            <a:ext cx="10538884" cy="932197"/>
          </a:xfrm>
        </p:spPr>
        <p:txBody>
          <a:bodyPr/>
          <a:lstStyle/>
          <a:p>
            <a:pPr marL="0" indent="0">
              <a:buNone/>
            </a:pPr>
            <a:r>
              <a:rPr lang="fr-BE" sz="1600" b="1" dirty="0">
                <a:effectLst/>
                <a:latin typeface="+mj-lt"/>
                <a:ea typeface="Calibri" panose="020F0502020204030204" pitchFamily="34" charset="0"/>
              </a:rPr>
              <a:t>Arrêté royal du 12 août 2024</a:t>
            </a:r>
            <a:r>
              <a:rPr lang="fr-BE" sz="1600" dirty="0">
                <a:effectLst/>
                <a:latin typeface="+mj-lt"/>
                <a:ea typeface="Calibri" panose="020F0502020204030204" pitchFamily="34" charset="0"/>
              </a:rPr>
              <a:t> </a:t>
            </a:r>
            <a:r>
              <a:rPr lang="fr-BE" sz="1600" b="1" dirty="0">
                <a:effectLst/>
                <a:latin typeface="+mj-lt"/>
                <a:ea typeface="Calibri" panose="020F0502020204030204" pitchFamily="34" charset="0"/>
              </a:rPr>
              <a:t>modifiant l'arrêté royal du 14 janvier 2013 établissant les règles générales d'exécution des marchés publics, en ce qui concerne les règles de paiement</a:t>
            </a:r>
            <a:endParaRPr lang="fr-BE" sz="1400" dirty="0">
              <a:effectLst/>
              <a:latin typeface="+mj-lt"/>
              <a:ea typeface="Calibri" panose="020F0502020204030204" pitchFamily="34" charset="0"/>
            </a:endParaRPr>
          </a:p>
          <a:p>
            <a:pPr marL="0" indent="0">
              <a:buNone/>
            </a:pPr>
            <a:r>
              <a:rPr lang="fr-BE" sz="1400" i="1" dirty="0">
                <a:solidFill>
                  <a:schemeClr val="accent1"/>
                </a:solidFill>
                <a:effectLst/>
                <a:latin typeface="+mj-lt"/>
                <a:ea typeface="Calibri" panose="020F0502020204030204" pitchFamily="34" charset="0"/>
                <a:cs typeface="EUAlbertina"/>
              </a:rPr>
              <a:t>Moniteur </a:t>
            </a:r>
            <a:r>
              <a:rPr lang="fr-BE" sz="1400" i="1" dirty="0">
                <a:solidFill>
                  <a:schemeClr val="accent1"/>
                </a:solidFill>
                <a:latin typeface="+mj-lt"/>
                <a:ea typeface="Calibri" panose="020F0502020204030204" pitchFamily="34" charset="0"/>
                <a:cs typeface="EUAlbertina"/>
              </a:rPr>
              <a:t>belge </a:t>
            </a:r>
            <a:r>
              <a:rPr lang="fr-BE" sz="1400" dirty="0">
                <a:solidFill>
                  <a:schemeClr val="accent1"/>
                </a:solidFill>
                <a:effectLst/>
                <a:latin typeface="+mj-lt"/>
                <a:ea typeface="Calibri" panose="020F0502020204030204" pitchFamily="34" charset="0"/>
                <a:cs typeface="EUAlbertina"/>
              </a:rPr>
              <a:t>du 16 septembre 2024</a:t>
            </a:r>
          </a:p>
        </p:txBody>
      </p:sp>
      <p:graphicFrame>
        <p:nvGraphicFramePr>
          <p:cNvPr id="8" name="Tableau 7">
            <a:extLst>
              <a:ext uri="{FF2B5EF4-FFF2-40B4-BE49-F238E27FC236}">
                <a16:creationId xmlns:a16="http://schemas.microsoft.com/office/drawing/2014/main" id="{98FF74D8-E802-800A-82C6-386E6F9E2FFE}"/>
              </a:ext>
            </a:extLst>
          </p:cNvPr>
          <p:cNvGraphicFramePr>
            <a:graphicFrameLocks noGrp="1"/>
          </p:cNvGraphicFramePr>
          <p:nvPr>
            <p:extLst>
              <p:ext uri="{D42A27DB-BD31-4B8C-83A1-F6EECF244321}">
                <p14:modId xmlns:p14="http://schemas.microsoft.com/office/powerpoint/2010/main" val="2176309514"/>
              </p:ext>
            </p:extLst>
          </p:nvPr>
        </p:nvGraphicFramePr>
        <p:xfrm>
          <a:off x="609599" y="2070717"/>
          <a:ext cx="10896600" cy="4285634"/>
        </p:xfrm>
        <a:graphic>
          <a:graphicData uri="http://schemas.openxmlformats.org/drawingml/2006/table">
            <a:tbl>
              <a:tblPr firstRow="1" bandRow="1">
                <a:tableStyleId>{5C22544A-7EE6-4342-B048-85BDC9FD1C3A}</a:tableStyleId>
              </a:tblPr>
              <a:tblGrid>
                <a:gridCol w="7116359">
                  <a:extLst>
                    <a:ext uri="{9D8B030D-6E8A-4147-A177-3AD203B41FA5}">
                      <a16:colId xmlns:a16="http://schemas.microsoft.com/office/drawing/2014/main" val="1405075701"/>
                    </a:ext>
                  </a:extLst>
                </a:gridCol>
                <a:gridCol w="3780241">
                  <a:extLst>
                    <a:ext uri="{9D8B030D-6E8A-4147-A177-3AD203B41FA5}">
                      <a16:colId xmlns:a16="http://schemas.microsoft.com/office/drawing/2014/main" val="465671722"/>
                    </a:ext>
                  </a:extLst>
                </a:gridCol>
              </a:tblGrid>
              <a:tr h="298322">
                <a:tc>
                  <a:txBody>
                    <a:bodyPr/>
                    <a:lstStyle/>
                    <a:p>
                      <a:pPr algn="ctr"/>
                      <a:r>
                        <a:rPr lang="fr-BE" sz="1400" dirty="0">
                          <a:solidFill>
                            <a:schemeClr val="bg1"/>
                          </a:solidFill>
                          <a:latin typeface="+mj-lt"/>
                        </a:rPr>
                        <a:t>Objectifs et modifications</a:t>
                      </a:r>
                      <a:endParaRPr lang="fr-FR" sz="1400" dirty="0">
                        <a:solidFill>
                          <a:schemeClr val="bg1"/>
                        </a:solidFill>
                        <a:latin typeface="+mj-lt"/>
                        <a:cs typeface="Arial" panose="020B0604020202020204" pitchFamily="34" charset="0"/>
                      </a:endParaRPr>
                    </a:p>
                  </a:txBody>
                  <a:tcPr/>
                </a:tc>
                <a:tc>
                  <a:txBody>
                    <a:bodyPr/>
                    <a:lstStyle/>
                    <a:p>
                      <a:pPr algn="ctr"/>
                      <a:r>
                        <a:rPr kumimoji="0" lang="fr-FR" sz="1400" kern="1200" dirty="0">
                          <a:solidFill>
                            <a:schemeClr val="bg1"/>
                          </a:solidFill>
                          <a:latin typeface="+mj-lt"/>
                          <a:ea typeface="+mn-ea"/>
                          <a:cs typeface="Arial" panose="020B0604020202020204" pitchFamily="34" charset="0"/>
                        </a:rPr>
                        <a:t>Entrée en vigueur </a:t>
                      </a:r>
                      <a:endParaRPr lang="fr-FR" sz="1400" dirty="0">
                        <a:solidFill>
                          <a:schemeClr val="bg1"/>
                        </a:solidFill>
                        <a:latin typeface="+mj-lt"/>
                        <a:cs typeface="Arial" panose="020B0604020202020204" pitchFamily="34" charset="0"/>
                      </a:endParaRPr>
                    </a:p>
                  </a:txBody>
                  <a:tcPr/>
                </a:tc>
                <a:extLst>
                  <a:ext uri="{0D108BD9-81ED-4DB2-BD59-A6C34878D82A}">
                    <a16:rowId xmlns:a16="http://schemas.microsoft.com/office/drawing/2014/main" val="3333044305"/>
                  </a:ext>
                </a:extLst>
              </a:tr>
              <a:tr h="111365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BE" sz="1400" kern="1200" dirty="0">
                          <a:solidFill>
                            <a:schemeClr val="dk1"/>
                          </a:solidFill>
                          <a:latin typeface="+mj-lt"/>
                          <a:ea typeface="+mn-ea"/>
                          <a:cs typeface="Arial" panose="020B0604020202020204" pitchFamily="34" charset="0"/>
                        </a:rPr>
                        <a:t>Modifier les règles relatives aux paiements en </a:t>
                      </a:r>
                      <a:r>
                        <a:rPr kumimoji="0" lang="fr-FR" sz="1400" kern="1200" dirty="0">
                          <a:solidFill>
                            <a:schemeClr val="dk1"/>
                          </a:solidFill>
                          <a:latin typeface="+mj-lt"/>
                          <a:ea typeface="+mn-ea"/>
                          <a:cs typeface="Arial" panose="020B0604020202020204" pitchFamily="34" charset="0"/>
                        </a:rPr>
                        <a:t>supprimant les délais distincts pour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kern="1200" dirty="0">
                          <a:solidFill>
                            <a:schemeClr val="dk1"/>
                          </a:solidFill>
                          <a:latin typeface="+mj-lt"/>
                          <a:ea typeface="+mn-ea"/>
                          <a:cs typeface="Arial" panose="020B0604020202020204" pitchFamily="34" charset="0"/>
                        </a:rPr>
                        <a:t>les opérations de vérification et de paiement </a:t>
                      </a:r>
                      <a:r>
                        <a:rPr kumimoji="0" lang="fr-BE" sz="1400" kern="1200" dirty="0">
                          <a:solidFill>
                            <a:schemeClr val="dk1"/>
                          </a:solidFill>
                          <a:latin typeface="+mj-lt"/>
                          <a:ea typeface="+mn-ea"/>
                          <a:cs typeface="Arial" panose="020B0604020202020204" pitchFamily="34" charset="0"/>
                        </a:rPr>
                        <a:t>et établir </a:t>
                      </a:r>
                      <a:r>
                        <a:rPr kumimoji="0" lang="fr-BE" sz="1400" b="1" u="sng" kern="1200" dirty="0">
                          <a:solidFill>
                            <a:schemeClr val="accent5"/>
                          </a:solidFill>
                          <a:latin typeface="+mj-lt"/>
                          <a:ea typeface="+mn-ea"/>
                          <a:cs typeface="Arial" panose="020B0604020202020204" pitchFamily="34" charset="0"/>
                        </a:rPr>
                        <a:t>un</a:t>
                      </a:r>
                      <a:r>
                        <a:rPr kumimoji="0" lang="fr-BE" sz="1400" u="sng" kern="1200" dirty="0">
                          <a:solidFill>
                            <a:schemeClr val="accent5"/>
                          </a:solidFill>
                          <a:latin typeface="+mj-lt"/>
                          <a:ea typeface="+mn-ea"/>
                          <a:cs typeface="Arial" panose="020B0604020202020204" pitchFamily="34" charset="0"/>
                        </a:rPr>
                        <a:t> </a:t>
                      </a:r>
                      <a:r>
                        <a:rPr kumimoji="0" lang="fr-BE" sz="1400" b="1" u="sng" kern="1200" dirty="0">
                          <a:solidFill>
                            <a:schemeClr val="accent5"/>
                          </a:solidFill>
                          <a:latin typeface="+mj-lt"/>
                          <a:ea typeface="+mn-ea"/>
                          <a:cs typeface="Arial" panose="020B0604020202020204" pitchFamily="34" charset="0"/>
                        </a:rPr>
                        <a:t>« </a:t>
                      </a:r>
                      <a:r>
                        <a:rPr kumimoji="0" lang="fr-FR" sz="1400" b="1" u="sng" kern="1200" dirty="0">
                          <a:solidFill>
                            <a:schemeClr val="accent5"/>
                          </a:solidFill>
                          <a:latin typeface="+mj-lt"/>
                          <a:ea typeface="+mn-ea"/>
                          <a:cs typeface="Arial" panose="020B0604020202020204" pitchFamily="34" charset="0"/>
                        </a:rPr>
                        <a:t>délai de traitement » unique</a:t>
                      </a:r>
                      <a:endParaRPr kumimoji="0" lang="fr-FR" sz="1400" u="sng" kern="1200" dirty="0">
                        <a:solidFill>
                          <a:schemeClr val="accent5"/>
                        </a:solidFill>
                        <a:latin typeface="+mj-lt"/>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150" kern="1200" dirty="0">
                          <a:solidFill>
                            <a:schemeClr val="tx2"/>
                          </a:solidFill>
                          <a:latin typeface="+mj-lt"/>
                          <a:ea typeface="+mn-ea"/>
                          <a:cs typeface="Arial" panose="020B0604020202020204" pitchFamily="34" charset="0"/>
                        </a:rPr>
                        <a:t>Transposer partiellement la directive 2011/7/UE du Parlement européen et du Conseil du 16 février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150" kern="1200" dirty="0">
                          <a:solidFill>
                            <a:schemeClr val="tx2"/>
                          </a:solidFill>
                          <a:latin typeface="+mj-lt"/>
                          <a:ea typeface="+mn-ea"/>
                          <a:cs typeface="Arial" panose="020B0604020202020204" pitchFamily="34" charset="0"/>
                        </a:rPr>
                        <a:t>2011 concernant la lutte contre le retard de paiement dans les transactions commerciales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150" kern="1200" dirty="0">
                          <a:solidFill>
                            <a:schemeClr val="tx2"/>
                          </a:solidFill>
                          <a:latin typeface="+mj-lt"/>
                          <a:ea typeface="+mn-ea"/>
                          <a:cs typeface="Arial" panose="020B0604020202020204" pitchFamily="34" charset="0"/>
                        </a:rPr>
                        <a:t>de se conformer à l’arrêt du </a:t>
                      </a:r>
                      <a:r>
                        <a:rPr kumimoji="0" lang="fr-FR" sz="1150" kern="1200" dirty="0">
                          <a:solidFill>
                            <a:schemeClr val="tx2"/>
                          </a:solidFill>
                          <a:latin typeface="+mj-lt"/>
                          <a:ea typeface="+mn-ea"/>
                          <a:cs typeface="Arial" panose="020B0604020202020204" pitchFamily="34" charset="0"/>
                        </a:rPr>
                        <a:t>C-585/20 du 20 octobre 2022 de la CJUE</a:t>
                      </a:r>
                      <a:endParaRPr kumimoji="0" lang="fr-BE" sz="1150" kern="1200" dirty="0">
                        <a:solidFill>
                          <a:schemeClr val="tx2"/>
                        </a:solidFill>
                        <a:latin typeface="+mj-lt"/>
                        <a:ea typeface="+mn-ea"/>
                        <a:cs typeface="Arial" panose="020B0604020202020204" pitchFamily="34" charset="0"/>
                      </a:endParaRPr>
                    </a:p>
                  </a:txBody>
                  <a:tcPr/>
                </a:tc>
                <a:tc rowSpan="3">
                  <a:txBody>
                    <a:bodyPr/>
                    <a:lstStyle/>
                    <a:p>
                      <a:pPr algn="just"/>
                      <a:r>
                        <a:rPr kumimoji="0" lang="fr-FR" sz="1400" b="1" kern="1200" dirty="0">
                          <a:solidFill>
                            <a:schemeClr val="accent1"/>
                          </a:solidFill>
                          <a:latin typeface="+mj-lt"/>
                          <a:ea typeface="+mn-ea"/>
                          <a:cs typeface="Arial" panose="020B0604020202020204" pitchFamily="34" charset="0"/>
                        </a:rPr>
                        <a:t>Entrée en vigueur à partir du 1</a:t>
                      </a:r>
                      <a:r>
                        <a:rPr kumimoji="0" lang="fr-FR" sz="1400" b="1" kern="1200" baseline="30000" dirty="0">
                          <a:solidFill>
                            <a:schemeClr val="accent1"/>
                          </a:solidFill>
                          <a:latin typeface="+mj-lt"/>
                          <a:ea typeface="+mn-ea"/>
                          <a:cs typeface="Arial" panose="020B0604020202020204" pitchFamily="34" charset="0"/>
                        </a:rPr>
                        <a:t>er</a:t>
                      </a:r>
                      <a:r>
                        <a:rPr kumimoji="0" lang="fr-FR" sz="1400" b="1" kern="1200" dirty="0">
                          <a:solidFill>
                            <a:schemeClr val="accent1"/>
                          </a:solidFill>
                          <a:latin typeface="+mj-lt"/>
                          <a:ea typeface="+mn-ea"/>
                          <a:cs typeface="Arial" panose="020B0604020202020204" pitchFamily="34" charset="0"/>
                        </a:rPr>
                        <a:t> janvier 2025</a:t>
                      </a:r>
                    </a:p>
                    <a:p>
                      <a:pPr marL="171450" indent="-171450" algn="just">
                        <a:buFont typeface="Arial" panose="020B0604020202020204" pitchFamily="34" charset="0"/>
                        <a:buChar char="-"/>
                      </a:pPr>
                      <a:r>
                        <a:rPr kumimoji="0" lang="fr-FR" sz="1400" b="1" kern="1200" dirty="0">
                          <a:solidFill>
                            <a:schemeClr val="accent1"/>
                          </a:solidFill>
                          <a:latin typeface="+mj-lt"/>
                          <a:ea typeface="+mn-ea"/>
                          <a:cs typeface="Arial" panose="020B0604020202020204" pitchFamily="34" charset="0"/>
                        </a:rPr>
                        <a:t>pour les marchés dont l’avis de marché </a:t>
                      </a:r>
                      <a:r>
                        <a:rPr kumimoji="0" lang="fr-FR" sz="1400" b="1" u="sng" kern="1200" dirty="0">
                          <a:solidFill>
                            <a:schemeClr val="accent1"/>
                          </a:solidFill>
                          <a:latin typeface="+mj-lt"/>
                          <a:ea typeface="+mn-ea"/>
                          <a:cs typeface="Arial" panose="020B0604020202020204" pitchFamily="34" charset="0"/>
                        </a:rPr>
                        <a:t>est publié </a:t>
                      </a:r>
                      <a:r>
                        <a:rPr kumimoji="0" lang="fr-FR" sz="1400" b="1" kern="1200" dirty="0">
                          <a:solidFill>
                            <a:schemeClr val="accent1"/>
                          </a:solidFill>
                          <a:latin typeface="+mj-lt"/>
                          <a:ea typeface="+mn-ea"/>
                          <a:cs typeface="Arial" panose="020B0604020202020204" pitchFamily="34" charset="0"/>
                        </a:rPr>
                        <a:t>à partir de cette date</a:t>
                      </a:r>
                    </a:p>
                    <a:p>
                      <a:pPr marL="171450" indent="-171450" algn="just">
                        <a:buFont typeface="Arial" panose="020B0604020202020204" pitchFamily="34" charset="0"/>
                        <a:buChar char="-"/>
                      </a:pPr>
                      <a:r>
                        <a:rPr kumimoji="0" lang="fr-FR" sz="1400" b="1" kern="1200" dirty="0">
                          <a:solidFill>
                            <a:schemeClr val="accent1"/>
                          </a:solidFill>
                          <a:latin typeface="+mj-lt"/>
                          <a:ea typeface="+mn-ea"/>
                          <a:cs typeface="Arial" panose="020B0604020202020204" pitchFamily="34" charset="0"/>
                        </a:rPr>
                        <a:t>pour les marchés pour lesquels, à défaut d’une obligation de publication préalable, l’invitation à introduire une offre est lancée à partir de cette date.</a:t>
                      </a:r>
                    </a:p>
                    <a:p>
                      <a:pPr marL="171450" indent="-171450" algn="just">
                        <a:buFont typeface="Arial" panose="020B0604020202020204" pitchFamily="34" charset="0"/>
                        <a:buChar char="-"/>
                      </a:pPr>
                      <a:endParaRPr kumimoji="0" lang="fr-FR" sz="1400" kern="1200" dirty="0">
                        <a:solidFill>
                          <a:srgbClr val="C00000"/>
                        </a:solidFill>
                        <a:latin typeface="+mj-lt"/>
                        <a:ea typeface="+mn-ea"/>
                        <a:cs typeface="Arial" panose="020B0604020202020204" pitchFamily="34" charset="0"/>
                      </a:endParaRPr>
                    </a:p>
                    <a:p>
                      <a:pPr marL="0" indent="0" algn="just">
                        <a:buFont typeface="Arial" panose="020B0604020202020204" pitchFamily="34" charset="0"/>
                        <a:buNone/>
                      </a:pPr>
                      <a:endParaRPr kumimoji="0" lang="fr-FR" sz="1400" kern="1200" dirty="0">
                        <a:solidFill>
                          <a:srgbClr val="C00000"/>
                        </a:solidFill>
                        <a:latin typeface="+mj-lt"/>
                        <a:ea typeface="+mn-ea"/>
                        <a:cs typeface="Arial" panose="020B0604020202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400" kern="1200" dirty="0">
                        <a:solidFill>
                          <a:schemeClr val="tx1"/>
                        </a:solidFill>
                        <a:latin typeface="+mj-lt"/>
                        <a:ea typeface="+mn-ea"/>
                        <a:cs typeface="Arial" panose="020B0604020202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kern="1200" dirty="0">
                          <a:solidFill>
                            <a:schemeClr val="tx1"/>
                          </a:solidFill>
                          <a:latin typeface="+mj-lt"/>
                          <a:ea typeface="+mn-ea"/>
                          <a:cs typeface="Arial" panose="020B0604020202020204" pitchFamily="34" charset="0"/>
                        </a:rPr>
                        <a:t>NB: </a:t>
                      </a:r>
                      <a:r>
                        <a:rPr kumimoji="0" lang="fr-FR" sz="1400" b="0" i="0" kern="1200" dirty="0">
                          <a:solidFill>
                            <a:schemeClr val="tx1"/>
                          </a:solidFill>
                          <a:effectLst/>
                          <a:latin typeface="+mj-lt"/>
                          <a:ea typeface="+mn-ea"/>
                          <a:cs typeface="Arial" panose="020B0604020202020204" pitchFamily="34" charset="0"/>
                        </a:rPr>
                        <a:t>Pour les marchés européen, la date d'envoi de l'avis par la plateforme e-procurement au JOUE est considérée comme </a:t>
                      </a:r>
                      <a:r>
                        <a:rPr kumimoji="0" lang="fr-FR" sz="1400" b="1" i="0" kern="1200" dirty="0">
                          <a:solidFill>
                            <a:schemeClr val="tx1"/>
                          </a:solidFill>
                          <a:effectLst/>
                          <a:latin typeface="+mj-lt"/>
                          <a:ea typeface="+mn-ea"/>
                          <a:cs typeface="Arial" panose="020B0604020202020204" pitchFamily="34" charset="0"/>
                        </a:rPr>
                        <a:t>la date de publication </a:t>
                      </a:r>
                      <a:r>
                        <a:rPr kumimoji="0" lang="fr-FR" sz="1400" b="0" i="0" kern="1200" dirty="0">
                          <a:solidFill>
                            <a:schemeClr val="tx1"/>
                          </a:solidFill>
                          <a:effectLst/>
                          <a:latin typeface="+mj-lt"/>
                          <a:ea typeface="+mn-ea"/>
                          <a:cs typeface="Arial" panose="020B0604020202020204" pitchFamily="34" charset="0"/>
                        </a:rPr>
                        <a:t>de l'avis de marché.</a:t>
                      </a:r>
                      <a:endParaRPr kumimoji="0" lang="fr-FR" sz="1400" b="1" kern="1200" dirty="0">
                        <a:solidFill>
                          <a:schemeClr val="tx1"/>
                        </a:solidFill>
                        <a:latin typeface="+mj-lt"/>
                        <a:ea typeface="+mn-ea"/>
                        <a:cs typeface="Arial" panose="020B0604020202020204" pitchFamily="34" charset="0"/>
                      </a:endParaRPr>
                    </a:p>
                    <a:p>
                      <a:pPr marL="0" indent="0" algn="just">
                        <a:buFont typeface="Arial" panose="020B0604020202020204" pitchFamily="34" charset="0"/>
                        <a:buNone/>
                      </a:pPr>
                      <a:endParaRPr kumimoji="0" lang="fr-FR" sz="1150" kern="1200" dirty="0">
                        <a:solidFill>
                          <a:schemeClr val="dk1"/>
                        </a:solidFill>
                        <a:latin typeface="+mj-lt"/>
                        <a:ea typeface="+mn-ea"/>
                        <a:cs typeface="Arial" panose="020B0604020202020204" pitchFamily="34" charset="0"/>
                      </a:endParaRPr>
                    </a:p>
                  </a:txBody>
                  <a:tcPr/>
                </a:tc>
                <a:extLst>
                  <a:ext uri="{0D108BD9-81ED-4DB2-BD59-A6C34878D82A}">
                    <a16:rowId xmlns:a16="http://schemas.microsoft.com/office/drawing/2014/main" val="153514532"/>
                  </a:ext>
                </a:extLst>
              </a:tr>
              <a:tr h="1587015">
                <a:tc>
                  <a:txBody>
                    <a:bodyPr/>
                    <a:lstStyle/>
                    <a:p>
                      <a:pPr marL="0" indent="0" algn="just">
                        <a:buFont typeface="+mj-lt"/>
                        <a:buNone/>
                      </a:pPr>
                      <a:r>
                        <a:rPr kumimoji="0" lang="fr-FR" sz="1300" b="1" kern="1200" dirty="0">
                          <a:solidFill>
                            <a:schemeClr val="tx1"/>
                          </a:solidFill>
                          <a:latin typeface="+mj-lt"/>
                          <a:ea typeface="+mn-ea"/>
                          <a:cs typeface="Arial" panose="020B0604020202020204" pitchFamily="34" charset="0"/>
                        </a:rPr>
                        <a:t>Point de départ du délai de traitement de 30 jours:</a:t>
                      </a:r>
                    </a:p>
                    <a:p>
                      <a:pPr marL="285750" indent="-285750" algn="just">
                        <a:buFontTx/>
                        <a:buChar char="-"/>
                      </a:pPr>
                      <a:r>
                        <a:rPr lang="fr-FR" sz="1300" b="1" dirty="0">
                          <a:solidFill>
                            <a:schemeClr val="tx1"/>
                          </a:solidFill>
                          <a:latin typeface="+mj-lt"/>
                          <a:cs typeface="Arial" panose="020B0604020202020204" pitchFamily="34" charset="0"/>
                        </a:rPr>
                        <a:t>marché de travaux: </a:t>
                      </a:r>
                      <a:r>
                        <a:rPr lang="fr-FR" sz="1300" dirty="0">
                          <a:solidFill>
                            <a:schemeClr val="tx1"/>
                          </a:solidFill>
                          <a:latin typeface="+mj-lt"/>
                          <a:cs typeface="Arial" panose="020B0604020202020204" pitchFamily="34" charset="0"/>
                        </a:rPr>
                        <a:t>réception par l’adjudicateur </a:t>
                      </a:r>
                      <a:r>
                        <a:rPr kumimoji="0" lang="fr-FR" sz="1300" kern="1200" dirty="0">
                          <a:solidFill>
                            <a:schemeClr val="tx1"/>
                          </a:solidFill>
                          <a:latin typeface="+mj-lt"/>
                          <a:ea typeface="+mn-ea"/>
                          <a:cs typeface="Arial" panose="020B0604020202020204" pitchFamily="34" charset="0"/>
                        </a:rPr>
                        <a:t>de la </a:t>
                      </a:r>
                      <a:r>
                        <a:rPr kumimoji="0" lang="fr-FR" sz="1300" u="sng" kern="1200" dirty="0">
                          <a:solidFill>
                            <a:schemeClr val="tx1"/>
                          </a:solidFill>
                          <a:latin typeface="+mj-lt"/>
                          <a:ea typeface="+mn-ea"/>
                          <a:cs typeface="Arial" panose="020B0604020202020204" pitchFamily="34" charset="0"/>
                        </a:rPr>
                        <a:t>déclaration de créance et de l’état détaillé des travaux </a:t>
                      </a:r>
                    </a:p>
                    <a:p>
                      <a:pPr marL="285750" indent="-285750" algn="just">
                        <a:buFontTx/>
                        <a:buChar char="-"/>
                      </a:pPr>
                      <a:r>
                        <a:rPr kumimoji="0" lang="fr-FR" sz="1300" b="1" kern="1200" dirty="0">
                          <a:solidFill>
                            <a:schemeClr val="tx1"/>
                          </a:solidFill>
                          <a:latin typeface="+mj-lt"/>
                          <a:ea typeface="+mn-ea"/>
                          <a:cs typeface="Arial" panose="020B0604020202020204" pitchFamily="34" charset="0"/>
                        </a:rPr>
                        <a:t>marché de fournitures : </a:t>
                      </a:r>
                      <a:r>
                        <a:rPr kumimoji="0" lang="fr-FR" sz="1300" kern="1200" dirty="0">
                          <a:solidFill>
                            <a:schemeClr val="tx1"/>
                          </a:solidFill>
                          <a:latin typeface="+mj-lt"/>
                          <a:ea typeface="+mn-ea"/>
                          <a:cs typeface="Arial" panose="020B0604020202020204" pitchFamily="34" charset="0"/>
                        </a:rPr>
                        <a:t>la </a:t>
                      </a:r>
                      <a:r>
                        <a:rPr kumimoji="0" lang="fr-FR" sz="1300" u="sng" kern="1200" dirty="0">
                          <a:solidFill>
                            <a:schemeClr val="tx1"/>
                          </a:solidFill>
                          <a:latin typeface="+mj-lt"/>
                          <a:ea typeface="+mn-ea"/>
                          <a:cs typeface="Arial" panose="020B0604020202020204" pitchFamily="34" charset="0"/>
                        </a:rPr>
                        <a:t>livraison</a:t>
                      </a:r>
                      <a:r>
                        <a:rPr kumimoji="0" lang="fr-FR" sz="1300" kern="1200" dirty="0">
                          <a:solidFill>
                            <a:schemeClr val="tx1"/>
                          </a:solidFill>
                          <a:latin typeface="+mj-lt"/>
                          <a:ea typeface="+mn-ea"/>
                          <a:cs typeface="Arial" panose="020B0604020202020204" pitchFamily="34" charset="0"/>
                        </a:rPr>
                        <a:t> pour autant que le PA dispose d’une facture régulièrement établie ainsi que les autres documents éventuellement exigés</a:t>
                      </a:r>
                    </a:p>
                    <a:p>
                      <a:pPr marL="285750" indent="-285750" algn="just">
                        <a:buFontTx/>
                        <a:buChar char="-"/>
                      </a:pPr>
                      <a:r>
                        <a:rPr kumimoji="0" lang="fr-FR" sz="1300" b="1" kern="1200" dirty="0">
                          <a:solidFill>
                            <a:schemeClr val="tx1"/>
                          </a:solidFill>
                          <a:latin typeface="+mj-lt"/>
                          <a:ea typeface="+mn-ea"/>
                          <a:cs typeface="Arial" panose="020B0604020202020204" pitchFamily="34" charset="0"/>
                        </a:rPr>
                        <a:t>marchés de services : </a:t>
                      </a:r>
                      <a:r>
                        <a:rPr kumimoji="0" lang="fr-FR" sz="1300" u="sng" kern="1200" dirty="0">
                          <a:solidFill>
                            <a:schemeClr val="tx1"/>
                          </a:solidFill>
                          <a:latin typeface="+mj-lt"/>
                          <a:ea typeface="+mn-ea"/>
                          <a:cs typeface="Arial" panose="020B0604020202020204" pitchFamily="34" charset="0"/>
                        </a:rPr>
                        <a:t>constatation de la fin totale ou partielle des services </a:t>
                      </a:r>
                      <a:r>
                        <a:rPr kumimoji="0" lang="fr-FR" sz="1300" kern="1200" dirty="0">
                          <a:solidFill>
                            <a:schemeClr val="tx1"/>
                          </a:solidFill>
                          <a:latin typeface="+mj-lt"/>
                          <a:ea typeface="+mn-ea"/>
                          <a:cs typeface="Arial" panose="020B0604020202020204" pitchFamily="34" charset="0"/>
                        </a:rPr>
                        <a:t>pour autant que le PA dispose d’une facture régulièrement établie ainsi que les autres documents éventuellement exigés</a:t>
                      </a:r>
                    </a:p>
                  </a:txBody>
                  <a:tcPr/>
                </a:tc>
                <a:tc vMerge="1">
                  <a:txBody>
                    <a:bodyPr/>
                    <a:lstStyle/>
                    <a:p>
                      <a:endParaRPr lang="fr-FR"/>
                    </a:p>
                  </a:txBody>
                  <a:tcPr/>
                </a:tc>
                <a:extLst>
                  <a:ext uri="{0D108BD9-81ED-4DB2-BD59-A6C34878D82A}">
                    <a16:rowId xmlns:a16="http://schemas.microsoft.com/office/drawing/2014/main" val="358502715"/>
                  </a:ext>
                </a:extLst>
              </a:tr>
              <a:tr h="125295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300" kern="1200" dirty="0">
                          <a:solidFill>
                            <a:schemeClr val="dk1"/>
                          </a:solidFill>
                          <a:latin typeface="+mj-lt"/>
                          <a:ea typeface="+mn-ea"/>
                          <a:cs typeface="Arial" panose="020B0604020202020204" pitchFamily="34" charset="0"/>
                        </a:rPr>
                        <a:t>Les PA devront remplir un formulaire à la suite de l'avis d'attribution (simplifié) du marché et indiquer :</a:t>
                      </a:r>
                    </a:p>
                    <a:p>
                      <a:pPr marL="285750" indent="-285750" algn="just">
                        <a:buFont typeface="Arial" panose="020B0604020202020204" pitchFamily="34" charset="0"/>
                        <a:buChar char="•"/>
                      </a:pPr>
                      <a:r>
                        <a:rPr kumimoji="0" lang="fr-FR" sz="1300" kern="1200" dirty="0">
                          <a:solidFill>
                            <a:schemeClr val="dk1"/>
                          </a:solidFill>
                          <a:latin typeface="+mj-lt"/>
                          <a:ea typeface="+mn-ea"/>
                          <a:cs typeface="Arial" panose="020B0604020202020204" pitchFamily="34" charset="0"/>
                        </a:rPr>
                        <a:t>s'ils optent pour l'application du délai de traitement unique ou s'ils optent pour une des dérogations possibles. </a:t>
                      </a:r>
                    </a:p>
                    <a:p>
                      <a:pPr marL="285750" indent="-285750" algn="just">
                        <a:buFont typeface="Arial" panose="020B0604020202020204" pitchFamily="34" charset="0"/>
                        <a:buChar char="•"/>
                      </a:pPr>
                      <a:r>
                        <a:rPr kumimoji="0" lang="fr-FR" sz="1300" kern="1200" dirty="0">
                          <a:solidFill>
                            <a:schemeClr val="dk1"/>
                          </a:solidFill>
                          <a:latin typeface="+mj-lt"/>
                          <a:ea typeface="+mn-ea"/>
                          <a:cs typeface="Arial" panose="020B0604020202020204" pitchFamily="34" charset="0"/>
                        </a:rPr>
                        <a:t>dans ce dernier cas, le délai repris dans les documents du marché. </a:t>
                      </a:r>
                    </a:p>
                    <a:p>
                      <a:pPr algn="just"/>
                      <a:endParaRPr kumimoji="0" lang="fr-FR" sz="1300" kern="1200" dirty="0">
                        <a:solidFill>
                          <a:schemeClr val="dk1"/>
                        </a:solidFill>
                        <a:latin typeface="+mj-lt"/>
                        <a:ea typeface="+mn-ea"/>
                        <a:cs typeface="Arial" panose="020B0604020202020204" pitchFamily="34" charset="0"/>
                      </a:endParaRPr>
                    </a:p>
                    <a:p>
                      <a:pPr algn="just"/>
                      <a:r>
                        <a:rPr kumimoji="0" lang="fr-FR" sz="1300" kern="1200" dirty="0">
                          <a:solidFill>
                            <a:schemeClr val="dk1"/>
                          </a:solidFill>
                          <a:latin typeface="+mj-lt"/>
                          <a:ea typeface="+mn-ea"/>
                          <a:cs typeface="Arial" panose="020B0604020202020204" pitchFamily="34" charset="0"/>
                        </a:rPr>
                        <a:t>Formulaire électronique préparé à cet effet par le service public fédéral Stratégie et Appui </a:t>
                      </a:r>
                    </a:p>
                  </a:txBody>
                  <a:tcPr/>
                </a:tc>
                <a:tc vMerge="1">
                  <a:txBody>
                    <a:bodyPr/>
                    <a:lstStyle/>
                    <a:p>
                      <a:pPr marL="171450" indent="-171450" algn="just">
                        <a:buFont typeface="Arial" panose="020B0604020202020204" pitchFamily="34" charset="0"/>
                        <a:buChar char="-"/>
                      </a:pPr>
                      <a:endParaRPr kumimoji="0" lang="fr-FR" sz="1150" kern="120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040191627"/>
                  </a:ext>
                </a:extLst>
              </a:tr>
            </a:tbl>
          </a:graphicData>
        </a:graphic>
      </p:graphicFrame>
      <p:sp>
        <p:nvSpPr>
          <p:cNvPr id="7" name="Organigramme : Connecteur 6">
            <a:extLst>
              <a:ext uri="{FF2B5EF4-FFF2-40B4-BE49-F238E27FC236}">
                <a16:creationId xmlns:a16="http://schemas.microsoft.com/office/drawing/2014/main" id="{8A6335F1-3FE9-D1B7-10F3-C05273C8F37D}"/>
              </a:ext>
            </a:extLst>
          </p:cNvPr>
          <p:cNvSpPr/>
          <p:nvPr/>
        </p:nvSpPr>
        <p:spPr>
          <a:xfrm>
            <a:off x="7444271" y="1692901"/>
            <a:ext cx="4411870" cy="2815834"/>
          </a:xfrm>
          <a:prstGeom prst="flowChartConnector">
            <a:avLst/>
          </a:prstGeom>
          <a:noFill/>
          <a:ln w="28575">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dirty="0"/>
          </a:p>
        </p:txBody>
      </p:sp>
    </p:spTree>
    <p:extLst>
      <p:ext uri="{BB962C8B-B14F-4D97-AF65-F5344CB8AC3E}">
        <p14:creationId xmlns:p14="http://schemas.microsoft.com/office/powerpoint/2010/main" val="356014798"/>
      </p:ext>
    </p:extLst>
  </p:cSld>
  <p:clrMapOvr>
    <a:masterClrMapping/>
  </p:clrMapOvr>
  <p:transition>
    <p:pull dir="l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64D0D-BB05-6FD7-7282-2F54D3A215E9}"/>
            </a:ext>
          </a:extLst>
        </p:cNvPr>
        <p:cNvGrpSpPr/>
        <p:nvPr/>
      </p:nvGrpSpPr>
      <p:grpSpPr>
        <a:xfrm>
          <a:off x="0" y="0"/>
          <a:ext cx="0" cy="0"/>
          <a:chOff x="0" y="0"/>
          <a:chExt cx="0" cy="0"/>
        </a:xfrm>
      </p:grpSpPr>
      <p:sp>
        <p:nvSpPr>
          <p:cNvPr id="6" name="Espace réservé du pied de page 1">
            <a:extLst>
              <a:ext uri="{FF2B5EF4-FFF2-40B4-BE49-F238E27FC236}">
                <a16:creationId xmlns:a16="http://schemas.microsoft.com/office/drawing/2014/main" id="{BB8BE78B-B96B-10CD-F0C2-4D8827A096DE}"/>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2" name="Espace réservé du numéro de diapositive 1">
            <a:extLst>
              <a:ext uri="{FF2B5EF4-FFF2-40B4-BE49-F238E27FC236}">
                <a16:creationId xmlns:a16="http://schemas.microsoft.com/office/drawing/2014/main" id="{AA267BC5-5828-EF0F-5784-6839A68BE1D7}"/>
              </a:ext>
            </a:extLst>
          </p:cNvPr>
          <p:cNvSpPr>
            <a:spLocks noGrp="1"/>
          </p:cNvSpPr>
          <p:nvPr>
            <p:ph type="sldNum" sz="quarter" idx="12"/>
          </p:nvPr>
        </p:nvSpPr>
        <p:spPr/>
        <p:txBody>
          <a:bodyPr/>
          <a:lstStyle/>
          <a:p>
            <a:pPr>
              <a:defRPr/>
            </a:pPr>
            <a:fld id="{AB579958-F175-4604-ACCA-8E24432064FA}" type="slidenum">
              <a:rPr lang="en-US" smtClean="0"/>
              <a:pPr>
                <a:defRPr/>
              </a:pPr>
              <a:t>38</a:t>
            </a:fld>
            <a:endParaRPr lang="en-US" dirty="0"/>
          </a:p>
        </p:txBody>
      </p:sp>
      <p:sp>
        <p:nvSpPr>
          <p:cNvPr id="3" name="Titre 2">
            <a:extLst>
              <a:ext uri="{FF2B5EF4-FFF2-40B4-BE49-F238E27FC236}">
                <a16:creationId xmlns:a16="http://schemas.microsoft.com/office/drawing/2014/main" id="{158DA581-6F41-452B-DFE6-5E90B527C270}"/>
              </a:ext>
            </a:extLst>
          </p:cNvPr>
          <p:cNvSpPr>
            <a:spLocks noGrp="1"/>
          </p:cNvSpPr>
          <p:nvPr>
            <p:ph type="title"/>
          </p:nvPr>
        </p:nvSpPr>
        <p:spPr>
          <a:xfrm>
            <a:off x="1043517" y="467060"/>
            <a:ext cx="10566400" cy="635471"/>
          </a:xfrm>
        </p:spPr>
        <p:txBody>
          <a:bodyPr/>
          <a:lstStyle/>
          <a:p>
            <a:r>
              <a:rPr lang="fr-BE" sz="2400" dirty="0"/>
              <a:t>Niveau belge</a:t>
            </a:r>
            <a:br>
              <a:rPr lang="fr-BE" sz="2400" dirty="0"/>
            </a:br>
            <a:r>
              <a:rPr lang="fr-BE" sz="2400" dirty="0"/>
              <a:t>Arrêté royal du 12 août 2024 paiement – rappel </a:t>
            </a:r>
          </a:p>
        </p:txBody>
      </p:sp>
      <p:graphicFrame>
        <p:nvGraphicFramePr>
          <p:cNvPr id="5" name="Tableau 4">
            <a:extLst>
              <a:ext uri="{FF2B5EF4-FFF2-40B4-BE49-F238E27FC236}">
                <a16:creationId xmlns:a16="http://schemas.microsoft.com/office/drawing/2014/main" id="{AAF6D2C9-418D-8506-4326-DAB49BAD3ED3}"/>
              </a:ext>
            </a:extLst>
          </p:cNvPr>
          <p:cNvGraphicFramePr>
            <a:graphicFrameLocks noGrp="1"/>
          </p:cNvGraphicFramePr>
          <p:nvPr>
            <p:extLst>
              <p:ext uri="{D42A27DB-BD31-4B8C-83A1-F6EECF244321}">
                <p14:modId xmlns:p14="http://schemas.microsoft.com/office/powerpoint/2010/main" val="151169793"/>
              </p:ext>
            </p:extLst>
          </p:nvPr>
        </p:nvGraphicFramePr>
        <p:xfrm>
          <a:off x="1043517" y="1488712"/>
          <a:ext cx="10358168" cy="1996440"/>
        </p:xfrm>
        <a:graphic>
          <a:graphicData uri="http://schemas.openxmlformats.org/drawingml/2006/table">
            <a:tbl>
              <a:tblPr firstRow="1" bandRow="1">
                <a:tableStyleId>{5C22544A-7EE6-4342-B048-85BDC9FD1C3A}</a:tableStyleId>
              </a:tblPr>
              <a:tblGrid>
                <a:gridCol w="10358168">
                  <a:extLst>
                    <a:ext uri="{9D8B030D-6E8A-4147-A177-3AD203B41FA5}">
                      <a16:colId xmlns:a16="http://schemas.microsoft.com/office/drawing/2014/main" val="1405075701"/>
                    </a:ext>
                  </a:extLst>
                </a:gridCol>
              </a:tblGrid>
              <a:tr h="2308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kern="1200" dirty="0">
                          <a:solidFill>
                            <a:schemeClr val="bg1"/>
                          </a:solidFill>
                          <a:latin typeface="+mj-lt"/>
                          <a:ea typeface="+mn-ea"/>
                          <a:cs typeface="Arial" panose="020B0604020202020204" pitchFamily="34" charset="0"/>
                        </a:rPr>
                        <a:t>Dérogation possible pour tous les PA</a:t>
                      </a:r>
                    </a:p>
                  </a:txBody>
                  <a:tcPr/>
                </a:tc>
                <a:extLst>
                  <a:ext uri="{0D108BD9-81ED-4DB2-BD59-A6C34878D82A}">
                    <a16:rowId xmlns:a16="http://schemas.microsoft.com/office/drawing/2014/main" val="3333044305"/>
                  </a:ext>
                </a:extLst>
              </a:tr>
              <a:tr h="1479136">
                <a:tc>
                  <a:txBody>
                    <a:bodyPr/>
                    <a:lstStyle/>
                    <a:p>
                      <a:pPr algn="just"/>
                      <a:r>
                        <a:rPr kumimoji="0" lang="fr-FR" sz="1300" b="1" u="sng" kern="1200" dirty="0">
                          <a:solidFill>
                            <a:schemeClr val="tx1"/>
                          </a:solidFill>
                          <a:latin typeface="+mj-lt"/>
                          <a:ea typeface="+mn-ea"/>
                          <a:cs typeface="Arial" panose="020B0604020202020204" pitchFamily="34" charset="0"/>
                        </a:rPr>
                        <a:t>SSI 4 conditions cumulatives sont réunies:</a:t>
                      </a:r>
                    </a:p>
                    <a:p>
                      <a:pPr algn="just"/>
                      <a:endParaRPr kumimoji="0" lang="fr-FR" sz="1300" b="1" u="sng" kern="1200" dirty="0">
                        <a:solidFill>
                          <a:schemeClr val="tx1"/>
                        </a:solidFill>
                        <a:latin typeface="+mj-lt"/>
                        <a:ea typeface="+mn-ea"/>
                        <a:cs typeface="Arial" panose="020B0604020202020204" pitchFamily="34" charset="0"/>
                      </a:endParaRPr>
                    </a:p>
                    <a:p>
                      <a:pPr marL="342900" indent="-342900" algn="just">
                        <a:buFont typeface="+mj-lt"/>
                        <a:buAutoNum type="arabicPeriod"/>
                      </a:pPr>
                      <a:r>
                        <a:rPr kumimoji="0" lang="fr-FR" sz="1300" kern="1200" dirty="0">
                          <a:solidFill>
                            <a:schemeClr val="tx1"/>
                          </a:solidFill>
                          <a:latin typeface="+mj-lt"/>
                          <a:ea typeface="+mn-ea"/>
                          <a:cs typeface="Arial" panose="020B0604020202020204" pitchFamily="34" charset="0"/>
                        </a:rPr>
                        <a:t>les documents du marché </a:t>
                      </a:r>
                      <a:r>
                        <a:rPr kumimoji="0" lang="fr-FR" sz="1300" b="1" kern="1200" dirty="0">
                          <a:solidFill>
                            <a:schemeClr val="tx1"/>
                          </a:solidFill>
                          <a:latin typeface="+mj-lt"/>
                          <a:ea typeface="+mn-ea"/>
                          <a:cs typeface="Arial" panose="020B0604020202020204" pitchFamily="34" charset="0"/>
                        </a:rPr>
                        <a:t>stipulent expressément</a:t>
                      </a:r>
                      <a:r>
                        <a:rPr kumimoji="0" lang="fr-FR" sz="1300" kern="1200" dirty="0">
                          <a:solidFill>
                            <a:schemeClr val="tx1"/>
                          </a:solidFill>
                          <a:latin typeface="+mj-lt"/>
                          <a:ea typeface="+mn-ea"/>
                          <a:cs typeface="Arial" panose="020B0604020202020204" pitchFamily="34" charset="0"/>
                        </a:rPr>
                        <a:t> une durée du délai de traitement plus longue </a:t>
                      </a:r>
                      <a:r>
                        <a:rPr kumimoji="0" lang="fr-FR" sz="1300" kern="1200" dirty="0">
                          <a:solidFill>
                            <a:schemeClr val="tx1"/>
                          </a:solidFill>
                          <a:latin typeface="+mj-lt"/>
                          <a:ea typeface="+mn-ea"/>
                          <a:cs typeface="Arial" panose="020B0604020202020204" pitchFamily="34" charset="0"/>
                          <a:sym typeface="Wingdings" panose="05000000000000000000" pitchFamily="2" charset="2"/>
                        </a:rPr>
                        <a:t> </a:t>
                      </a:r>
                      <a:r>
                        <a:rPr kumimoji="0" lang="fr-FR" sz="1300" kern="1200" dirty="0">
                          <a:solidFill>
                            <a:schemeClr val="tx1"/>
                          </a:solidFill>
                          <a:latin typeface="+mj-lt"/>
                          <a:ea typeface="+mn-ea"/>
                          <a:cs typeface="Arial" panose="020B0604020202020204" pitchFamily="34" charset="0"/>
                        </a:rPr>
                        <a:t>Il n’est pas exigé qu’une justification soit reprise dans les documents du marché ;</a:t>
                      </a:r>
                    </a:p>
                    <a:p>
                      <a:pPr marL="342900" indent="-342900" algn="just">
                        <a:buFont typeface="+mj-lt"/>
                        <a:buAutoNum type="arabicPeriod"/>
                      </a:pPr>
                      <a:r>
                        <a:rPr kumimoji="0" lang="fr-FR" sz="1300" kern="1200" dirty="0">
                          <a:solidFill>
                            <a:schemeClr val="tx1"/>
                          </a:solidFill>
                          <a:latin typeface="+mj-lt"/>
                          <a:ea typeface="+mn-ea"/>
                          <a:cs typeface="Arial" panose="020B0604020202020204" pitchFamily="34" charset="0"/>
                        </a:rPr>
                        <a:t>cette dérogation se justifie </a:t>
                      </a:r>
                      <a:r>
                        <a:rPr kumimoji="0" lang="fr-FR" sz="1300" b="1" kern="1200" dirty="0">
                          <a:solidFill>
                            <a:schemeClr val="tx1"/>
                          </a:solidFill>
                          <a:latin typeface="+mj-lt"/>
                          <a:ea typeface="+mn-ea"/>
                          <a:cs typeface="Arial" panose="020B0604020202020204" pitchFamily="34" charset="0"/>
                        </a:rPr>
                        <a:t>objectivement</a:t>
                      </a:r>
                      <a:r>
                        <a:rPr kumimoji="0" lang="fr-FR" sz="1300" kern="1200" dirty="0">
                          <a:solidFill>
                            <a:schemeClr val="tx1"/>
                          </a:solidFill>
                          <a:latin typeface="+mj-lt"/>
                          <a:ea typeface="+mn-ea"/>
                          <a:cs typeface="Arial" panose="020B0604020202020204" pitchFamily="34" charset="0"/>
                        </a:rPr>
                        <a:t> par la </a:t>
                      </a:r>
                      <a:r>
                        <a:rPr kumimoji="0" lang="fr-FR" sz="1300" u="sng" kern="1200" dirty="0">
                          <a:solidFill>
                            <a:schemeClr val="tx1"/>
                          </a:solidFill>
                          <a:latin typeface="+mj-lt"/>
                          <a:ea typeface="+mn-ea"/>
                          <a:cs typeface="Arial" panose="020B0604020202020204" pitchFamily="34" charset="0"/>
                        </a:rPr>
                        <a:t>nature particulière</a:t>
                      </a:r>
                      <a:r>
                        <a:rPr kumimoji="0" lang="fr-FR" sz="1300" u="none" kern="1200" dirty="0">
                          <a:solidFill>
                            <a:schemeClr val="tx1"/>
                          </a:solidFill>
                          <a:latin typeface="+mj-lt"/>
                          <a:ea typeface="+mn-ea"/>
                          <a:cs typeface="Arial" panose="020B0604020202020204" pitchFamily="34" charset="0"/>
                        </a:rPr>
                        <a:t> </a:t>
                      </a:r>
                      <a:r>
                        <a:rPr kumimoji="0" lang="fr-FR" sz="1300" kern="1200" dirty="0">
                          <a:solidFill>
                            <a:schemeClr val="tx1"/>
                          </a:solidFill>
                          <a:latin typeface="+mj-lt"/>
                          <a:ea typeface="+mn-ea"/>
                          <a:cs typeface="Arial" panose="020B0604020202020204" pitchFamily="34" charset="0"/>
                        </a:rPr>
                        <a:t>ou les </a:t>
                      </a:r>
                      <a:r>
                        <a:rPr kumimoji="0" lang="fr-FR" sz="1300" u="sng" kern="1200" dirty="0">
                          <a:solidFill>
                            <a:schemeClr val="tx1"/>
                          </a:solidFill>
                          <a:latin typeface="+mj-lt"/>
                          <a:ea typeface="+mn-ea"/>
                          <a:cs typeface="Arial" panose="020B0604020202020204" pitchFamily="34" charset="0"/>
                        </a:rPr>
                        <a:t>caractéristiques du marché </a:t>
                      </a:r>
                      <a:r>
                        <a:rPr kumimoji="0" lang="fr-FR" sz="1300" kern="1200" dirty="0">
                          <a:solidFill>
                            <a:schemeClr val="tx1"/>
                          </a:solidFill>
                          <a:latin typeface="+mj-lt"/>
                          <a:ea typeface="+mn-ea"/>
                          <a:cs typeface="Arial" panose="020B0604020202020204" pitchFamily="34" charset="0"/>
                        </a:rPr>
                        <a:t>;</a:t>
                      </a:r>
                    </a:p>
                    <a:p>
                      <a:pPr marL="342900" indent="-342900" algn="just">
                        <a:buFont typeface="+mj-lt"/>
                        <a:buAutoNum type="arabicPeriod"/>
                      </a:pPr>
                      <a:r>
                        <a:rPr kumimoji="0" lang="fr-FR" sz="1300" kern="1200" dirty="0">
                          <a:solidFill>
                            <a:schemeClr val="tx1"/>
                          </a:solidFill>
                          <a:latin typeface="+mj-lt"/>
                          <a:ea typeface="+mn-ea"/>
                          <a:cs typeface="Arial" panose="020B0604020202020204" pitchFamily="34" charset="0"/>
                        </a:rPr>
                        <a:t>le délai de traitement n'excède en aucun cas </a:t>
                      </a:r>
                      <a:r>
                        <a:rPr kumimoji="0" lang="fr-FR" sz="1300" b="1" kern="1200" dirty="0">
                          <a:solidFill>
                            <a:schemeClr val="tx1"/>
                          </a:solidFill>
                          <a:latin typeface="+mj-lt"/>
                          <a:ea typeface="+mn-ea"/>
                          <a:cs typeface="Arial" panose="020B0604020202020204" pitchFamily="34" charset="0"/>
                        </a:rPr>
                        <a:t>soixante jours </a:t>
                      </a:r>
                      <a:r>
                        <a:rPr kumimoji="0" lang="fr-FR" sz="1300" kern="1200" dirty="0">
                          <a:solidFill>
                            <a:schemeClr val="tx1"/>
                          </a:solidFill>
                          <a:latin typeface="+mj-lt"/>
                          <a:ea typeface="+mn-ea"/>
                          <a:cs typeface="Arial" panose="020B0604020202020204" pitchFamily="34" charset="0"/>
                        </a:rPr>
                        <a:t>;</a:t>
                      </a:r>
                    </a:p>
                    <a:p>
                      <a:pPr marL="342900" indent="-342900" algn="just">
                        <a:buFont typeface="+mj-lt"/>
                        <a:buAutoNum type="arabicPeriod"/>
                      </a:pPr>
                      <a:r>
                        <a:rPr kumimoji="0" lang="fr-FR" sz="1300" kern="1200" dirty="0">
                          <a:solidFill>
                            <a:schemeClr val="tx1"/>
                          </a:solidFill>
                          <a:latin typeface="+mj-lt"/>
                          <a:ea typeface="+mn-ea"/>
                          <a:cs typeface="Arial" panose="020B0604020202020204" pitchFamily="34" charset="0"/>
                        </a:rPr>
                        <a:t>cette prolongation ne constitue </a:t>
                      </a:r>
                      <a:r>
                        <a:rPr kumimoji="0" lang="fr-FR" sz="1300" b="1" kern="1200" dirty="0">
                          <a:solidFill>
                            <a:schemeClr val="tx1"/>
                          </a:solidFill>
                          <a:latin typeface="+mj-lt"/>
                          <a:ea typeface="+mn-ea"/>
                          <a:cs typeface="Arial" panose="020B0604020202020204" pitchFamily="34" charset="0"/>
                        </a:rPr>
                        <a:t>pas</a:t>
                      </a:r>
                      <a:r>
                        <a:rPr kumimoji="0" lang="fr-FR" sz="1300" kern="1200" dirty="0">
                          <a:solidFill>
                            <a:schemeClr val="tx1"/>
                          </a:solidFill>
                          <a:latin typeface="+mj-lt"/>
                          <a:ea typeface="+mn-ea"/>
                          <a:cs typeface="Arial" panose="020B0604020202020204" pitchFamily="34" charset="0"/>
                        </a:rPr>
                        <a:t>, à l'égard de l'adjudicataire, </a:t>
                      </a:r>
                      <a:r>
                        <a:rPr kumimoji="0" lang="fr-FR" sz="1300" b="1" kern="1200" dirty="0">
                          <a:solidFill>
                            <a:schemeClr val="tx1"/>
                          </a:solidFill>
                          <a:latin typeface="+mj-lt"/>
                          <a:ea typeface="+mn-ea"/>
                          <a:cs typeface="Arial" panose="020B0604020202020204" pitchFamily="34" charset="0"/>
                        </a:rPr>
                        <a:t>un abus manifeste</a:t>
                      </a:r>
                      <a:r>
                        <a:rPr kumimoji="0" lang="fr-FR" sz="1300" kern="1200" dirty="0">
                          <a:solidFill>
                            <a:schemeClr val="tx1"/>
                          </a:solidFill>
                          <a:latin typeface="+mj-lt"/>
                          <a:ea typeface="+mn-ea"/>
                          <a:cs typeface="Arial" panose="020B0604020202020204" pitchFamily="34" charset="0"/>
                        </a:rPr>
                        <a:t>.</a:t>
                      </a:r>
                    </a:p>
                    <a:p>
                      <a:pPr marL="0" indent="0" algn="just">
                        <a:buFont typeface="+mj-lt"/>
                        <a:buNone/>
                      </a:pPr>
                      <a:endParaRPr kumimoji="0" lang="fr-FR" sz="1400" kern="1200" dirty="0">
                        <a:solidFill>
                          <a:schemeClr val="tx1"/>
                        </a:solidFill>
                        <a:latin typeface="+mj-lt"/>
                        <a:ea typeface="+mn-ea"/>
                        <a:cs typeface="Arial" panose="020B0604020202020204" pitchFamily="34" charset="0"/>
                      </a:endParaRPr>
                    </a:p>
                  </a:txBody>
                  <a:tcPr/>
                </a:tc>
                <a:extLst>
                  <a:ext uri="{0D108BD9-81ED-4DB2-BD59-A6C34878D82A}">
                    <a16:rowId xmlns:a16="http://schemas.microsoft.com/office/drawing/2014/main" val="153514532"/>
                  </a:ext>
                </a:extLst>
              </a:tr>
            </a:tbl>
          </a:graphicData>
        </a:graphic>
      </p:graphicFrame>
      <p:graphicFrame>
        <p:nvGraphicFramePr>
          <p:cNvPr id="4" name="Tableau 3">
            <a:extLst>
              <a:ext uri="{FF2B5EF4-FFF2-40B4-BE49-F238E27FC236}">
                <a16:creationId xmlns:a16="http://schemas.microsoft.com/office/drawing/2014/main" id="{A3E2BD97-A766-F842-0EE4-DD4122907394}"/>
              </a:ext>
            </a:extLst>
          </p:cNvPr>
          <p:cNvGraphicFramePr>
            <a:graphicFrameLocks noGrp="1"/>
          </p:cNvGraphicFramePr>
          <p:nvPr>
            <p:extLst>
              <p:ext uri="{D42A27DB-BD31-4B8C-83A1-F6EECF244321}">
                <p14:modId xmlns:p14="http://schemas.microsoft.com/office/powerpoint/2010/main" val="2123491041"/>
              </p:ext>
            </p:extLst>
          </p:nvPr>
        </p:nvGraphicFramePr>
        <p:xfrm>
          <a:off x="557323" y="3485152"/>
          <a:ext cx="11330556" cy="2773680"/>
        </p:xfrm>
        <a:graphic>
          <a:graphicData uri="http://schemas.openxmlformats.org/drawingml/2006/table">
            <a:tbl>
              <a:tblPr firstRow="1" bandRow="1">
                <a:tableStyleId>{5C22544A-7EE6-4342-B048-85BDC9FD1C3A}</a:tableStyleId>
              </a:tblPr>
              <a:tblGrid>
                <a:gridCol w="5220778">
                  <a:extLst>
                    <a:ext uri="{9D8B030D-6E8A-4147-A177-3AD203B41FA5}">
                      <a16:colId xmlns:a16="http://schemas.microsoft.com/office/drawing/2014/main" val="465671722"/>
                    </a:ext>
                  </a:extLst>
                </a:gridCol>
                <a:gridCol w="6109778">
                  <a:extLst>
                    <a:ext uri="{9D8B030D-6E8A-4147-A177-3AD203B41FA5}">
                      <a16:colId xmlns:a16="http://schemas.microsoft.com/office/drawing/2014/main" val="1087673512"/>
                    </a:ext>
                  </a:extLst>
                </a:gridCol>
              </a:tblGrid>
              <a:tr h="200976">
                <a:tc gridSpan="2">
                  <a:txBody>
                    <a:bodyPr/>
                    <a:lstStyle/>
                    <a:p>
                      <a:pPr algn="ctr"/>
                      <a:r>
                        <a:rPr lang="fr-FR" sz="1400" dirty="0">
                          <a:solidFill>
                            <a:schemeClr val="bg1"/>
                          </a:solidFill>
                          <a:latin typeface="+mj-lt"/>
                          <a:cs typeface="Arial" panose="020B0604020202020204" pitchFamily="34" charset="0"/>
                        </a:rPr>
                        <a:t>Dérogation pour les PA qui dispensent des soins de santé</a:t>
                      </a:r>
                    </a:p>
                  </a:txBody>
                  <a:tcPr/>
                </a:tc>
                <a:tc hMerge="1">
                  <a:txBody>
                    <a:bodyPr/>
                    <a:lstStyle/>
                    <a:p>
                      <a:pPr algn="ctr"/>
                      <a:endParaRPr lang="fr-FR" sz="140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33044305"/>
                  </a:ext>
                </a:extLst>
              </a:tr>
              <a:tr h="2345017">
                <a:tc>
                  <a:txBody>
                    <a:bodyPr/>
                    <a:lstStyle/>
                    <a:p>
                      <a:pPr marL="171450" indent="-171450" algn="just">
                        <a:buFont typeface="Arial" panose="020B0604020202020204" pitchFamily="34" charset="0"/>
                        <a:buChar char="-"/>
                      </a:pPr>
                      <a:r>
                        <a:rPr kumimoji="0" lang="fr-FR" sz="1300" b="1" kern="1200" dirty="0">
                          <a:solidFill>
                            <a:schemeClr val="tx1"/>
                          </a:solidFill>
                          <a:latin typeface="+mj-lt"/>
                          <a:ea typeface="+mn-ea"/>
                          <a:cs typeface="Arial" panose="020B0604020202020204" pitchFamily="34" charset="0"/>
                        </a:rPr>
                        <a:t>Uniquement</a:t>
                      </a:r>
                      <a:r>
                        <a:rPr kumimoji="0" lang="fr-FR" sz="1300" kern="1200" dirty="0">
                          <a:solidFill>
                            <a:schemeClr val="tx1"/>
                          </a:solidFill>
                          <a:latin typeface="+mj-lt"/>
                          <a:ea typeface="+mn-ea"/>
                          <a:cs typeface="Arial" panose="020B0604020202020204" pitchFamily="34" charset="0"/>
                        </a:rPr>
                        <a:t> pour les </a:t>
                      </a:r>
                      <a:r>
                        <a:rPr kumimoji="0" lang="fr-FR" sz="1300" b="1" kern="1200" dirty="0">
                          <a:solidFill>
                            <a:schemeClr val="tx1"/>
                          </a:solidFill>
                          <a:latin typeface="+mj-lt"/>
                          <a:ea typeface="+mn-ea"/>
                          <a:cs typeface="Arial" panose="020B0604020202020204" pitchFamily="34" charset="0"/>
                        </a:rPr>
                        <a:t>marchés relatifs à l'exercice de cette activité</a:t>
                      </a:r>
                      <a:r>
                        <a:rPr kumimoji="0" lang="fr-FR" sz="1300" kern="1200" dirty="0">
                          <a:solidFill>
                            <a:schemeClr val="tx1"/>
                          </a:solidFill>
                          <a:latin typeface="+mj-lt"/>
                          <a:ea typeface="+mn-ea"/>
                          <a:cs typeface="Arial" panose="020B0604020202020204" pitchFamily="34" charset="0"/>
                        </a:rPr>
                        <a:t>, et qui sont dûment reconnus à cette fin;</a:t>
                      </a:r>
                    </a:p>
                    <a:p>
                      <a:pPr marL="171450" indent="-171450" algn="just">
                        <a:buFont typeface="Arial" panose="020B0604020202020204" pitchFamily="34" charset="0"/>
                        <a:buChar char="-"/>
                      </a:pPr>
                      <a:r>
                        <a:rPr kumimoji="0" lang="fr-FR" sz="1300" kern="1200" dirty="0">
                          <a:solidFill>
                            <a:schemeClr val="tx1"/>
                          </a:solidFill>
                          <a:latin typeface="+mj-lt"/>
                          <a:ea typeface="+mn-ea"/>
                          <a:cs typeface="Arial" panose="020B0604020202020204" pitchFamily="34" charset="0"/>
                        </a:rPr>
                        <a:t>et lorsque les conditions cumulatives suivantes sont remplies : </a:t>
                      </a:r>
                      <a:endParaRPr kumimoji="0" lang="fr-FR" sz="1300" b="1" kern="1200" dirty="0">
                        <a:solidFill>
                          <a:schemeClr val="tx1"/>
                        </a:solidFill>
                        <a:latin typeface="+mj-lt"/>
                        <a:ea typeface="+mn-ea"/>
                        <a:cs typeface="Arial" panose="020B0604020202020204" pitchFamily="34" charset="0"/>
                        <a:sym typeface="Wingdings" panose="05000000000000000000" pitchFamily="2" charset="2"/>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fr-FR" sz="1300" kern="1200" dirty="0">
                          <a:solidFill>
                            <a:schemeClr val="tx1"/>
                          </a:solidFill>
                          <a:latin typeface="+mj-lt"/>
                          <a:ea typeface="+mn-ea"/>
                          <a:cs typeface="Arial" panose="020B0604020202020204" pitchFamily="34" charset="0"/>
                        </a:rPr>
                        <a:t>Dérogation </a:t>
                      </a:r>
                      <a:r>
                        <a:rPr kumimoji="0" lang="fr-FR" sz="1300" b="1" kern="1200" dirty="0">
                          <a:solidFill>
                            <a:schemeClr val="tx1"/>
                          </a:solidFill>
                          <a:latin typeface="+mj-lt"/>
                          <a:ea typeface="+mn-ea"/>
                          <a:cs typeface="Arial" panose="020B0604020202020204" pitchFamily="34" charset="0"/>
                        </a:rPr>
                        <a:t>doit être prévue expressément </a:t>
                      </a:r>
                      <a:r>
                        <a:rPr kumimoji="0" lang="fr-FR" sz="1300" kern="1200" dirty="0">
                          <a:solidFill>
                            <a:schemeClr val="tx1"/>
                          </a:solidFill>
                          <a:latin typeface="+mj-lt"/>
                          <a:ea typeface="+mn-ea"/>
                          <a:cs typeface="Arial" panose="020B0604020202020204" pitchFamily="34" charset="0"/>
                        </a:rPr>
                        <a:t>dans les documents du marché</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fr-FR" sz="1300" b="1" kern="1200" dirty="0">
                          <a:solidFill>
                            <a:schemeClr val="tx1"/>
                          </a:solidFill>
                          <a:latin typeface="+mj-lt"/>
                          <a:ea typeface="+mn-ea"/>
                          <a:cs typeface="Arial" panose="020B0604020202020204" pitchFamily="34" charset="0"/>
                          <a:sym typeface="Wingdings" panose="05000000000000000000" pitchFamily="2" charset="2"/>
                        </a:rPr>
                        <a:t>Le délai de traitement est de max. 90 jours </a:t>
                      </a:r>
                      <a:r>
                        <a:rPr lang="fr-FR" sz="1300" b="0" i="0" u="none" strike="noStrike" dirty="0">
                          <a:solidFill>
                            <a:srgbClr val="000000"/>
                          </a:solidFill>
                          <a:effectLst/>
                          <a:latin typeface="+mj-lt"/>
                          <a:cs typeface="Arial" panose="020B0604020202020204" pitchFamily="34" charset="0"/>
                        </a:rPr>
                        <a:t>(un délai de vérification de 30 jours max. et un délai de paiement de 60 jours max.) </a:t>
                      </a:r>
                      <a:r>
                        <a:rPr kumimoji="0" lang="fr-FR" sz="1300" kern="1200" dirty="0">
                          <a:solidFill>
                            <a:schemeClr val="dk1"/>
                          </a:solidFill>
                          <a:effectLst/>
                          <a:latin typeface="+mj-lt"/>
                          <a:ea typeface="+mn-ea"/>
                          <a:cs typeface="Arial" panose="020B0604020202020204" pitchFamily="34" charset="0"/>
                        </a:rPr>
                        <a:t> </a:t>
                      </a:r>
                    </a:p>
                    <a:p>
                      <a:pPr marL="285750" indent="-285750" algn="just">
                        <a:buFont typeface="Wingdings" panose="05000000000000000000" pitchFamily="2" charset="2"/>
                        <a:buChar char="à"/>
                      </a:pPr>
                      <a:r>
                        <a:rPr kumimoji="0" lang="fr-FR" sz="1300" kern="1200" dirty="0">
                          <a:solidFill>
                            <a:schemeClr val="tx1"/>
                          </a:solidFill>
                          <a:latin typeface="+mj-lt"/>
                          <a:ea typeface="+mn-ea"/>
                          <a:cs typeface="Arial" panose="020B0604020202020204" pitchFamily="34" charset="0"/>
                        </a:rPr>
                        <a:t>Dérogation possible que si les documents du marché </a:t>
                      </a:r>
                      <a:r>
                        <a:rPr kumimoji="0" lang="fr-FR" sz="1300" b="1" kern="1200" dirty="0">
                          <a:solidFill>
                            <a:schemeClr val="tx1"/>
                          </a:solidFill>
                          <a:latin typeface="+mj-lt"/>
                          <a:ea typeface="+mn-ea"/>
                          <a:cs typeface="Arial" panose="020B0604020202020204" pitchFamily="34" charset="0"/>
                        </a:rPr>
                        <a:t>prévoient effectivement une procédure de vérification</a:t>
                      </a:r>
                      <a:r>
                        <a:rPr kumimoji="0" lang="fr-FR" sz="1300" kern="1200" dirty="0">
                          <a:solidFill>
                            <a:schemeClr val="tx1"/>
                          </a:solidFill>
                          <a:latin typeface="+mj-lt"/>
                          <a:ea typeface="+mn-ea"/>
                          <a:cs typeface="Arial" panose="020B0604020202020204" pitchFamily="34" charset="0"/>
                        </a:rPr>
                        <a:t>. </a:t>
                      </a:r>
                    </a:p>
                    <a:p>
                      <a:pPr marL="285750" indent="-285750" algn="just">
                        <a:buFont typeface="Wingdings" panose="05000000000000000000" pitchFamily="2" charset="2"/>
                        <a:buChar char="à"/>
                      </a:pPr>
                      <a:r>
                        <a:rPr kumimoji="0" lang="fr-FR" sz="1300" kern="1200" dirty="0">
                          <a:solidFill>
                            <a:schemeClr val="tx1"/>
                          </a:solidFill>
                          <a:latin typeface="+mj-lt"/>
                          <a:ea typeface="+mn-ea"/>
                          <a:cs typeface="Arial" panose="020B0604020202020204" pitchFamily="34" charset="0"/>
                        </a:rPr>
                        <a:t>le délai de vérification ne peut pas être utilisé aux seules fins d'allonger le délai de paiement global.</a:t>
                      </a:r>
                    </a:p>
                    <a:p>
                      <a:pPr marL="7938" indent="0" algn="just">
                        <a:buFont typeface="Arial" panose="020B0604020202020204" pitchFamily="34" charset="0"/>
                        <a:buNone/>
                      </a:pPr>
                      <a:endParaRPr kumimoji="0" lang="fr-FR" sz="1300" kern="1200" dirty="0">
                        <a:solidFill>
                          <a:schemeClr val="tx1"/>
                        </a:solidFill>
                        <a:latin typeface="+mj-lt"/>
                        <a:ea typeface="+mn-ea"/>
                        <a:cs typeface="Arial" panose="020B0604020202020204" pitchFamily="34" charset="0"/>
                      </a:endParaRPr>
                    </a:p>
                  </a:txBody>
                  <a:tcPr/>
                </a:tc>
                <a:tc>
                  <a:txBody>
                    <a:bodyPr/>
                    <a:lstStyle/>
                    <a:p>
                      <a:pPr marL="0" indent="0" algn="l">
                        <a:buFont typeface="Arial" panose="020B0604020202020204" pitchFamily="34" charset="0"/>
                        <a:buNone/>
                      </a:pPr>
                      <a:r>
                        <a:rPr kumimoji="0" lang="fr-FR" sz="1300" b="1" kern="1200" dirty="0">
                          <a:solidFill>
                            <a:schemeClr val="tx1"/>
                          </a:solidFill>
                          <a:latin typeface="+mj-lt"/>
                          <a:ea typeface="+mn-ea"/>
                          <a:cs typeface="Arial" panose="020B0604020202020204" pitchFamily="34" charset="0"/>
                        </a:rPr>
                        <a:t>Point de départ du délai de vérification:</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lang="fr-FR" sz="1300" b="1" dirty="0">
                          <a:solidFill>
                            <a:schemeClr val="tx1"/>
                          </a:solidFill>
                          <a:latin typeface="+mj-lt"/>
                          <a:cs typeface="Arial" panose="020B0604020202020204" pitchFamily="34" charset="0"/>
                        </a:rPr>
                        <a:t>Marché de travaux: </a:t>
                      </a:r>
                      <a:r>
                        <a:rPr lang="fr-FR" sz="1300" b="0" dirty="0">
                          <a:solidFill>
                            <a:schemeClr val="tx1"/>
                          </a:solidFill>
                          <a:latin typeface="+mj-lt"/>
                          <a:cs typeface="Arial" panose="020B0604020202020204" pitchFamily="34" charset="0"/>
                        </a:rPr>
                        <a:t>réception par l’adjudicateur de la déclaration de créance et de l’état détaillé des travaux </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lang="fr-FR" sz="1300" b="1" dirty="0">
                          <a:solidFill>
                            <a:schemeClr val="tx1"/>
                          </a:solidFill>
                          <a:latin typeface="+mj-lt"/>
                          <a:cs typeface="Arial" panose="020B0604020202020204" pitchFamily="34" charset="0"/>
                        </a:rPr>
                        <a:t>Marché de fournitures : </a:t>
                      </a:r>
                      <a:r>
                        <a:rPr lang="fr-FR" sz="1300" b="0" dirty="0">
                          <a:solidFill>
                            <a:schemeClr val="tx1"/>
                          </a:solidFill>
                          <a:latin typeface="+mj-lt"/>
                          <a:cs typeface="Arial" panose="020B0604020202020204" pitchFamily="34" charset="0"/>
                        </a:rPr>
                        <a:t>la livraison pour autant que le PA dispose d’une facture régulièrement établie ainsi que les autres documents éventuellement exigés</a:t>
                      </a:r>
                    </a:p>
                    <a:p>
                      <a:pPr marL="285750" indent="-285750" algn="just">
                        <a:buFontTx/>
                        <a:buChar char="-"/>
                      </a:pPr>
                      <a:r>
                        <a:rPr lang="fr-FR" sz="1300" b="1" dirty="0">
                          <a:solidFill>
                            <a:schemeClr val="tx1"/>
                          </a:solidFill>
                          <a:latin typeface="+mj-lt"/>
                          <a:cs typeface="Arial" panose="020B0604020202020204" pitchFamily="34" charset="0"/>
                        </a:rPr>
                        <a:t>Marchés de services : </a:t>
                      </a:r>
                      <a:r>
                        <a:rPr lang="fr-FR" sz="1300" b="0" dirty="0">
                          <a:solidFill>
                            <a:schemeClr val="tx1"/>
                          </a:solidFill>
                          <a:latin typeface="+mj-lt"/>
                          <a:cs typeface="Arial" panose="020B0604020202020204" pitchFamily="34" charset="0"/>
                        </a:rPr>
                        <a:t>constatation de la fin totale ou partielle des services pour autant que le PA dispose d’une facture régulièrement établie ainsi que les autres documents éventuellement exigés</a:t>
                      </a:r>
                    </a:p>
                    <a:p>
                      <a:pPr marL="0" indent="0" algn="just">
                        <a:buFontTx/>
                        <a:buNone/>
                      </a:pPr>
                      <a:endParaRPr kumimoji="0" lang="fr-FR" sz="1300" kern="1200" dirty="0">
                        <a:solidFill>
                          <a:srgbClr val="0072AF"/>
                        </a:solidFill>
                        <a:latin typeface="+mj-lt"/>
                        <a:ea typeface="+mn-ea"/>
                        <a:cs typeface="Arial" panose="020B0604020202020204" pitchFamily="34" charset="0"/>
                      </a:endParaRPr>
                    </a:p>
                  </a:txBody>
                  <a:tcPr/>
                </a:tc>
                <a:extLst>
                  <a:ext uri="{0D108BD9-81ED-4DB2-BD59-A6C34878D82A}">
                    <a16:rowId xmlns:a16="http://schemas.microsoft.com/office/drawing/2014/main" val="153514532"/>
                  </a:ext>
                </a:extLst>
              </a:tr>
            </a:tbl>
          </a:graphicData>
        </a:graphic>
      </p:graphicFrame>
    </p:spTree>
    <p:extLst>
      <p:ext uri="{BB962C8B-B14F-4D97-AF65-F5344CB8AC3E}">
        <p14:creationId xmlns:p14="http://schemas.microsoft.com/office/powerpoint/2010/main" val="345861802"/>
      </p:ext>
    </p:extLst>
  </p:cSld>
  <p:clrMapOvr>
    <a:masterClrMapping/>
  </p:clrMapOvr>
  <p:transition>
    <p:pull dir="l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130C5-E585-9B0B-1EB1-021FB622433C}"/>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92BFAE7-553B-2FC1-2A70-1FA4EC4CE260}"/>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3" name="Espace réservé du numéro de diapositive 2">
            <a:extLst>
              <a:ext uri="{FF2B5EF4-FFF2-40B4-BE49-F238E27FC236}">
                <a16:creationId xmlns:a16="http://schemas.microsoft.com/office/drawing/2014/main" id="{1E70E821-3C57-89B9-30BD-9B884CFC9F33}"/>
              </a:ext>
            </a:extLst>
          </p:cNvPr>
          <p:cNvSpPr>
            <a:spLocks noGrp="1"/>
          </p:cNvSpPr>
          <p:nvPr>
            <p:ph type="sldNum" sz="quarter" idx="12"/>
          </p:nvPr>
        </p:nvSpPr>
        <p:spPr/>
        <p:txBody>
          <a:bodyPr/>
          <a:lstStyle/>
          <a:p>
            <a:pPr>
              <a:defRPr/>
            </a:pPr>
            <a:fld id="{AB579958-F175-4604-ACCA-8E24432064FA}" type="slidenum">
              <a:rPr lang="en-US" smtClean="0"/>
              <a:pPr>
                <a:defRPr/>
              </a:pPr>
              <a:t>39</a:t>
            </a:fld>
            <a:endParaRPr lang="en-US" dirty="0"/>
          </a:p>
        </p:txBody>
      </p:sp>
      <p:sp>
        <p:nvSpPr>
          <p:cNvPr id="4" name="Titre 3">
            <a:extLst>
              <a:ext uri="{FF2B5EF4-FFF2-40B4-BE49-F238E27FC236}">
                <a16:creationId xmlns:a16="http://schemas.microsoft.com/office/drawing/2014/main" id="{9988516A-32E5-D110-8252-A2DBF9A1E013}"/>
              </a:ext>
            </a:extLst>
          </p:cNvPr>
          <p:cNvSpPr>
            <a:spLocks noGrp="1"/>
          </p:cNvSpPr>
          <p:nvPr>
            <p:ph type="title"/>
          </p:nvPr>
        </p:nvSpPr>
        <p:spPr>
          <a:xfrm>
            <a:off x="1030818" y="731836"/>
            <a:ext cx="10566400" cy="635471"/>
          </a:xfrm>
        </p:spPr>
        <p:txBody>
          <a:bodyPr/>
          <a:lstStyle/>
          <a:p>
            <a:r>
              <a:rPr lang="fr-BE" sz="2400" dirty="0"/>
              <a:t>Niveau belge </a:t>
            </a:r>
            <a:br>
              <a:rPr lang="fr-BE" sz="2400" dirty="0"/>
            </a:br>
            <a:r>
              <a:rPr lang="fr-BE" sz="2400" dirty="0"/>
              <a:t>Communication des données statistiques – rappel </a:t>
            </a:r>
          </a:p>
        </p:txBody>
      </p:sp>
      <p:sp>
        <p:nvSpPr>
          <p:cNvPr id="5" name="Espace réservé du contenu 4">
            <a:extLst>
              <a:ext uri="{FF2B5EF4-FFF2-40B4-BE49-F238E27FC236}">
                <a16:creationId xmlns:a16="http://schemas.microsoft.com/office/drawing/2014/main" id="{82C4AE6E-C53E-E354-ADF9-E7F93E797E22}"/>
              </a:ext>
            </a:extLst>
          </p:cNvPr>
          <p:cNvSpPr>
            <a:spLocks noGrp="1"/>
          </p:cNvSpPr>
          <p:nvPr>
            <p:ph idx="1"/>
          </p:nvPr>
        </p:nvSpPr>
        <p:spPr>
          <a:xfrm>
            <a:off x="1058334" y="1389530"/>
            <a:ext cx="10538884" cy="5331946"/>
          </a:xfrm>
        </p:spPr>
        <p:txBody>
          <a:bodyPr/>
          <a:lstStyle/>
          <a:p>
            <a:pPr marL="0" indent="0">
              <a:buNone/>
            </a:pPr>
            <a:r>
              <a:rPr lang="fr-BE" sz="1800" b="1" dirty="0">
                <a:effectLst/>
                <a:latin typeface="+mj-lt"/>
                <a:ea typeface="Calibri" panose="020F0502020204030204" pitchFamily="34" charset="0"/>
              </a:rPr>
              <a:t>Loi du 8 février 2023 </a:t>
            </a:r>
            <a:r>
              <a:rPr lang="fr-BE" sz="1800" b="1" dirty="0">
                <a:latin typeface="+mj-lt"/>
                <a:ea typeface="Calibri" panose="020F0502020204030204" pitchFamily="34" charset="0"/>
              </a:rPr>
              <a:t>modifiant la loi du 17 juin 2016 relative aux marchés publics et la loi du 17 juin 2016 relative aux contrats de concession, en ce qui concerne la gouvernance </a:t>
            </a:r>
          </a:p>
          <a:p>
            <a:pPr marL="0" indent="0">
              <a:buNone/>
            </a:pPr>
            <a:r>
              <a:rPr lang="fr-BE" sz="1600" i="1" dirty="0">
                <a:solidFill>
                  <a:schemeClr val="accent1"/>
                </a:solidFill>
                <a:effectLst/>
                <a:latin typeface="+mj-lt"/>
                <a:ea typeface="Calibri" panose="020F0502020204030204" pitchFamily="34" charset="0"/>
                <a:cs typeface="EUAlbertina"/>
              </a:rPr>
              <a:t>Moniteur </a:t>
            </a:r>
            <a:r>
              <a:rPr lang="fr-BE" sz="1600" i="1" dirty="0">
                <a:solidFill>
                  <a:schemeClr val="accent1"/>
                </a:solidFill>
                <a:latin typeface="+mj-lt"/>
                <a:ea typeface="Calibri" panose="020F0502020204030204" pitchFamily="34" charset="0"/>
                <a:cs typeface="EUAlbertina"/>
              </a:rPr>
              <a:t>belge </a:t>
            </a:r>
            <a:r>
              <a:rPr lang="fr-BE" sz="1600" dirty="0">
                <a:solidFill>
                  <a:schemeClr val="accent1"/>
                </a:solidFill>
                <a:effectLst/>
                <a:latin typeface="+mj-lt"/>
                <a:ea typeface="Calibri" panose="020F0502020204030204" pitchFamily="34" charset="0"/>
                <a:cs typeface="EUAlbertina"/>
              </a:rPr>
              <a:t>du 16 février 2023</a:t>
            </a:r>
          </a:p>
          <a:p>
            <a:pPr marL="0" indent="0">
              <a:buNone/>
            </a:pPr>
            <a:endParaRPr lang="fr-BE" sz="1800" dirty="0">
              <a:sym typeface="Wingdings" panose="05000000000000000000" pitchFamily="2" charset="2"/>
            </a:endParaRPr>
          </a:p>
          <a:p>
            <a:pPr lvl="1">
              <a:buFont typeface="Wingdings" panose="05000000000000000000" pitchFamily="2" charset="2"/>
              <a:buChar char="Ø"/>
            </a:pPr>
            <a:r>
              <a:rPr lang="fr-BE" sz="1800" dirty="0">
                <a:sym typeface="Wingdings" panose="05000000000000000000" pitchFamily="2" charset="2"/>
              </a:rPr>
              <a:t> </a:t>
            </a:r>
            <a:r>
              <a:rPr lang="fr-BE" sz="1800" b="1" dirty="0">
                <a:sym typeface="Wingdings" panose="05000000000000000000" pitchFamily="2" charset="2"/>
              </a:rPr>
              <a:t>Obligation de monitoring à partir de 2025:</a:t>
            </a:r>
          </a:p>
          <a:p>
            <a:pPr marL="180000" lvl="1" indent="0">
              <a:buNone/>
            </a:pPr>
            <a:r>
              <a:rPr lang="fr-BE" sz="1800" u="sng" dirty="0">
                <a:sym typeface="Wingdings" panose="05000000000000000000" pitchFamily="2" charset="2"/>
              </a:rPr>
              <a:t>au plus tard</a:t>
            </a:r>
            <a:r>
              <a:rPr lang="fr-BE" sz="1800" dirty="0">
                <a:sym typeface="Wingdings" panose="05000000000000000000" pitchFamily="2" charset="2"/>
              </a:rPr>
              <a:t> le 15 février de chaque année, les données relatives aux </a:t>
            </a:r>
            <a:r>
              <a:rPr lang="fr-BE" sz="1800" b="1" dirty="0">
                <a:solidFill>
                  <a:schemeClr val="accent1"/>
                </a:solidFill>
                <a:sym typeface="Wingdings" panose="05000000000000000000" pitchFamily="2" charset="2"/>
              </a:rPr>
              <a:t>marchés de faible montant et aux marchés fondés sur les accords-cadres</a:t>
            </a:r>
            <a:r>
              <a:rPr lang="fr-BE" sz="1800" dirty="0">
                <a:sym typeface="Wingdings" panose="05000000000000000000" pitchFamily="2" charset="2"/>
              </a:rPr>
              <a:t> de l’année précédente doivent être </a:t>
            </a:r>
            <a:r>
              <a:rPr lang="fr-BE" sz="1800" b="1" dirty="0">
                <a:solidFill>
                  <a:schemeClr val="accent1"/>
                </a:solidFill>
                <a:sym typeface="Wingdings" panose="05000000000000000000" pitchFamily="2" charset="2"/>
              </a:rPr>
              <a:t>enregistrées</a:t>
            </a:r>
            <a:r>
              <a:rPr lang="fr-BE" sz="1800" dirty="0">
                <a:sym typeface="Wingdings" panose="05000000000000000000" pitchFamily="2" charset="2"/>
              </a:rPr>
              <a:t> via la plateforme officielle </a:t>
            </a:r>
            <a:r>
              <a:rPr lang="fr-BE" sz="1800" dirty="0">
                <a:sym typeface="Wingdings" panose="05000000000000000000" pitchFamily="2" charset="2"/>
                <a:hlinkClick r:id="rId3"/>
              </a:rPr>
              <a:t>www.publicprocurement.be</a:t>
            </a:r>
            <a:r>
              <a:rPr lang="fr-BE" sz="1800" dirty="0">
                <a:sym typeface="Wingdings" panose="05000000000000000000" pitchFamily="2" charset="2"/>
              </a:rPr>
              <a:t>:</a:t>
            </a:r>
          </a:p>
          <a:p>
            <a:pPr lvl="2">
              <a:buFont typeface="Courier New" panose="02070309020205020404" pitchFamily="49" charset="0"/>
              <a:buChar char="o"/>
            </a:pPr>
            <a:r>
              <a:rPr lang="fr-BE" sz="1800" dirty="0">
                <a:sym typeface="Wingdings" panose="05000000000000000000" pitchFamily="2" charset="2"/>
              </a:rPr>
              <a:t>Marchés subséquents (Art. 62, § 3 de la loi de 2016) :</a:t>
            </a:r>
            <a:r>
              <a:rPr lang="fr-BE" dirty="0"/>
              <a:t> </a:t>
            </a:r>
            <a:r>
              <a:rPr lang="fr-BE" sz="1800" dirty="0"/>
              <a:t>valeur totale des marchés attribués sur la base de ces accords-cadres au cours de l'année précédente, ventilée par entreprise bénéficiaire selon qu'il s'agit de marchés de travaux, de fournitures ou de services.</a:t>
            </a:r>
            <a:endParaRPr lang="fr-BE" sz="1800" dirty="0">
              <a:sym typeface="Wingdings" panose="05000000000000000000" pitchFamily="2" charset="2"/>
            </a:endParaRPr>
          </a:p>
          <a:p>
            <a:pPr lvl="2">
              <a:buFont typeface="Courier New" panose="02070309020205020404" pitchFamily="49" charset="0"/>
              <a:buChar char="o"/>
            </a:pPr>
            <a:r>
              <a:rPr lang="fr-BE" sz="1800" dirty="0">
                <a:sym typeface="Wingdings" panose="05000000000000000000" pitchFamily="2" charset="2"/>
              </a:rPr>
              <a:t>Marchés de faible montant (Art. 165, § 2 de la loi de 2016) :</a:t>
            </a:r>
            <a:r>
              <a:rPr lang="fr-BE" sz="1800" dirty="0"/>
              <a:t> valeur totale des marchés de faible montant conclus l'année précédente, ventilée par entreprise bénéficiaire suivant qu'il s'agit de marchés de travaux, de fournitures ou de services.</a:t>
            </a:r>
            <a:endParaRPr lang="fr-BE" sz="1800" dirty="0">
              <a:sym typeface="Wingdings" panose="05000000000000000000" pitchFamily="2" charset="2"/>
            </a:endParaRPr>
          </a:p>
          <a:p>
            <a:pPr lvl="2">
              <a:buFont typeface="Courier New" panose="02070309020205020404" pitchFamily="49" charset="0"/>
              <a:buChar char="o"/>
            </a:pPr>
            <a:endParaRPr lang="fr-BE" sz="1800" dirty="0">
              <a:sym typeface="Wingdings" panose="05000000000000000000" pitchFamily="2" charset="2"/>
            </a:endParaRPr>
          </a:p>
          <a:p>
            <a:pPr marL="180000" lvl="1" indent="0">
              <a:buNone/>
            </a:pPr>
            <a:r>
              <a:rPr lang="fr-BE" sz="1800" dirty="0">
                <a:sym typeface="Wingdings" panose="05000000000000000000" pitchFamily="2" charset="2"/>
              </a:rPr>
              <a:t> </a:t>
            </a: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p>
          <a:p>
            <a:endParaRPr lang="fr-BE" sz="1800" dirty="0">
              <a:solidFill>
                <a:schemeClr val="accent1"/>
              </a:solidFill>
            </a:endParaRPr>
          </a:p>
        </p:txBody>
      </p:sp>
    </p:spTree>
    <p:extLst>
      <p:ext uri="{BB962C8B-B14F-4D97-AF65-F5344CB8AC3E}">
        <p14:creationId xmlns:p14="http://schemas.microsoft.com/office/powerpoint/2010/main" val="2225703507"/>
      </p:ext>
    </p:extLst>
  </p:cSld>
  <p:clrMapOvr>
    <a:masterClrMapping/>
  </p:clrMapOvr>
  <p:transition>
    <p:pull dir="l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A5CDA2E-92F1-7C08-ABC2-545E2B96DDFA}"/>
              </a:ext>
            </a:extLst>
          </p:cNvPr>
          <p:cNvSpPr>
            <a:spLocks noGrp="1"/>
          </p:cNvSpPr>
          <p:nvPr>
            <p:ph type="body" sz="quarter" idx="10"/>
          </p:nvPr>
        </p:nvSpPr>
        <p:spPr/>
        <p:txBody>
          <a:bodyPr/>
          <a:lstStyle/>
          <a:p>
            <a:r>
              <a:rPr lang="fr-BE" dirty="0"/>
              <a:t>Contenu </a:t>
            </a:r>
          </a:p>
        </p:txBody>
      </p:sp>
      <p:sp>
        <p:nvSpPr>
          <p:cNvPr id="3" name="Espace réservé du texte 2">
            <a:extLst>
              <a:ext uri="{FF2B5EF4-FFF2-40B4-BE49-F238E27FC236}">
                <a16:creationId xmlns:a16="http://schemas.microsoft.com/office/drawing/2014/main" id="{595807DB-2001-6F55-141D-3B5DD36685FE}"/>
              </a:ext>
            </a:extLst>
          </p:cNvPr>
          <p:cNvSpPr>
            <a:spLocks noGrp="1"/>
          </p:cNvSpPr>
          <p:nvPr>
            <p:ph type="body" sz="quarter" idx="11"/>
          </p:nvPr>
        </p:nvSpPr>
        <p:spPr>
          <a:xfrm>
            <a:off x="2392745" y="2996952"/>
            <a:ext cx="7406509" cy="432048"/>
          </a:xfrm>
        </p:spPr>
        <p:txBody>
          <a:bodyPr/>
          <a:lstStyle/>
          <a:p>
            <a:r>
              <a:rPr lang="fr-FR" sz="1800" dirty="0">
                <a:latin typeface="Arial" pitchFamily="34" charset="0"/>
              </a:rPr>
              <a:t>Nouveautés au niveau européen </a:t>
            </a:r>
            <a:r>
              <a:rPr lang="fr-FR" sz="1800" u="sng" dirty="0">
                <a:latin typeface="Arial" pitchFamily="34" charset="0"/>
              </a:rPr>
              <a:t>d’octobre 2024 à octobre 2025</a:t>
            </a:r>
          </a:p>
          <a:p>
            <a:endParaRPr lang="fr-BE" dirty="0"/>
          </a:p>
        </p:txBody>
      </p:sp>
      <p:sp>
        <p:nvSpPr>
          <p:cNvPr id="4" name="Espace réservé du texte 3">
            <a:extLst>
              <a:ext uri="{FF2B5EF4-FFF2-40B4-BE49-F238E27FC236}">
                <a16:creationId xmlns:a16="http://schemas.microsoft.com/office/drawing/2014/main" id="{7351A566-5AAF-453C-3197-4840DFDB82AB}"/>
              </a:ext>
            </a:extLst>
          </p:cNvPr>
          <p:cNvSpPr>
            <a:spLocks noGrp="1"/>
          </p:cNvSpPr>
          <p:nvPr>
            <p:ph type="body" sz="quarter" idx="12"/>
          </p:nvPr>
        </p:nvSpPr>
        <p:spPr>
          <a:xfrm>
            <a:off x="2392745" y="3536835"/>
            <a:ext cx="6552728" cy="432048"/>
          </a:xfrm>
        </p:spPr>
        <p:txBody>
          <a:bodyPr/>
          <a:lstStyle/>
          <a:p>
            <a:r>
              <a:rPr lang="fr-FR" sz="1800" dirty="0">
                <a:latin typeface="Arial" pitchFamily="34" charset="0"/>
              </a:rPr>
              <a:t>Nouveautés au niveau belge </a:t>
            </a:r>
            <a:r>
              <a:rPr lang="fr-FR" sz="1800" u="sng" dirty="0">
                <a:latin typeface="Arial" pitchFamily="34" charset="0"/>
              </a:rPr>
              <a:t>d’octobre 2024 à octobre 2025</a:t>
            </a:r>
          </a:p>
          <a:p>
            <a:endParaRPr lang="fr-BE" sz="1800" dirty="0"/>
          </a:p>
          <a:p>
            <a:endParaRPr lang="fr-BE" sz="1800" dirty="0"/>
          </a:p>
        </p:txBody>
      </p:sp>
      <p:sp>
        <p:nvSpPr>
          <p:cNvPr id="8" name="Espace réservé du texte 7">
            <a:extLst>
              <a:ext uri="{FF2B5EF4-FFF2-40B4-BE49-F238E27FC236}">
                <a16:creationId xmlns:a16="http://schemas.microsoft.com/office/drawing/2014/main" id="{495B5110-FA54-5FAB-4DFA-6C6861530397}"/>
              </a:ext>
            </a:extLst>
          </p:cNvPr>
          <p:cNvSpPr>
            <a:spLocks noGrp="1"/>
          </p:cNvSpPr>
          <p:nvPr>
            <p:ph type="body" sz="quarter" idx="13"/>
          </p:nvPr>
        </p:nvSpPr>
        <p:spPr>
          <a:xfrm>
            <a:off x="1774104" y="2852670"/>
            <a:ext cx="396399" cy="396398"/>
          </a:xfrm>
        </p:spPr>
        <p:txBody>
          <a:bodyPr/>
          <a:lstStyle/>
          <a:p>
            <a:r>
              <a:rPr lang="fr-BE" dirty="0"/>
              <a:t>1</a:t>
            </a:r>
          </a:p>
        </p:txBody>
      </p:sp>
      <p:sp>
        <p:nvSpPr>
          <p:cNvPr id="9" name="Espace réservé du texte 8">
            <a:extLst>
              <a:ext uri="{FF2B5EF4-FFF2-40B4-BE49-F238E27FC236}">
                <a16:creationId xmlns:a16="http://schemas.microsoft.com/office/drawing/2014/main" id="{99CBCD82-3879-A0E1-0FD4-36ECCF29AEDC}"/>
              </a:ext>
            </a:extLst>
          </p:cNvPr>
          <p:cNvSpPr>
            <a:spLocks noGrp="1"/>
          </p:cNvSpPr>
          <p:nvPr>
            <p:ph type="body" sz="quarter" idx="14"/>
          </p:nvPr>
        </p:nvSpPr>
        <p:spPr>
          <a:xfrm>
            <a:off x="1774104" y="3397742"/>
            <a:ext cx="396399" cy="396398"/>
          </a:xfrm>
        </p:spPr>
        <p:txBody>
          <a:bodyPr/>
          <a:lstStyle/>
          <a:p>
            <a:r>
              <a:rPr lang="fr-BE" dirty="0"/>
              <a:t>2</a:t>
            </a:r>
          </a:p>
        </p:txBody>
      </p:sp>
    </p:spTree>
    <p:extLst>
      <p:ext uri="{BB962C8B-B14F-4D97-AF65-F5344CB8AC3E}">
        <p14:creationId xmlns:p14="http://schemas.microsoft.com/office/powerpoint/2010/main" val="446761407"/>
      </p:ext>
    </p:extLst>
  </p:cSld>
  <p:clrMapOvr>
    <a:masterClrMapping/>
  </p:clrMapOvr>
  <p:transition>
    <p:pull dir="l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AFEC3E7-9A0D-FF39-5BC3-2FD299588F78}"/>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3" name="Espace réservé du numéro de diapositive 2">
            <a:extLst>
              <a:ext uri="{FF2B5EF4-FFF2-40B4-BE49-F238E27FC236}">
                <a16:creationId xmlns:a16="http://schemas.microsoft.com/office/drawing/2014/main" id="{C56BC81F-7A0B-1D2A-45DD-9818CEDEF318}"/>
              </a:ext>
            </a:extLst>
          </p:cNvPr>
          <p:cNvSpPr>
            <a:spLocks noGrp="1"/>
          </p:cNvSpPr>
          <p:nvPr>
            <p:ph type="sldNum" sz="quarter" idx="12"/>
          </p:nvPr>
        </p:nvSpPr>
        <p:spPr/>
        <p:txBody>
          <a:bodyPr/>
          <a:lstStyle/>
          <a:p>
            <a:pPr>
              <a:defRPr/>
            </a:pPr>
            <a:fld id="{AB579958-F175-4604-ACCA-8E24432064FA}" type="slidenum">
              <a:rPr lang="en-US" smtClean="0"/>
              <a:pPr>
                <a:defRPr/>
              </a:pPr>
              <a:t>40</a:t>
            </a:fld>
            <a:endParaRPr lang="en-US" dirty="0"/>
          </a:p>
        </p:txBody>
      </p:sp>
      <p:sp>
        <p:nvSpPr>
          <p:cNvPr id="4" name="Titre 3">
            <a:extLst>
              <a:ext uri="{FF2B5EF4-FFF2-40B4-BE49-F238E27FC236}">
                <a16:creationId xmlns:a16="http://schemas.microsoft.com/office/drawing/2014/main" id="{43A0C451-701E-4063-6B36-F82B9FBE0AC0}"/>
              </a:ext>
            </a:extLst>
          </p:cNvPr>
          <p:cNvSpPr>
            <a:spLocks noGrp="1"/>
          </p:cNvSpPr>
          <p:nvPr>
            <p:ph type="title"/>
          </p:nvPr>
        </p:nvSpPr>
        <p:spPr>
          <a:xfrm>
            <a:off x="1030818" y="525437"/>
            <a:ext cx="10566400" cy="635471"/>
          </a:xfrm>
        </p:spPr>
        <p:txBody>
          <a:bodyPr/>
          <a:lstStyle/>
          <a:p>
            <a:r>
              <a:rPr lang="fr-BE" sz="2400" dirty="0"/>
              <a:t>Niveau belge </a:t>
            </a:r>
            <a:br>
              <a:rPr lang="fr-BE" sz="2400" dirty="0"/>
            </a:br>
            <a:r>
              <a:rPr lang="fr-BE" sz="2400" dirty="0"/>
              <a:t>Communication des données statistiques – rappel </a:t>
            </a:r>
          </a:p>
        </p:txBody>
      </p:sp>
      <p:sp>
        <p:nvSpPr>
          <p:cNvPr id="5" name="Espace réservé du contenu 4">
            <a:extLst>
              <a:ext uri="{FF2B5EF4-FFF2-40B4-BE49-F238E27FC236}">
                <a16:creationId xmlns:a16="http://schemas.microsoft.com/office/drawing/2014/main" id="{A1AFA1E2-2CB5-7A34-C712-BF30CFD00788}"/>
              </a:ext>
            </a:extLst>
          </p:cNvPr>
          <p:cNvSpPr>
            <a:spLocks noGrp="1"/>
          </p:cNvSpPr>
          <p:nvPr>
            <p:ph idx="1"/>
          </p:nvPr>
        </p:nvSpPr>
        <p:spPr>
          <a:xfrm>
            <a:off x="1041532" y="1206967"/>
            <a:ext cx="10538884" cy="5331946"/>
          </a:xfrm>
        </p:spPr>
        <p:txBody>
          <a:bodyPr/>
          <a:lstStyle/>
          <a:p>
            <a:pPr marL="0" indent="0">
              <a:buNone/>
            </a:pPr>
            <a:r>
              <a:rPr lang="fr-BE" sz="1800" b="1" dirty="0">
                <a:effectLst/>
                <a:latin typeface="+mj-lt"/>
                <a:ea typeface="Calibri" panose="020F0502020204030204" pitchFamily="34" charset="0"/>
              </a:rPr>
              <a:t>Loi du 8 février 2023 </a:t>
            </a:r>
            <a:r>
              <a:rPr lang="fr-BE" sz="1800" b="1" dirty="0">
                <a:latin typeface="+mj-lt"/>
                <a:ea typeface="Calibri" panose="020F0502020204030204" pitchFamily="34" charset="0"/>
              </a:rPr>
              <a:t>modifiant la loi du 17 juin 2016 relative aux marchés publics et la loi du 17 juin 2016 relative aux contrats de concession, en ce qui concerne la gouvernance </a:t>
            </a:r>
          </a:p>
          <a:p>
            <a:pPr marL="0" indent="0">
              <a:buNone/>
            </a:pPr>
            <a:r>
              <a:rPr lang="fr-BE" sz="1600" i="1" dirty="0">
                <a:solidFill>
                  <a:schemeClr val="accent1"/>
                </a:solidFill>
                <a:effectLst/>
                <a:latin typeface="+mj-lt"/>
                <a:ea typeface="Calibri" panose="020F0502020204030204" pitchFamily="34" charset="0"/>
                <a:cs typeface="EUAlbertina"/>
              </a:rPr>
              <a:t>Moniteur </a:t>
            </a:r>
            <a:r>
              <a:rPr lang="fr-BE" sz="1600" i="1" dirty="0">
                <a:solidFill>
                  <a:schemeClr val="accent1"/>
                </a:solidFill>
                <a:latin typeface="+mj-lt"/>
                <a:ea typeface="Calibri" panose="020F0502020204030204" pitchFamily="34" charset="0"/>
                <a:cs typeface="EUAlbertina"/>
              </a:rPr>
              <a:t>belge </a:t>
            </a:r>
            <a:r>
              <a:rPr lang="fr-BE" sz="1600" dirty="0">
                <a:solidFill>
                  <a:schemeClr val="accent1"/>
                </a:solidFill>
                <a:effectLst/>
                <a:latin typeface="+mj-lt"/>
                <a:ea typeface="Calibri" panose="020F0502020204030204" pitchFamily="34" charset="0"/>
                <a:cs typeface="EUAlbertina"/>
              </a:rPr>
              <a:t>du 16 février 2023</a:t>
            </a:r>
          </a:p>
          <a:p>
            <a:pPr marL="0" indent="0">
              <a:buNone/>
            </a:pPr>
            <a:endParaRPr lang="fr-BE" sz="1800" dirty="0">
              <a:sym typeface="Wingdings" panose="05000000000000000000" pitchFamily="2" charset="2"/>
            </a:endParaRPr>
          </a:p>
          <a:p>
            <a:pPr marL="360000" lvl="2" indent="0">
              <a:buNone/>
            </a:pPr>
            <a:endParaRPr lang="fr-BE" sz="1800" dirty="0">
              <a:sym typeface="Wingdings" panose="05000000000000000000" pitchFamily="2" charset="2"/>
            </a:endParaRPr>
          </a:p>
          <a:p>
            <a:pPr marL="180000" lvl="1" indent="0">
              <a:buNone/>
            </a:pPr>
            <a:r>
              <a:rPr lang="fr-BE" sz="1800" dirty="0">
                <a:sym typeface="Wingdings" panose="05000000000000000000" pitchFamily="2" charset="2"/>
              </a:rPr>
              <a:t> </a:t>
            </a: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p>
          <a:p>
            <a:endParaRPr lang="fr-BE" sz="1800" dirty="0">
              <a:solidFill>
                <a:schemeClr val="accent1"/>
              </a:solidFill>
            </a:endParaRPr>
          </a:p>
        </p:txBody>
      </p:sp>
      <p:pic>
        <p:nvPicPr>
          <p:cNvPr id="7" name="Image 6">
            <a:extLst>
              <a:ext uri="{FF2B5EF4-FFF2-40B4-BE49-F238E27FC236}">
                <a16:creationId xmlns:a16="http://schemas.microsoft.com/office/drawing/2014/main" id="{E206E256-E5B2-CFDE-195C-227DB09AFC22}"/>
              </a:ext>
            </a:extLst>
          </p:cNvPr>
          <p:cNvPicPr>
            <a:picLocks noChangeAspect="1"/>
          </p:cNvPicPr>
          <p:nvPr/>
        </p:nvPicPr>
        <p:blipFill>
          <a:blip r:embed="rId3"/>
          <a:stretch>
            <a:fillRect/>
          </a:stretch>
        </p:blipFill>
        <p:spPr>
          <a:xfrm>
            <a:off x="774441" y="2916834"/>
            <a:ext cx="10213177" cy="1478491"/>
          </a:xfrm>
          <a:prstGeom prst="rect">
            <a:avLst/>
          </a:prstGeom>
          <a:ln w="19050">
            <a:solidFill>
              <a:schemeClr val="accent1"/>
            </a:solidFill>
          </a:ln>
        </p:spPr>
      </p:pic>
      <p:pic>
        <p:nvPicPr>
          <p:cNvPr id="9" name="Image 8">
            <a:extLst>
              <a:ext uri="{FF2B5EF4-FFF2-40B4-BE49-F238E27FC236}">
                <a16:creationId xmlns:a16="http://schemas.microsoft.com/office/drawing/2014/main" id="{E3A29570-1729-F5EE-6335-B0C863BA40A0}"/>
              </a:ext>
            </a:extLst>
          </p:cNvPr>
          <p:cNvPicPr>
            <a:picLocks noChangeAspect="1"/>
          </p:cNvPicPr>
          <p:nvPr/>
        </p:nvPicPr>
        <p:blipFill>
          <a:blip r:embed="rId4"/>
          <a:stretch>
            <a:fillRect/>
          </a:stretch>
        </p:blipFill>
        <p:spPr>
          <a:xfrm>
            <a:off x="774441" y="2217261"/>
            <a:ext cx="2534004" cy="533474"/>
          </a:xfrm>
          <a:prstGeom prst="rect">
            <a:avLst/>
          </a:prstGeom>
        </p:spPr>
      </p:pic>
      <p:pic>
        <p:nvPicPr>
          <p:cNvPr id="13" name="Image 12">
            <a:extLst>
              <a:ext uri="{FF2B5EF4-FFF2-40B4-BE49-F238E27FC236}">
                <a16:creationId xmlns:a16="http://schemas.microsoft.com/office/drawing/2014/main" id="{229C8D50-3110-C6FD-0BD7-4E4C16529533}"/>
              </a:ext>
            </a:extLst>
          </p:cNvPr>
          <p:cNvPicPr>
            <a:picLocks noChangeAspect="1"/>
          </p:cNvPicPr>
          <p:nvPr/>
        </p:nvPicPr>
        <p:blipFill>
          <a:blip r:embed="rId5"/>
          <a:stretch>
            <a:fillRect/>
          </a:stretch>
        </p:blipFill>
        <p:spPr>
          <a:xfrm>
            <a:off x="2499316" y="4561424"/>
            <a:ext cx="2962688" cy="1771897"/>
          </a:xfrm>
          <a:prstGeom prst="rect">
            <a:avLst/>
          </a:prstGeom>
        </p:spPr>
      </p:pic>
      <p:sp>
        <p:nvSpPr>
          <p:cNvPr id="14" name="Flèche : droite 13">
            <a:extLst>
              <a:ext uri="{FF2B5EF4-FFF2-40B4-BE49-F238E27FC236}">
                <a16:creationId xmlns:a16="http://schemas.microsoft.com/office/drawing/2014/main" id="{46DEEE33-A403-4985-8F03-1DB221E4B4AB}"/>
              </a:ext>
            </a:extLst>
          </p:cNvPr>
          <p:cNvSpPr/>
          <p:nvPr/>
        </p:nvSpPr>
        <p:spPr>
          <a:xfrm>
            <a:off x="1682301" y="4635885"/>
            <a:ext cx="690780" cy="520327"/>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BE" dirty="0"/>
          </a:p>
        </p:txBody>
      </p:sp>
    </p:spTree>
    <p:extLst>
      <p:ext uri="{BB962C8B-B14F-4D97-AF65-F5344CB8AC3E}">
        <p14:creationId xmlns:p14="http://schemas.microsoft.com/office/powerpoint/2010/main" val="2327465407"/>
      </p:ext>
    </p:extLst>
  </p:cSld>
  <p:clrMapOvr>
    <a:masterClrMapping/>
  </p:clrMapOvr>
  <p:transition>
    <p:pull dir="l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FFA9B-2E9D-CE38-D78B-E1CF5C39B14F}"/>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AFE9CC97-6BF2-4163-0836-4B5495F2271B}"/>
              </a:ext>
            </a:extLst>
          </p:cNvPr>
          <p:cNvSpPr>
            <a:spLocks noGrp="1"/>
          </p:cNvSpPr>
          <p:nvPr>
            <p:ph type="sldNum" sz="quarter" idx="12"/>
          </p:nvPr>
        </p:nvSpPr>
        <p:spPr/>
        <p:txBody>
          <a:bodyPr/>
          <a:lstStyle/>
          <a:p>
            <a:pPr>
              <a:defRPr/>
            </a:pPr>
            <a:fld id="{AB579958-F175-4604-ACCA-8E24432064FA}" type="slidenum">
              <a:rPr lang="en-US" smtClean="0"/>
              <a:pPr>
                <a:defRPr/>
              </a:pPr>
              <a:t>41</a:t>
            </a:fld>
            <a:endParaRPr lang="en-US" dirty="0"/>
          </a:p>
        </p:txBody>
      </p:sp>
      <p:sp>
        <p:nvSpPr>
          <p:cNvPr id="4" name="Titre 3">
            <a:extLst>
              <a:ext uri="{FF2B5EF4-FFF2-40B4-BE49-F238E27FC236}">
                <a16:creationId xmlns:a16="http://schemas.microsoft.com/office/drawing/2014/main" id="{9C876C06-3421-B51A-C4D0-07E578F54C65}"/>
              </a:ext>
            </a:extLst>
          </p:cNvPr>
          <p:cNvSpPr>
            <a:spLocks noGrp="1"/>
          </p:cNvSpPr>
          <p:nvPr>
            <p:ph type="title"/>
          </p:nvPr>
        </p:nvSpPr>
        <p:spPr>
          <a:xfrm>
            <a:off x="1030818" y="731836"/>
            <a:ext cx="10566400" cy="635471"/>
          </a:xfrm>
        </p:spPr>
        <p:txBody>
          <a:bodyPr/>
          <a:lstStyle/>
          <a:p>
            <a:r>
              <a:rPr lang="fr-BE" sz="2400" dirty="0"/>
              <a:t>Niveau belge </a:t>
            </a:r>
            <a:br>
              <a:rPr lang="fr-BE" sz="2400" dirty="0"/>
            </a:br>
            <a:r>
              <a:rPr lang="fr-BE" sz="2400" dirty="0"/>
              <a:t>Avis de la Commission des marchés publics</a:t>
            </a:r>
          </a:p>
        </p:txBody>
      </p:sp>
      <p:sp>
        <p:nvSpPr>
          <p:cNvPr id="5" name="Espace réservé du contenu 4">
            <a:extLst>
              <a:ext uri="{FF2B5EF4-FFF2-40B4-BE49-F238E27FC236}">
                <a16:creationId xmlns:a16="http://schemas.microsoft.com/office/drawing/2014/main" id="{31839174-117D-EC58-538D-0F4AD1037DF5}"/>
              </a:ext>
            </a:extLst>
          </p:cNvPr>
          <p:cNvSpPr>
            <a:spLocks noGrp="1"/>
          </p:cNvSpPr>
          <p:nvPr>
            <p:ph idx="1"/>
          </p:nvPr>
        </p:nvSpPr>
        <p:spPr>
          <a:xfrm>
            <a:off x="1058334" y="1389530"/>
            <a:ext cx="10538884" cy="5331946"/>
          </a:xfrm>
        </p:spPr>
        <p:txBody>
          <a:bodyPr/>
          <a:lstStyle/>
          <a:p>
            <a:pPr marL="0" indent="0">
              <a:buNone/>
            </a:pPr>
            <a:r>
              <a:rPr lang="fr-BE" sz="1800" b="1" dirty="0">
                <a:effectLst/>
                <a:latin typeface="+mj-lt"/>
                <a:ea typeface="Calibri" panose="020F0502020204030204" pitchFamily="34" charset="0"/>
              </a:rPr>
              <a:t>Interprétation de la Commission des marchés publics concernant la loi du 22 décembre 2023 modifiant la réglementation relative aux marchés publics en vue de promouvoir l'accès des PME auxdits marchés (avances) – CMP 22 avril 2024 et 23 septembre 2024</a:t>
            </a:r>
            <a:endParaRPr lang="fr-BE" sz="1600" dirty="0">
              <a:solidFill>
                <a:schemeClr val="accent1"/>
              </a:solidFill>
              <a:effectLst/>
              <a:latin typeface="+mj-lt"/>
              <a:ea typeface="Calibri" panose="020F0502020204030204" pitchFamily="34" charset="0"/>
              <a:cs typeface="EUAlbertina"/>
            </a:endParaRPr>
          </a:p>
          <a:p>
            <a:pPr marL="360000" lvl="2" indent="0">
              <a:buNone/>
            </a:pPr>
            <a:endParaRPr lang="fr-BE" sz="1800" dirty="0">
              <a:sym typeface="Wingdings" panose="05000000000000000000" pitchFamily="2" charset="2"/>
            </a:endParaRPr>
          </a:p>
          <a:p>
            <a:pPr marL="180000" lvl="1" indent="0">
              <a:buNone/>
            </a:pPr>
            <a:r>
              <a:rPr lang="fr-BE" sz="1800" dirty="0">
                <a:sym typeface="Wingdings" panose="05000000000000000000" pitchFamily="2" charset="2"/>
              </a:rPr>
              <a:t> </a:t>
            </a:r>
            <a:r>
              <a:rPr lang="fr-BE" b="1" dirty="0"/>
              <a:t>Interprétation 1 : Obligation de verser une avance</a:t>
            </a:r>
          </a:p>
          <a:p>
            <a:pPr lvl="2"/>
            <a:r>
              <a:rPr lang="fr-BE" dirty="0"/>
              <a:t>Applicable aux adjudicateurs </a:t>
            </a:r>
            <a:r>
              <a:rPr lang="fr-BE" b="1" dirty="0"/>
              <a:t>majoritairement financés</a:t>
            </a:r>
            <a:r>
              <a:rPr lang="fr-BE" dirty="0"/>
              <a:t> par des pouvoirs publics </a:t>
            </a:r>
            <a:r>
              <a:rPr lang="fr-BE" b="1" dirty="0"/>
              <a:t>et</a:t>
            </a:r>
            <a:r>
              <a:rPr lang="fr-BE" dirty="0"/>
              <a:t> sous leur contrôle.</a:t>
            </a:r>
          </a:p>
          <a:p>
            <a:pPr lvl="2"/>
            <a:r>
              <a:rPr lang="fr-BE" b="1" dirty="0"/>
              <a:t>Financement majoritaire</a:t>
            </a:r>
            <a:r>
              <a:rPr lang="fr-BE" dirty="0"/>
              <a:t> : </a:t>
            </a:r>
          </a:p>
          <a:p>
            <a:pPr lvl="3"/>
            <a:r>
              <a:rPr lang="fr-BE" dirty="0"/>
              <a:t>≥ 50% + 1 EUR par un ou plusieurs pouvoirs adjudicateurs.</a:t>
            </a:r>
          </a:p>
          <a:p>
            <a:pPr lvl="3"/>
            <a:r>
              <a:rPr lang="fr-BE" dirty="0"/>
              <a:t>Inclut tous les revenus (même commerciaux).</a:t>
            </a:r>
          </a:p>
          <a:p>
            <a:pPr lvl="3"/>
            <a:r>
              <a:rPr lang="fr-BE" dirty="0"/>
              <a:t>Analyse annuelle.</a:t>
            </a:r>
          </a:p>
          <a:p>
            <a:pPr lvl="2"/>
            <a:r>
              <a:rPr lang="fr-BE" b="1" dirty="0"/>
              <a:t>Contrôle</a:t>
            </a:r>
            <a:r>
              <a:rPr lang="fr-BE" dirty="0"/>
              <a:t> : </a:t>
            </a:r>
          </a:p>
          <a:p>
            <a:pPr lvl="3"/>
            <a:r>
              <a:rPr lang="fr-BE" dirty="0"/>
              <a:t>Dépendance étroite aux pouvoirs publics.</a:t>
            </a:r>
          </a:p>
          <a:p>
            <a:pPr lvl="3"/>
            <a:r>
              <a:rPr lang="fr-BE" dirty="0"/>
              <a:t>Influence possible sur décisions (pas seulement contrôle de légalité).</a:t>
            </a:r>
          </a:p>
          <a:p>
            <a:pPr lvl="2"/>
            <a:r>
              <a:rPr lang="fr-BE" dirty="0"/>
              <a:t>Références : Arrêts CJUE (C-380/98, C-155/19, C-300/7, etc.).</a:t>
            </a: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p>
          <a:p>
            <a:endParaRPr lang="fr-BE" sz="1800" dirty="0">
              <a:solidFill>
                <a:schemeClr val="accent1"/>
              </a:solidFill>
            </a:endParaRPr>
          </a:p>
        </p:txBody>
      </p:sp>
    </p:spTree>
    <p:extLst>
      <p:ext uri="{BB962C8B-B14F-4D97-AF65-F5344CB8AC3E}">
        <p14:creationId xmlns:p14="http://schemas.microsoft.com/office/powerpoint/2010/main" val="391069512"/>
      </p:ext>
    </p:extLst>
  </p:cSld>
  <p:clrMapOvr>
    <a:masterClrMapping/>
  </p:clrMapOvr>
  <p:transition>
    <p:pull dir="l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93C8E-0FA6-6BA8-876A-D621B99F3188}"/>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FE0FC70F-56F9-0B78-5164-2D3C7887FAAF}"/>
              </a:ext>
            </a:extLst>
          </p:cNvPr>
          <p:cNvSpPr>
            <a:spLocks noGrp="1"/>
          </p:cNvSpPr>
          <p:nvPr>
            <p:ph type="sldNum" sz="quarter" idx="12"/>
          </p:nvPr>
        </p:nvSpPr>
        <p:spPr/>
        <p:txBody>
          <a:bodyPr/>
          <a:lstStyle/>
          <a:p>
            <a:pPr>
              <a:defRPr/>
            </a:pPr>
            <a:fld id="{AB579958-F175-4604-ACCA-8E24432064FA}" type="slidenum">
              <a:rPr lang="en-US" smtClean="0"/>
              <a:pPr>
                <a:defRPr/>
              </a:pPr>
              <a:t>42</a:t>
            </a:fld>
            <a:endParaRPr lang="en-US" dirty="0"/>
          </a:p>
        </p:txBody>
      </p:sp>
      <p:sp>
        <p:nvSpPr>
          <p:cNvPr id="4" name="Titre 3">
            <a:extLst>
              <a:ext uri="{FF2B5EF4-FFF2-40B4-BE49-F238E27FC236}">
                <a16:creationId xmlns:a16="http://schemas.microsoft.com/office/drawing/2014/main" id="{06CED2A1-C81F-9764-2E70-A9B913036B03}"/>
              </a:ext>
            </a:extLst>
          </p:cNvPr>
          <p:cNvSpPr>
            <a:spLocks noGrp="1"/>
          </p:cNvSpPr>
          <p:nvPr>
            <p:ph type="title"/>
          </p:nvPr>
        </p:nvSpPr>
        <p:spPr>
          <a:xfrm>
            <a:off x="1030818" y="731836"/>
            <a:ext cx="10566400" cy="635471"/>
          </a:xfrm>
        </p:spPr>
        <p:txBody>
          <a:bodyPr/>
          <a:lstStyle/>
          <a:p>
            <a:r>
              <a:rPr lang="fr-BE" sz="2400" dirty="0"/>
              <a:t>Niveau belge </a:t>
            </a:r>
            <a:br>
              <a:rPr lang="fr-BE" sz="2400" dirty="0"/>
            </a:br>
            <a:r>
              <a:rPr lang="fr-BE" sz="2400" dirty="0"/>
              <a:t>Avis de la Commission des marchés publics</a:t>
            </a:r>
          </a:p>
        </p:txBody>
      </p:sp>
      <p:sp>
        <p:nvSpPr>
          <p:cNvPr id="5" name="Espace réservé du contenu 4">
            <a:extLst>
              <a:ext uri="{FF2B5EF4-FFF2-40B4-BE49-F238E27FC236}">
                <a16:creationId xmlns:a16="http://schemas.microsoft.com/office/drawing/2014/main" id="{4C99F2D7-19D3-44D9-158F-6C4C47E72453}"/>
              </a:ext>
            </a:extLst>
          </p:cNvPr>
          <p:cNvSpPr>
            <a:spLocks noGrp="1"/>
          </p:cNvSpPr>
          <p:nvPr>
            <p:ph idx="1"/>
          </p:nvPr>
        </p:nvSpPr>
        <p:spPr>
          <a:xfrm>
            <a:off x="1058334" y="1389530"/>
            <a:ext cx="10538884" cy="5331946"/>
          </a:xfrm>
        </p:spPr>
        <p:txBody>
          <a:bodyPr/>
          <a:lstStyle/>
          <a:p>
            <a:pPr marL="0" indent="0">
              <a:buNone/>
            </a:pPr>
            <a:r>
              <a:rPr lang="fr-BE" sz="1800" b="1" dirty="0">
                <a:effectLst/>
                <a:latin typeface="+mj-lt"/>
                <a:ea typeface="Calibri" panose="020F0502020204030204" pitchFamily="34" charset="0"/>
              </a:rPr>
              <a:t>Interprétation de la Commission des marchés publics concernant la loi du 22 décembre 2023 modifiant la réglementation relative aux marchés publics en vue de promouvoir l'accès des PME auxdits marchés (avances) – CMP 22 avril 2024 et 23 septembre 2024</a:t>
            </a:r>
            <a:endParaRPr lang="fr-BE" sz="1600" dirty="0">
              <a:solidFill>
                <a:schemeClr val="accent1"/>
              </a:solidFill>
              <a:effectLst/>
              <a:latin typeface="+mj-lt"/>
              <a:ea typeface="Calibri" panose="020F0502020204030204" pitchFamily="34" charset="0"/>
              <a:cs typeface="EUAlbertina"/>
            </a:endParaRPr>
          </a:p>
          <a:p>
            <a:pPr marL="360000" lvl="2" indent="0">
              <a:buNone/>
            </a:pPr>
            <a:endParaRPr lang="fr-BE" sz="1800" dirty="0">
              <a:sym typeface="Wingdings" panose="05000000000000000000" pitchFamily="2" charset="2"/>
            </a:endParaRPr>
          </a:p>
          <a:p>
            <a:pPr marL="0" indent="0">
              <a:buNone/>
            </a:pPr>
            <a:r>
              <a:rPr lang="fr-BE" b="1" dirty="0"/>
              <a:t>Interprétation 2 : Accords-cadres et avances</a:t>
            </a:r>
          </a:p>
          <a:p>
            <a:pPr lvl="2"/>
            <a:r>
              <a:rPr lang="fr-BE" b="1" dirty="0"/>
              <a:t>Pas d’avance</a:t>
            </a:r>
            <a:r>
              <a:rPr lang="fr-BE" dirty="0"/>
              <a:t> pour l’accord-cadre global.</a:t>
            </a:r>
          </a:p>
          <a:p>
            <a:pPr lvl="2"/>
            <a:r>
              <a:rPr lang="fr-BE" dirty="0"/>
              <a:t>Avance due </a:t>
            </a:r>
            <a:r>
              <a:rPr lang="fr-BE" b="1" dirty="0"/>
              <a:t>uniquement pour chaque marché spécifique</a:t>
            </a:r>
            <a:r>
              <a:rPr lang="fr-BE" dirty="0"/>
              <a:t> fondé sur l’accord-cadre.</a:t>
            </a:r>
          </a:p>
          <a:p>
            <a:pPr lvl="2"/>
            <a:r>
              <a:rPr lang="fr-BE" dirty="0"/>
              <a:t>Si adjudicataire = PME → avance calculée selon art. 12/3.</a:t>
            </a:r>
          </a:p>
          <a:p>
            <a:pPr lvl="2"/>
            <a:r>
              <a:rPr lang="fr-BE" dirty="0"/>
              <a:t>Exceptions : </a:t>
            </a:r>
          </a:p>
          <a:p>
            <a:pPr lvl="3"/>
            <a:r>
              <a:rPr lang="fr-BE" dirty="0"/>
              <a:t>Durée &lt; 2 mois → pas d’avance.</a:t>
            </a:r>
          </a:p>
          <a:p>
            <a:pPr lvl="3"/>
            <a:r>
              <a:rPr lang="fr-BE" dirty="0"/>
              <a:t>Montant &lt; 30.000 EUR → pas d’avance.</a:t>
            </a: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solidFill>
                <a:schemeClr val="accent1"/>
              </a:solidFill>
              <a:sym typeface="Wingdings" panose="05000000000000000000" pitchFamily="2" charset="2"/>
            </a:endParaRPr>
          </a:p>
          <a:p>
            <a:pPr marL="0" indent="0">
              <a:buNone/>
            </a:pPr>
            <a:endParaRPr lang="fr-BE" sz="1800" dirty="0"/>
          </a:p>
          <a:p>
            <a:endParaRPr lang="fr-BE" sz="1800" dirty="0">
              <a:solidFill>
                <a:schemeClr val="accent1"/>
              </a:solidFill>
            </a:endParaRPr>
          </a:p>
        </p:txBody>
      </p:sp>
    </p:spTree>
    <p:extLst>
      <p:ext uri="{BB962C8B-B14F-4D97-AF65-F5344CB8AC3E}">
        <p14:creationId xmlns:p14="http://schemas.microsoft.com/office/powerpoint/2010/main" val="3413074536"/>
      </p:ext>
    </p:extLst>
  </p:cSld>
  <p:clrMapOvr>
    <a:masterClrMapping/>
  </p:clrMapOvr>
  <p:transition>
    <p:pull dir="l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16948-C992-F7F3-83D5-17BAC52B6F6E}"/>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A4A3C4F0-9E75-C80A-4D76-6BF0DC8BBBBF}"/>
              </a:ext>
            </a:extLst>
          </p:cNvPr>
          <p:cNvSpPr>
            <a:spLocks noGrp="1"/>
          </p:cNvSpPr>
          <p:nvPr>
            <p:ph type="sldNum" sz="quarter" idx="12"/>
          </p:nvPr>
        </p:nvSpPr>
        <p:spPr/>
        <p:txBody>
          <a:bodyPr/>
          <a:lstStyle/>
          <a:p>
            <a:pPr>
              <a:defRPr/>
            </a:pPr>
            <a:fld id="{AB579958-F175-4604-ACCA-8E24432064FA}" type="slidenum">
              <a:rPr lang="en-US" smtClean="0"/>
              <a:pPr>
                <a:defRPr/>
              </a:pPr>
              <a:t>43</a:t>
            </a:fld>
            <a:endParaRPr lang="en-US" dirty="0"/>
          </a:p>
        </p:txBody>
      </p:sp>
      <p:sp>
        <p:nvSpPr>
          <p:cNvPr id="4" name="Titre 3">
            <a:extLst>
              <a:ext uri="{FF2B5EF4-FFF2-40B4-BE49-F238E27FC236}">
                <a16:creationId xmlns:a16="http://schemas.microsoft.com/office/drawing/2014/main" id="{7F767AD0-B340-D75B-B0E8-6555DE604826}"/>
              </a:ext>
            </a:extLst>
          </p:cNvPr>
          <p:cNvSpPr>
            <a:spLocks noGrp="1"/>
          </p:cNvSpPr>
          <p:nvPr>
            <p:ph type="title"/>
          </p:nvPr>
        </p:nvSpPr>
        <p:spPr>
          <a:xfrm>
            <a:off x="1030818" y="731836"/>
            <a:ext cx="10566400" cy="635471"/>
          </a:xfrm>
        </p:spPr>
        <p:txBody>
          <a:bodyPr/>
          <a:lstStyle/>
          <a:p>
            <a:r>
              <a:rPr lang="fr-BE" sz="2400" dirty="0"/>
              <a:t>Niveau belge </a:t>
            </a:r>
            <a:br>
              <a:rPr lang="fr-BE" sz="2400" dirty="0"/>
            </a:br>
            <a:r>
              <a:rPr lang="fr-BE" sz="2400" dirty="0"/>
              <a:t>Avis de la Commission des marchés publics</a:t>
            </a:r>
          </a:p>
        </p:txBody>
      </p:sp>
      <p:sp>
        <p:nvSpPr>
          <p:cNvPr id="5" name="Espace réservé du contenu 4">
            <a:extLst>
              <a:ext uri="{FF2B5EF4-FFF2-40B4-BE49-F238E27FC236}">
                <a16:creationId xmlns:a16="http://schemas.microsoft.com/office/drawing/2014/main" id="{C8F8FF4D-A7A8-3126-BA9C-8FBB65755DD5}"/>
              </a:ext>
            </a:extLst>
          </p:cNvPr>
          <p:cNvSpPr>
            <a:spLocks noGrp="1"/>
          </p:cNvSpPr>
          <p:nvPr>
            <p:ph idx="1"/>
          </p:nvPr>
        </p:nvSpPr>
        <p:spPr>
          <a:xfrm>
            <a:off x="1058334" y="1389530"/>
            <a:ext cx="10538884" cy="5331946"/>
          </a:xfrm>
        </p:spPr>
        <p:txBody>
          <a:bodyPr/>
          <a:lstStyle/>
          <a:p>
            <a:pPr marL="0" indent="0">
              <a:buNone/>
            </a:pPr>
            <a:r>
              <a:rPr lang="fr-BE" sz="1800" b="1" dirty="0">
                <a:effectLst/>
                <a:latin typeface="+mj-lt"/>
                <a:ea typeface="Calibri" panose="020F0502020204030204" pitchFamily="34" charset="0"/>
              </a:rPr>
              <a:t>Interprétation de la Commission des marchés publics concernant la loi du 22 décembre 2023 modifiant la réglementation relative aux marchés publics en vue de promouvoir l'accès des PME auxdits marchés (avances) – CMP 22 avril 2024 et 23 septembre 2024</a:t>
            </a:r>
            <a:endParaRPr lang="fr-BE" sz="1600" dirty="0">
              <a:solidFill>
                <a:schemeClr val="accent1"/>
              </a:solidFill>
              <a:effectLst/>
              <a:latin typeface="+mj-lt"/>
              <a:ea typeface="Calibri" panose="020F0502020204030204" pitchFamily="34" charset="0"/>
              <a:cs typeface="EUAlbertina"/>
            </a:endParaRPr>
          </a:p>
          <a:p>
            <a:pPr marL="360000" lvl="2" indent="0">
              <a:buNone/>
            </a:pPr>
            <a:endParaRPr lang="fr-BE" sz="1800" dirty="0">
              <a:sym typeface="Wingdings" panose="05000000000000000000" pitchFamily="2" charset="2"/>
            </a:endParaRPr>
          </a:p>
          <a:p>
            <a:pPr marL="0" indent="0">
              <a:buNone/>
            </a:pPr>
            <a:r>
              <a:rPr lang="fr-BE" b="1" dirty="0"/>
              <a:t>Interprétation 3 : Facture comme demande d’avance</a:t>
            </a:r>
          </a:p>
          <a:p>
            <a:pPr lvl="2"/>
            <a:r>
              <a:rPr lang="fr-BE" dirty="0"/>
              <a:t>Une </a:t>
            </a:r>
            <a:r>
              <a:rPr lang="fr-BE" b="1" dirty="0"/>
              <a:t>facture</a:t>
            </a:r>
            <a:r>
              <a:rPr lang="fr-BE" dirty="0"/>
              <a:t> = demande écrite valide.</a:t>
            </a:r>
          </a:p>
          <a:p>
            <a:pPr lvl="2"/>
            <a:r>
              <a:rPr lang="fr-BE" b="1" dirty="0"/>
              <a:t>TVA exigible</a:t>
            </a:r>
            <a:r>
              <a:rPr lang="fr-BE" dirty="0"/>
              <a:t> dès perception de l’avance (mesure anti-fraude).</a:t>
            </a:r>
          </a:p>
          <a:p>
            <a:pPr marL="0" indent="0">
              <a:buNone/>
            </a:pPr>
            <a:endParaRPr lang="fr-BE" sz="1800" dirty="0">
              <a:solidFill>
                <a:schemeClr val="accent1"/>
              </a:solidFill>
              <a:sym typeface="Wingdings" panose="05000000000000000000" pitchFamily="2" charset="2"/>
            </a:endParaRPr>
          </a:p>
          <a:p>
            <a:pPr marL="0" indent="0">
              <a:buNone/>
            </a:pPr>
            <a:r>
              <a:rPr lang="fr-BE" b="1" dirty="0"/>
              <a:t>Interprétation 4 : Délai de paiement</a:t>
            </a:r>
          </a:p>
          <a:p>
            <a:pPr lvl="2"/>
            <a:r>
              <a:rPr lang="fr-BE" dirty="0"/>
              <a:t>Aucun délai fixé par AR RGE.</a:t>
            </a:r>
          </a:p>
          <a:p>
            <a:pPr lvl="2"/>
            <a:r>
              <a:rPr lang="fr-BE" dirty="0"/>
              <a:t>Loi du 2 août 2002 : </a:t>
            </a:r>
            <a:r>
              <a:rPr lang="fr-BE" b="1" dirty="0"/>
              <a:t>30 jours civils </a:t>
            </a:r>
            <a:r>
              <a:rPr lang="fr-BE" dirty="0"/>
              <a:t>après demande écrite, sauf délai plus long justifié.</a:t>
            </a:r>
          </a:p>
          <a:p>
            <a:pPr marL="0" indent="0">
              <a:buNone/>
            </a:pPr>
            <a:r>
              <a:rPr lang="fr-BE" b="1" dirty="0"/>
              <a:t>Interprétation 5 : Groupement de PME</a:t>
            </a:r>
          </a:p>
          <a:p>
            <a:pPr lvl="2"/>
            <a:r>
              <a:rPr lang="fr-BE" dirty="0"/>
              <a:t>Additionner nombre total de travailleurs et chiffre d’affaires global pour calculer l’avance.</a:t>
            </a:r>
          </a:p>
          <a:p>
            <a:pPr marL="0" indent="0">
              <a:buNone/>
            </a:pPr>
            <a:endParaRPr lang="fr-BE" sz="1800" dirty="0"/>
          </a:p>
        </p:txBody>
      </p:sp>
    </p:spTree>
    <p:extLst>
      <p:ext uri="{BB962C8B-B14F-4D97-AF65-F5344CB8AC3E}">
        <p14:creationId xmlns:p14="http://schemas.microsoft.com/office/powerpoint/2010/main" val="2557274356"/>
      </p:ext>
    </p:extLst>
  </p:cSld>
  <p:clrMapOvr>
    <a:masterClrMapping/>
  </p:clrMapOvr>
  <p:transition>
    <p:pull dir="l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5D471-D317-B9BB-7AC8-5B437885FD63}"/>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8680DF3A-B7E2-BE66-D915-194D67A74BD1}"/>
              </a:ext>
            </a:extLst>
          </p:cNvPr>
          <p:cNvSpPr>
            <a:spLocks noGrp="1"/>
          </p:cNvSpPr>
          <p:nvPr>
            <p:ph type="sldNum" sz="quarter" idx="12"/>
          </p:nvPr>
        </p:nvSpPr>
        <p:spPr/>
        <p:txBody>
          <a:bodyPr/>
          <a:lstStyle/>
          <a:p>
            <a:pPr>
              <a:defRPr/>
            </a:pPr>
            <a:fld id="{AB579958-F175-4604-ACCA-8E24432064FA}" type="slidenum">
              <a:rPr lang="en-US" smtClean="0"/>
              <a:pPr>
                <a:defRPr/>
              </a:pPr>
              <a:t>44</a:t>
            </a:fld>
            <a:endParaRPr lang="en-US" dirty="0"/>
          </a:p>
        </p:txBody>
      </p:sp>
      <p:sp>
        <p:nvSpPr>
          <p:cNvPr id="4" name="Titre 3">
            <a:extLst>
              <a:ext uri="{FF2B5EF4-FFF2-40B4-BE49-F238E27FC236}">
                <a16:creationId xmlns:a16="http://schemas.microsoft.com/office/drawing/2014/main" id="{101C1DC6-EBE8-6B94-5445-03EEB425A584}"/>
              </a:ext>
            </a:extLst>
          </p:cNvPr>
          <p:cNvSpPr>
            <a:spLocks noGrp="1"/>
          </p:cNvSpPr>
          <p:nvPr>
            <p:ph type="title"/>
          </p:nvPr>
        </p:nvSpPr>
        <p:spPr>
          <a:xfrm>
            <a:off x="1030818" y="731836"/>
            <a:ext cx="10566400" cy="635471"/>
          </a:xfrm>
        </p:spPr>
        <p:txBody>
          <a:bodyPr/>
          <a:lstStyle/>
          <a:p>
            <a:r>
              <a:rPr lang="fr-BE" sz="2400" dirty="0"/>
              <a:t>Niveau belge </a:t>
            </a:r>
            <a:br>
              <a:rPr lang="fr-BE" sz="2400" dirty="0"/>
            </a:br>
            <a:r>
              <a:rPr lang="fr-BE" sz="2400" dirty="0"/>
              <a:t>Avis de la Commission des marchés publics</a:t>
            </a:r>
          </a:p>
        </p:txBody>
      </p:sp>
      <p:sp>
        <p:nvSpPr>
          <p:cNvPr id="5" name="Espace réservé du contenu 4">
            <a:extLst>
              <a:ext uri="{FF2B5EF4-FFF2-40B4-BE49-F238E27FC236}">
                <a16:creationId xmlns:a16="http://schemas.microsoft.com/office/drawing/2014/main" id="{C5D824E5-59F0-A17A-26DF-7E707FB7B8B5}"/>
              </a:ext>
            </a:extLst>
          </p:cNvPr>
          <p:cNvSpPr>
            <a:spLocks noGrp="1"/>
          </p:cNvSpPr>
          <p:nvPr>
            <p:ph idx="1"/>
          </p:nvPr>
        </p:nvSpPr>
        <p:spPr>
          <a:xfrm>
            <a:off x="1058334" y="1389530"/>
            <a:ext cx="10538884" cy="5331946"/>
          </a:xfrm>
        </p:spPr>
        <p:txBody>
          <a:bodyPr/>
          <a:lstStyle/>
          <a:p>
            <a:pPr marL="0" indent="0">
              <a:buNone/>
            </a:pPr>
            <a:r>
              <a:rPr lang="fr-BE" sz="1800" b="1" dirty="0">
                <a:effectLst/>
                <a:latin typeface="+mj-lt"/>
                <a:ea typeface="Calibri" panose="020F0502020204030204" pitchFamily="34" charset="0"/>
              </a:rPr>
              <a:t>Interprétation de la Commission des marchés publics concernant la loi du 22 décembre 2023 modifiant la réglementation relative aux marchés publics en vue de promouvoir l'accès des PME auxdits marchés (avances) – CMP 22 avril 2024 et 23 septembre 2024</a:t>
            </a:r>
            <a:endParaRPr lang="fr-BE" sz="1600" dirty="0">
              <a:solidFill>
                <a:schemeClr val="accent1"/>
              </a:solidFill>
              <a:effectLst/>
              <a:latin typeface="+mj-lt"/>
              <a:ea typeface="Calibri" panose="020F0502020204030204" pitchFamily="34" charset="0"/>
              <a:cs typeface="EUAlbertina"/>
            </a:endParaRPr>
          </a:p>
          <a:p>
            <a:pPr marL="360000" lvl="2" indent="0">
              <a:buNone/>
            </a:pPr>
            <a:endParaRPr lang="fr-BE" sz="1800" dirty="0">
              <a:sym typeface="Wingdings" panose="05000000000000000000" pitchFamily="2" charset="2"/>
            </a:endParaRPr>
          </a:p>
          <a:p>
            <a:pPr marL="0" indent="0">
              <a:buNone/>
            </a:pPr>
            <a:r>
              <a:rPr lang="fr-BE" b="1" dirty="0"/>
              <a:t>Interprétation 6 : Preuve du statut PME</a:t>
            </a:r>
          </a:p>
          <a:p>
            <a:pPr lvl="2"/>
            <a:r>
              <a:rPr lang="fr-BE" dirty="0"/>
              <a:t>Adjudicateur peut demander la taille (micro, petite, moyenne).</a:t>
            </a:r>
          </a:p>
          <a:p>
            <a:pPr lvl="2"/>
            <a:r>
              <a:rPr lang="fr-BE" dirty="0"/>
              <a:t>Vérification via : </a:t>
            </a:r>
          </a:p>
          <a:p>
            <a:pPr lvl="3"/>
            <a:r>
              <a:rPr lang="fr-BE" dirty="0"/>
              <a:t>Banque-Carrefour des Entreprises.</a:t>
            </a:r>
          </a:p>
          <a:p>
            <a:pPr lvl="3"/>
            <a:r>
              <a:rPr lang="fr-BE" dirty="0"/>
              <a:t>Répertoire des employeurs.</a:t>
            </a:r>
          </a:p>
          <a:p>
            <a:pPr lvl="3"/>
            <a:r>
              <a:rPr lang="fr-BE" dirty="0"/>
              <a:t>Dernier bilan annuel.</a:t>
            </a:r>
          </a:p>
          <a:p>
            <a:pPr lvl="2"/>
            <a:r>
              <a:rPr lang="fr-BE" dirty="0"/>
              <a:t>Pas d’obligation de fournir justificatifs si info disponible en base de données publique.</a:t>
            </a:r>
          </a:p>
          <a:p>
            <a:pPr marL="0" indent="0">
              <a:buNone/>
            </a:pPr>
            <a:r>
              <a:rPr lang="fr-BE" b="1" dirty="0"/>
              <a:t>Interprétation 7 : Prolongation du délai d’exécution</a:t>
            </a:r>
          </a:p>
          <a:p>
            <a:pPr lvl="2"/>
            <a:r>
              <a:rPr lang="fr-BE" dirty="0"/>
              <a:t>Seul délai initial compte pour l’exemption (&lt; 2 mois).</a:t>
            </a:r>
          </a:p>
          <a:p>
            <a:pPr marL="0" indent="0">
              <a:buNone/>
            </a:pPr>
            <a:endParaRPr lang="fr-BE" sz="1800" dirty="0"/>
          </a:p>
        </p:txBody>
      </p:sp>
    </p:spTree>
    <p:extLst>
      <p:ext uri="{BB962C8B-B14F-4D97-AF65-F5344CB8AC3E}">
        <p14:creationId xmlns:p14="http://schemas.microsoft.com/office/powerpoint/2010/main" val="539569408"/>
      </p:ext>
    </p:extLst>
  </p:cSld>
  <p:clrMapOvr>
    <a:masterClrMapping/>
  </p:clrMapOvr>
  <p:transition>
    <p:pull dir="l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0EB19-D6A6-7905-A91F-00F089AD2B0A}"/>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EA1F1403-0334-CEB0-1135-43292A520CC6}"/>
              </a:ext>
            </a:extLst>
          </p:cNvPr>
          <p:cNvSpPr>
            <a:spLocks noGrp="1"/>
          </p:cNvSpPr>
          <p:nvPr>
            <p:ph type="sldNum" sz="quarter" idx="12"/>
          </p:nvPr>
        </p:nvSpPr>
        <p:spPr/>
        <p:txBody>
          <a:bodyPr/>
          <a:lstStyle/>
          <a:p>
            <a:pPr>
              <a:defRPr/>
            </a:pPr>
            <a:fld id="{AB579958-F175-4604-ACCA-8E24432064FA}" type="slidenum">
              <a:rPr lang="en-US" smtClean="0"/>
              <a:pPr>
                <a:defRPr/>
              </a:pPr>
              <a:t>45</a:t>
            </a:fld>
            <a:endParaRPr lang="en-US" dirty="0"/>
          </a:p>
        </p:txBody>
      </p:sp>
      <p:sp>
        <p:nvSpPr>
          <p:cNvPr id="4" name="Titre 3">
            <a:extLst>
              <a:ext uri="{FF2B5EF4-FFF2-40B4-BE49-F238E27FC236}">
                <a16:creationId xmlns:a16="http://schemas.microsoft.com/office/drawing/2014/main" id="{3AFF4E55-C047-2387-E763-F210F04CEE48}"/>
              </a:ext>
            </a:extLst>
          </p:cNvPr>
          <p:cNvSpPr>
            <a:spLocks noGrp="1"/>
          </p:cNvSpPr>
          <p:nvPr>
            <p:ph type="title"/>
          </p:nvPr>
        </p:nvSpPr>
        <p:spPr>
          <a:xfrm>
            <a:off x="1030818" y="731836"/>
            <a:ext cx="10566400" cy="635471"/>
          </a:xfrm>
        </p:spPr>
        <p:txBody>
          <a:bodyPr/>
          <a:lstStyle/>
          <a:p>
            <a:r>
              <a:rPr lang="fr-BE" sz="2400" dirty="0"/>
              <a:t>Niveau belge </a:t>
            </a:r>
            <a:br>
              <a:rPr lang="fr-BE" sz="2400" dirty="0"/>
            </a:br>
            <a:r>
              <a:rPr lang="fr-BE" sz="2400" dirty="0"/>
              <a:t>Avis de la Commission des marchés publics</a:t>
            </a:r>
          </a:p>
        </p:txBody>
      </p:sp>
      <p:sp>
        <p:nvSpPr>
          <p:cNvPr id="5" name="Espace réservé du contenu 4">
            <a:extLst>
              <a:ext uri="{FF2B5EF4-FFF2-40B4-BE49-F238E27FC236}">
                <a16:creationId xmlns:a16="http://schemas.microsoft.com/office/drawing/2014/main" id="{E3B8E05B-578C-91CE-96DB-3097BA6CC437}"/>
              </a:ext>
            </a:extLst>
          </p:cNvPr>
          <p:cNvSpPr>
            <a:spLocks noGrp="1"/>
          </p:cNvSpPr>
          <p:nvPr>
            <p:ph idx="1"/>
          </p:nvPr>
        </p:nvSpPr>
        <p:spPr>
          <a:xfrm>
            <a:off x="1058334" y="1389530"/>
            <a:ext cx="10538884" cy="5331946"/>
          </a:xfrm>
        </p:spPr>
        <p:txBody>
          <a:bodyPr/>
          <a:lstStyle/>
          <a:p>
            <a:pPr marL="0" indent="0">
              <a:buNone/>
            </a:pPr>
            <a:r>
              <a:rPr lang="fr-BE" sz="1800" b="1" dirty="0">
                <a:effectLst/>
                <a:latin typeface="+mj-lt"/>
                <a:ea typeface="Calibri" panose="020F0502020204030204" pitchFamily="34" charset="0"/>
              </a:rPr>
              <a:t>Interprétation de la Commission des marchés publics concernant la loi du 22 décembre 2023 modifiant la réglementation relative aux marchés publics en vue de promouvoir l'accès des PME auxdits marchés (avances) – CMP 22 avril 2024 et 23 septembre 2024</a:t>
            </a:r>
            <a:endParaRPr lang="fr-BE" sz="1600" dirty="0">
              <a:solidFill>
                <a:schemeClr val="accent1"/>
              </a:solidFill>
              <a:effectLst/>
              <a:latin typeface="+mj-lt"/>
              <a:ea typeface="Calibri" panose="020F0502020204030204" pitchFamily="34" charset="0"/>
              <a:cs typeface="EUAlbertina"/>
            </a:endParaRPr>
          </a:p>
          <a:p>
            <a:pPr marL="360000" lvl="2" indent="0">
              <a:buNone/>
            </a:pPr>
            <a:endParaRPr lang="fr-BE" sz="1800" dirty="0">
              <a:sym typeface="Wingdings" panose="05000000000000000000" pitchFamily="2" charset="2"/>
            </a:endParaRPr>
          </a:p>
          <a:p>
            <a:pPr marL="0" indent="0">
              <a:buNone/>
            </a:pPr>
            <a:r>
              <a:rPr lang="fr-BE" b="1" dirty="0"/>
              <a:t>Interprétation 8 : Marchés à consommation périodique</a:t>
            </a:r>
          </a:p>
          <a:p>
            <a:pPr lvl="2"/>
            <a:r>
              <a:rPr lang="fr-BE" dirty="0"/>
              <a:t>Définition : prestations régulières, paiement basé sur consommation.</a:t>
            </a:r>
          </a:p>
          <a:p>
            <a:pPr lvl="2"/>
            <a:r>
              <a:rPr lang="fr-BE" b="1" dirty="0"/>
              <a:t>Pas d’avance</a:t>
            </a:r>
            <a:r>
              <a:rPr lang="fr-BE" dirty="0"/>
              <a:t> si financement reporté sur période courte.</a:t>
            </a:r>
          </a:p>
          <a:p>
            <a:pPr lvl="2"/>
            <a:r>
              <a:rPr lang="fr-BE" dirty="0"/>
              <a:t>Distinction avec accord-cadre : </a:t>
            </a:r>
          </a:p>
          <a:p>
            <a:pPr lvl="3"/>
            <a:r>
              <a:rPr lang="fr-BE" dirty="0"/>
              <a:t>Fréquence prévue = consommation périodique.</a:t>
            </a:r>
          </a:p>
          <a:p>
            <a:pPr lvl="3"/>
            <a:r>
              <a:rPr lang="fr-BE" dirty="0"/>
              <a:t>Fréquence non prévue = accord-cadre.</a:t>
            </a:r>
          </a:p>
          <a:p>
            <a:pPr marL="0" indent="0">
              <a:buNone/>
            </a:pPr>
            <a:endParaRPr lang="fr-BE" sz="1800" dirty="0"/>
          </a:p>
        </p:txBody>
      </p:sp>
    </p:spTree>
    <p:extLst>
      <p:ext uri="{BB962C8B-B14F-4D97-AF65-F5344CB8AC3E}">
        <p14:creationId xmlns:p14="http://schemas.microsoft.com/office/powerpoint/2010/main" val="4063916859"/>
      </p:ext>
    </p:extLst>
  </p:cSld>
  <p:clrMapOvr>
    <a:masterClrMapping/>
  </p:clrMapOvr>
  <p:transition>
    <p:pull dir="l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14953-1BDC-833A-8635-4AB805DE0172}"/>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272B1936-866F-EFC9-39D8-E0F3E928B387}"/>
              </a:ext>
            </a:extLst>
          </p:cNvPr>
          <p:cNvSpPr>
            <a:spLocks noGrp="1"/>
          </p:cNvSpPr>
          <p:nvPr>
            <p:ph type="sldNum" sz="quarter" idx="12"/>
          </p:nvPr>
        </p:nvSpPr>
        <p:spPr/>
        <p:txBody>
          <a:bodyPr/>
          <a:lstStyle/>
          <a:p>
            <a:pPr>
              <a:defRPr/>
            </a:pPr>
            <a:fld id="{AB579958-F175-4604-ACCA-8E24432064FA}" type="slidenum">
              <a:rPr lang="en-US" smtClean="0"/>
              <a:pPr>
                <a:defRPr/>
              </a:pPr>
              <a:t>46</a:t>
            </a:fld>
            <a:endParaRPr lang="en-US" dirty="0"/>
          </a:p>
        </p:txBody>
      </p:sp>
      <p:sp>
        <p:nvSpPr>
          <p:cNvPr id="4" name="Titre 3">
            <a:extLst>
              <a:ext uri="{FF2B5EF4-FFF2-40B4-BE49-F238E27FC236}">
                <a16:creationId xmlns:a16="http://schemas.microsoft.com/office/drawing/2014/main" id="{2717E574-211C-7BF2-DF99-FDAA8F7BDA75}"/>
              </a:ext>
            </a:extLst>
          </p:cNvPr>
          <p:cNvSpPr>
            <a:spLocks noGrp="1"/>
          </p:cNvSpPr>
          <p:nvPr>
            <p:ph type="title"/>
          </p:nvPr>
        </p:nvSpPr>
        <p:spPr>
          <a:xfrm>
            <a:off x="1030818" y="731836"/>
            <a:ext cx="10566400" cy="635471"/>
          </a:xfrm>
        </p:spPr>
        <p:txBody>
          <a:bodyPr/>
          <a:lstStyle/>
          <a:p>
            <a:r>
              <a:rPr lang="fr-BE" sz="2400" dirty="0"/>
              <a:t>Niveau belge </a:t>
            </a:r>
            <a:br>
              <a:rPr lang="fr-BE" sz="2400" dirty="0"/>
            </a:br>
            <a:r>
              <a:rPr lang="fr-BE" sz="2400" dirty="0"/>
              <a:t>Avis de la Commission des marchés publics</a:t>
            </a:r>
          </a:p>
        </p:txBody>
      </p:sp>
      <p:sp>
        <p:nvSpPr>
          <p:cNvPr id="5" name="Espace réservé du contenu 4">
            <a:extLst>
              <a:ext uri="{FF2B5EF4-FFF2-40B4-BE49-F238E27FC236}">
                <a16:creationId xmlns:a16="http://schemas.microsoft.com/office/drawing/2014/main" id="{B5C66CD9-2757-DFDB-E407-741C7BA68575}"/>
              </a:ext>
            </a:extLst>
          </p:cNvPr>
          <p:cNvSpPr>
            <a:spLocks noGrp="1"/>
          </p:cNvSpPr>
          <p:nvPr>
            <p:ph idx="1"/>
          </p:nvPr>
        </p:nvSpPr>
        <p:spPr>
          <a:xfrm>
            <a:off x="1058334" y="1389530"/>
            <a:ext cx="10538884" cy="5331946"/>
          </a:xfrm>
        </p:spPr>
        <p:txBody>
          <a:bodyPr/>
          <a:lstStyle/>
          <a:p>
            <a:pPr marL="0" indent="0">
              <a:buNone/>
            </a:pPr>
            <a:r>
              <a:rPr lang="fr-BE" sz="1800" b="1" dirty="0">
                <a:effectLst/>
                <a:latin typeface="+mj-lt"/>
                <a:ea typeface="Calibri" panose="020F0502020204030204" pitchFamily="34" charset="0"/>
              </a:rPr>
              <a:t>Centrales d’achat – qualité de pouvoir adjudicateur	– CMP 21 janvier, 19 mai et 23 juin 2025.</a:t>
            </a:r>
            <a:endParaRPr lang="fr-BE" sz="1600" dirty="0">
              <a:solidFill>
                <a:schemeClr val="accent1"/>
              </a:solidFill>
              <a:effectLst/>
              <a:latin typeface="+mj-lt"/>
              <a:ea typeface="Calibri" panose="020F0502020204030204" pitchFamily="34" charset="0"/>
              <a:cs typeface="EUAlbertina"/>
            </a:endParaRPr>
          </a:p>
          <a:p>
            <a:pPr marL="360000" lvl="2" indent="0">
              <a:buNone/>
            </a:pPr>
            <a:endParaRPr lang="fr-BE" sz="1800" dirty="0">
              <a:sym typeface="Wingdings" panose="05000000000000000000" pitchFamily="2" charset="2"/>
            </a:endParaRPr>
          </a:p>
          <a:p>
            <a:pPr marL="0" indent="0">
              <a:buNone/>
            </a:pPr>
            <a:r>
              <a:rPr lang="fr-BE" b="1" dirty="0"/>
              <a:t>Vérifications &amp; Contraintes</a:t>
            </a:r>
          </a:p>
          <a:p>
            <a:pPr lvl="2"/>
            <a:r>
              <a:rPr lang="fr-BE" dirty="0"/>
              <a:t>Vérifier la qualité de pouvoir adjudicateur </a:t>
            </a:r>
            <a:r>
              <a:rPr lang="fr-BE" b="1" dirty="0"/>
              <a:t>avant et pendant</a:t>
            </a:r>
            <a:r>
              <a:rPr lang="fr-BE" dirty="0"/>
              <a:t> le marché.</a:t>
            </a:r>
          </a:p>
          <a:p>
            <a:pPr lvl="2"/>
            <a:r>
              <a:rPr lang="fr-BE" dirty="0"/>
              <a:t>L’inscription dans la BCE ou e-Procurement </a:t>
            </a:r>
            <a:r>
              <a:rPr lang="fr-BE" b="1" dirty="0"/>
              <a:t>ne suffit pas</a:t>
            </a:r>
            <a:r>
              <a:rPr lang="fr-BE" dirty="0"/>
              <a:t>.</a:t>
            </a:r>
          </a:p>
          <a:p>
            <a:pPr lvl="2"/>
            <a:r>
              <a:rPr lang="fr-BE" dirty="0"/>
              <a:t>Analyse juridique (statuts, ROI) et factuelle (application réelle).</a:t>
            </a:r>
          </a:p>
          <a:p>
            <a:pPr lvl="2"/>
            <a:r>
              <a:rPr lang="fr-BE" dirty="0"/>
              <a:t>Contraintes supplémentaires : </a:t>
            </a:r>
          </a:p>
          <a:p>
            <a:pPr lvl="3"/>
            <a:r>
              <a:rPr lang="fr-BE" dirty="0"/>
              <a:t>AR du 20 mai 2022 (fédéral).</a:t>
            </a:r>
          </a:p>
          <a:p>
            <a:pPr lvl="3"/>
            <a:r>
              <a:rPr lang="fr-BE" dirty="0"/>
              <a:t>Loi du 13 août 2011 (défense et sécurité).</a:t>
            </a:r>
          </a:p>
          <a:p>
            <a:pPr marL="0" indent="0">
              <a:buNone/>
            </a:pPr>
            <a:r>
              <a:rPr lang="fr-BE" b="1" dirty="0"/>
              <a:t>Cas particuliers &amp; Recommandations</a:t>
            </a:r>
          </a:p>
          <a:p>
            <a:pPr lvl="2"/>
            <a:r>
              <a:rPr lang="fr-BE" dirty="0"/>
              <a:t>Les membres de la centrale doivent être </a:t>
            </a:r>
            <a:r>
              <a:rPr lang="fr-BE" b="1" dirty="0"/>
              <a:t>désignés officiellement</a:t>
            </a:r>
            <a:r>
              <a:rPr lang="fr-BE" dirty="0"/>
              <a:t>.</a:t>
            </a:r>
          </a:p>
          <a:p>
            <a:pPr lvl="2"/>
            <a:r>
              <a:rPr lang="fr-BE" dirty="0"/>
              <a:t>Un opérateur privé peut offrir des services centralisés </a:t>
            </a:r>
            <a:r>
              <a:rPr lang="fr-BE" b="1" dirty="0"/>
              <a:t>avec</a:t>
            </a:r>
            <a:r>
              <a:rPr lang="fr-BE" dirty="0"/>
              <a:t> mise en concurrence.</a:t>
            </a:r>
          </a:p>
          <a:p>
            <a:pPr lvl="2"/>
            <a:r>
              <a:rPr lang="fr-BE" dirty="0"/>
              <a:t>Recommandation : vérification </a:t>
            </a:r>
            <a:r>
              <a:rPr lang="fr-BE" b="1" dirty="0"/>
              <a:t>continue</a:t>
            </a:r>
            <a:r>
              <a:rPr lang="fr-BE" dirty="0"/>
              <a:t> de la qualité de pouvoir adjudicateur.</a:t>
            </a:r>
          </a:p>
          <a:p>
            <a:pPr marL="0" indent="0">
              <a:buNone/>
            </a:pPr>
            <a:endParaRPr lang="fr-BE" sz="1800" dirty="0"/>
          </a:p>
        </p:txBody>
      </p:sp>
    </p:spTree>
    <p:extLst>
      <p:ext uri="{BB962C8B-B14F-4D97-AF65-F5344CB8AC3E}">
        <p14:creationId xmlns:p14="http://schemas.microsoft.com/office/powerpoint/2010/main" val="2213863460"/>
      </p:ext>
    </p:extLst>
  </p:cSld>
  <p:clrMapOvr>
    <a:masterClrMapping/>
  </p:clrMapOvr>
  <p:transition>
    <p:pull dir="l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33750-3C14-CB33-797E-CAD5A6073822}"/>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56E8392-6A8A-45C6-0E3C-E35EA02C5EE7}"/>
              </a:ext>
            </a:extLst>
          </p:cNvPr>
          <p:cNvSpPr>
            <a:spLocks noGrp="1"/>
          </p:cNvSpPr>
          <p:nvPr>
            <p:ph type="sldNum" sz="quarter" idx="12"/>
          </p:nvPr>
        </p:nvSpPr>
        <p:spPr/>
        <p:txBody>
          <a:bodyPr/>
          <a:lstStyle/>
          <a:p>
            <a:pPr>
              <a:defRPr/>
            </a:pPr>
            <a:fld id="{AB579958-F175-4604-ACCA-8E24432064FA}" type="slidenum">
              <a:rPr lang="en-US" smtClean="0"/>
              <a:pPr>
                <a:defRPr/>
              </a:pPr>
              <a:t>47</a:t>
            </a:fld>
            <a:endParaRPr lang="en-US" dirty="0"/>
          </a:p>
        </p:txBody>
      </p:sp>
      <p:sp>
        <p:nvSpPr>
          <p:cNvPr id="4" name="Titre 3">
            <a:extLst>
              <a:ext uri="{FF2B5EF4-FFF2-40B4-BE49-F238E27FC236}">
                <a16:creationId xmlns:a16="http://schemas.microsoft.com/office/drawing/2014/main" id="{DD56CE8A-A6CD-7557-1D4D-393051566A28}"/>
              </a:ext>
            </a:extLst>
          </p:cNvPr>
          <p:cNvSpPr>
            <a:spLocks noGrp="1"/>
          </p:cNvSpPr>
          <p:nvPr>
            <p:ph type="title"/>
          </p:nvPr>
        </p:nvSpPr>
        <p:spPr>
          <a:xfrm>
            <a:off x="1030818" y="731836"/>
            <a:ext cx="10566400" cy="635471"/>
          </a:xfrm>
        </p:spPr>
        <p:txBody>
          <a:bodyPr/>
          <a:lstStyle/>
          <a:p>
            <a:r>
              <a:rPr lang="fr-BE" sz="2400" dirty="0"/>
              <a:t>Niveau belge </a:t>
            </a:r>
            <a:br>
              <a:rPr lang="fr-BE" sz="2400" dirty="0"/>
            </a:br>
            <a:r>
              <a:rPr lang="fr-BE" sz="2400" dirty="0"/>
              <a:t>Initiatives légales ou réglementaire en cours</a:t>
            </a:r>
          </a:p>
        </p:txBody>
      </p:sp>
      <p:sp>
        <p:nvSpPr>
          <p:cNvPr id="5" name="Espace réservé du contenu 4">
            <a:extLst>
              <a:ext uri="{FF2B5EF4-FFF2-40B4-BE49-F238E27FC236}">
                <a16:creationId xmlns:a16="http://schemas.microsoft.com/office/drawing/2014/main" id="{40B02D48-5D2A-0948-A40B-2A9D414D474E}"/>
              </a:ext>
            </a:extLst>
          </p:cNvPr>
          <p:cNvSpPr>
            <a:spLocks noGrp="1"/>
          </p:cNvSpPr>
          <p:nvPr>
            <p:ph idx="1"/>
          </p:nvPr>
        </p:nvSpPr>
        <p:spPr>
          <a:xfrm>
            <a:off x="1058334" y="1389530"/>
            <a:ext cx="10538884" cy="5331946"/>
          </a:xfrm>
        </p:spPr>
        <p:txBody>
          <a:bodyPr/>
          <a:lstStyle/>
          <a:p>
            <a:pPr marL="0" indent="0">
              <a:buNone/>
            </a:pPr>
            <a:r>
              <a:rPr lang="fr-BE" sz="1800" b="1" dirty="0">
                <a:effectLst/>
                <a:latin typeface="+mj-lt"/>
                <a:ea typeface="Calibri" panose="020F0502020204030204" pitchFamily="34" charset="0"/>
              </a:rPr>
              <a:t>Avant-projet de loi modifiant diverses dispositions relatives aux marchés publics et aux contrats de concession </a:t>
            </a:r>
            <a:endParaRPr lang="fr-BE" sz="1800" dirty="0">
              <a:sym typeface="Wingdings" panose="05000000000000000000" pitchFamily="2" charset="2"/>
            </a:endParaRPr>
          </a:p>
          <a:p>
            <a:pPr marL="0" indent="0">
              <a:buNone/>
            </a:pPr>
            <a:endParaRPr lang="fr-BE" b="1" dirty="0"/>
          </a:p>
          <a:p>
            <a:pPr marL="0" indent="0">
              <a:buNone/>
            </a:pPr>
            <a:r>
              <a:rPr lang="fr-BE" b="1" dirty="0"/>
              <a:t>Principales mesures de simplification envisagées:</a:t>
            </a:r>
          </a:p>
          <a:p>
            <a:pPr lvl="2"/>
            <a:r>
              <a:rPr lang="fr-BE" b="1" dirty="0"/>
              <a:t>Augmentation du seuil des marchés de faible montant</a:t>
            </a:r>
            <a:r>
              <a:rPr lang="fr-BE" dirty="0"/>
              <a:t> </a:t>
            </a:r>
          </a:p>
          <a:p>
            <a:pPr lvl="2"/>
            <a:r>
              <a:rPr lang="fr-BE" b="1" dirty="0"/>
              <a:t>Création d’un régime pour les marchés de très faible montant</a:t>
            </a:r>
            <a:r>
              <a:rPr lang="fr-BE" dirty="0"/>
              <a:t>: attribution directe possible, sans formalités.</a:t>
            </a:r>
          </a:p>
          <a:p>
            <a:pPr lvl="2"/>
            <a:r>
              <a:rPr lang="fr-BE" b="1" dirty="0"/>
              <a:t>Suppression de certains critères de sélection</a:t>
            </a:r>
            <a:r>
              <a:rPr lang="fr-BE" dirty="0"/>
              <a:t> pour les marchés en dessous du seuil européen.</a:t>
            </a:r>
          </a:p>
          <a:p>
            <a:pPr lvl="2"/>
            <a:r>
              <a:rPr lang="fr-BE" b="1" dirty="0"/>
              <a:t>Facilitation des achats de seconde main</a:t>
            </a:r>
            <a:r>
              <a:rPr lang="fr-BE" dirty="0"/>
              <a:t> </a:t>
            </a:r>
            <a:r>
              <a:rPr lang="fr-BE" b="1" dirty="0"/>
              <a:t>ou d’opportunité</a:t>
            </a:r>
          </a:p>
          <a:p>
            <a:pPr lvl="2"/>
            <a:r>
              <a:rPr lang="fr-BE" b="1" dirty="0"/>
              <a:t>Allègement des exigences de signature électronique</a:t>
            </a:r>
            <a:r>
              <a:rPr lang="fr-BE" dirty="0"/>
              <a:t> : possibilité de régularisation en cas d’erreur.</a:t>
            </a:r>
          </a:p>
          <a:p>
            <a:pPr marL="0" indent="0">
              <a:buNone/>
            </a:pPr>
            <a:endParaRPr lang="fr-BE" sz="1800" dirty="0"/>
          </a:p>
          <a:p>
            <a:pPr marL="0" indent="0">
              <a:buNone/>
            </a:pPr>
            <a:r>
              <a:rPr lang="fr-BE" sz="1800" dirty="0"/>
              <a:t>Attention: texte en </a:t>
            </a:r>
            <a:r>
              <a:rPr lang="fr-BE" sz="1800" u="sng" dirty="0"/>
              <a:t>projet</a:t>
            </a:r>
            <a:r>
              <a:rPr lang="fr-BE" sz="1800" dirty="0"/>
              <a:t> et donc susceptible d’évoluer en fonction des choix politiques et des contraintes juridiques</a:t>
            </a:r>
          </a:p>
        </p:txBody>
      </p:sp>
    </p:spTree>
    <p:extLst>
      <p:ext uri="{BB962C8B-B14F-4D97-AF65-F5344CB8AC3E}">
        <p14:creationId xmlns:p14="http://schemas.microsoft.com/office/powerpoint/2010/main" val="3555721222"/>
      </p:ext>
    </p:extLst>
  </p:cSld>
  <p:clrMapOvr>
    <a:masterClrMapping/>
  </p:clrMapOvr>
  <p:transition>
    <p:pull dir="l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538360D-DE92-0377-A9DC-77939CDEC15A}"/>
              </a:ext>
            </a:extLst>
          </p:cNvPr>
          <p:cNvSpPr>
            <a:spLocks noGrp="1"/>
          </p:cNvSpPr>
          <p:nvPr>
            <p:ph type="sldNum" sz="quarter" idx="12"/>
          </p:nvPr>
        </p:nvSpPr>
        <p:spPr/>
        <p:txBody>
          <a:bodyPr/>
          <a:lstStyle/>
          <a:p>
            <a:pPr>
              <a:defRPr/>
            </a:pPr>
            <a:fld id="{AB579958-F175-4604-ACCA-8E24432064FA}" type="slidenum">
              <a:rPr lang="en-US" smtClean="0"/>
              <a:pPr>
                <a:defRPr/>
              </a:pPr>
              <a:t>48</a:t>
            </a:fld>
            <a:endParaRPr lang="en-US" dirty="0"/>
          </a:p>
        </p:txBody>
      </p:sp>
      <p:sp>
        <p:nvSpPr>
          <p:cNvPr id="4" name="Espace réservé du contenu 3">
            <a:extLst>
              <a:ext uri="{FF2B5EF4-FFF2-40B4-BE49-F238E27FC236}">
                <a16:creationId xmlns:a16="http://schemas.microsoft.com/office/drawing/2014/main" id="{3FAB0DB9-25F6-848E-BF64-F27321D20BF0}"/>
              </a:ext>
            </a:extLst>
          </p:cNvPr>
          <p:cNvSpPr>
            <a:spLocks noGrp="1"/>
          </p:cNvSpPr>
          <p:nvPr>
            <p:ph idx="1"/>
          </p:nvPr>
        </p:nvSpPr>
        <p:spPr>
          <a:xfrm>
            <a:off x="1058334" y="1136780"/>
            <a:ext cx="10538884" cy="4989384"/>
          </a:xfrm>
        </p:spPr>
        <p:txBody>
          <a:bodyPr/>
          <a:lstStyle/>
          <a:p>
            <a:pPr marL="0" indent="0">
              <a:buNone/>
            </a:pPr>
            <a:endParaRPr lang="fr-BE" dirty="0"/>
          </a:p>
          <a:p>
            <a:pPr marL="0" indent="0" algn="ctr">
              <a:buNone/>
            </a:pPr>
            <a:r>
              <a:rPr lang="fr-BE" sz="4000" b="1" dirty="0">
                <a:solidFill>
                  <a:schemeClr val="accent1"/>
                </a:solidFill>
              </a:rPr>
              <a:t>Questions ?</a:t>
            </a:r>
          </a:p>
          <a:p>
            <a:pPr marL="0" indent="0" algn="ctr">
              <a:buNone/>
            </a:pPr>
            <a:endParaRPr lang="fr-BE" sz="4000" b="1" dirty="0">
              <a:solidFill>
                <a:schemeClr val="accent1"/>
              </a:solidFill>
            </a:endParaRPr>
          </a:p>
          <a:p>
            <a:pPr marL="0" indent="0" algn="ctr">
              <a:buNone/>
            </a:pPr>
            <a:endParaRPr lang="fr-BE" sz="4000" b="1" dirty="0">
              <a:solidFill>
                <a:schemeClr val="accent1"/>
              </a:solidFill>
            </a:endParaRPr>
          </a:p>
          <a:p>
            <a:pPr marL="0" indent="0" algn="ctr">
              <a:buNone/>
            </a:pPr>
            <a:endParaRPr lang="fr-BE" sz="4000" b="1" dirty="0">
              <a:solidFill>
                <a:schemeClr val="accent1"/>
              </a:solidFill>
            </a:endParaRPr>
          </a:p>
          <a:p>
            <a:pPr marL="0" indent="0" algn="ctr">
              <a:buNone/>
            </a:pPr>
            <a:endParaRPr lang="fr-BE" sz="4000" b="1" dirty="0">
              <a:solidFill>
                <a:schemeClr val="accent1"/>
              </a:solidFill>
            </a:endParaRPr>
          </a:p>
          <a:p>
            <a:pPr marL="0" indent="0" algn="ctr">
              <a:buNone/>
            </a:pPr>
            <a:endParaRPr lang="fr-BE" sz="4000" b="1" dirty="0">
              <a:solidFill>
                <a:schemeClr val="accent1"/>
              </a:solidFill>
            </a:endParaRPr>
          </a:p>
          <a:p>
            <a:pPr marL="0" indent="0" algn="ctr">
              <a:buNone/>
            </a:pPr>
            <a:r>
              <a:rPr lang="fr-BE" sz="4000" b="1" i="1" dirty="0">
                <a:solidFill>
                  <a:schemeClr val="accent1"/>
                </a:solidFill>
              </a:rPr>
              <a:t>Merci</a:t>
            </a:r>
          </a:p>
          <a:p>
            <a:pPr marL="0" indent="0" algn="ctr">
              <a:buNone/>
            </a:pPr>
            <a:endParaRPr lang="fr-BE" sz="4000" b="1" dirty="0">
              <a:solidFill>
                <a:schemeClr val="accent1"/>
              </a:solidFill>
            </a:endParaRPr>
          </a:p>
        </p:txBody>
      </p:sp>
      <p:pic>
        <p:nvPicPr>
          <p:cNvPr id="6" name="Graphique 5" descr="Questions contour">
            <a:extLst>
              <a:ext uri="{FF2B5EF4-FFF2-40B4-BE49-F238E27FC236}">
                <a16:creationId xmlns:a16="http://schemas.microsoft.com/office/drawing/2014/main" id="{78AFA30B-4071-60D4-D224-86BE634256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51037" y="2346649"/>
            <a:ext cx="2366865" cy="2366865"/>
          </a:xfrm>
          <a:prstGeom prst="rect">
            <a:avLst/>
          </a:prstGeom>
        </p:spPr>
      </p:pic>
    </p:spTree>
    <p:extLst>
      <p:ext uri="{BB962C8B-B14F-4D97-AF65-F5344CB8AC3E}">
        <p14:creationId xmlns:p14="http://schemas.microsoft.com/office/powerpoint/2010/main" val="625407648"/>
      </p:ext>
    </p:extLst>
  </p:cSld>
  <p:clrMapOvr>
    <a:masterClrMapping/>
  </p:clrMapOvr>
  <p:transition>
    <p:pull dir="l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8AC7EC8B-A234-6888-EF6B-E28E198EFB38}"/>
              </a:ext>
            </a:extLst>
          </p:cNvPr>
          <p:cNvSpPr>
            <a:spLocks noGrp="1"/>
          </p:cNvSpPr>
          <p:nvPr>
            <p:ph type="body" sz="quarter" idx="12"/>
          </p:nvPr>
        </p:nvSpPr>
        <p:spPr/>
        <p:txBody>
          <a:bodyPr/>
          <a:lstStyle/>
          <a:p>
            <a:r>
              <a:rPr lang="fr-BE" dirty="0"/>
              <a:t>Niveau européen</a:t>
            </a:r>
          </a:p>
        </p:txBody>
      </p:sp>
      <p:sp>
        <p:nvSpPr>
          <p:cNvPr id="4" name="Espace réservé du texte 3">
            <a:extLst>
              <a:ext uri="{FF2B5EF4-FFF2-40B4-BE49-F238E27FC236}">
                <a16:creationId xmlns:a16="http://schemas.microsoft.com/office/drawing/2014/main" id="{C1A4C14F-26BD-021C-60BC-7B4A76D18E2F}"/>
              </a:ext>
            </a:extLst>
          </p:cNvPr>
          <p:cNvSpPr>
            <a:spLocks noGrp="1"/>
          </p:cNvSpPr>
          <p:nvPr>
            <p:ph type="body" sz="quarter" idx="13"/>
          </p:nvPr>
        </p:nvSpPr>
        <p:spPr/>
        <p:txBody>
          <a:bodyPr/>
          <a:lstStyle/>
          <a:p>
            <a:r>
              <a:rPr lang="fr-BE" dirty="0"/>
              <a:t>1</a:t>
            </a:r>
          </a:p>
        </p:txBody>
      </p:sp>
      <p:pic>
        <p:nvPicPr>
          <p:cNvPr id="5" name="Image 4">
            <a:extLst>
              <a:ext uri="{FF2B5EF4-FFF2-40B4-BE49-F238E27FC236}">
                <a16:creationId xmlns:a16="http://schemas.microsoft.com/office/drawing/2014/main" id="{50205484-3A82-FE67-99CE-C4EC99DB6F8A}"/>
              </a:ext>
            </a:extLst>
          </p:cNvPr>
          <p:cNvPicPr>
            <a:picLocks noChangeAspect="1"/>
          </p:cNvPicPr>
          <p:nvPr/>
        </p:nvPicPr>
        <p:blipFill>
          <a:blip r:embed="rId3"/>
          <a:stretch>
            <a:fillRect/>
          </a:stretch>
        </p:blipFill>
        <p:spPr>
          <a:xfrm>
            <a:off x="5024436" y="3872458"/>
            <a:ext cx="2143125" cy="1428750"/>
          </a:xfrm>
          <a:prstGeom prst="rect">
            <a:avLst/>
          </a:prstGeom>
        </p:spPr>
      </p:pic>
    </p:spTree>
    <p:extLst>
      <p:ext uri="{BB962C8B-B14F-4D97-AF65-F5344CB8AC3E}">
        <p14:creationId xmlns:p14="http://schemas.microsoft.com/office/powerpoint/2010/main" val="565305604"/>
      </p:ext>
    </p:extLst>
  </p:cSld>
  <p:clrMapOvr>
    <a:masterClrMapping/>
  </p:clrMapOvr>
  <p:transition>
    <p:pull dir="l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3A5B07A-AE39-0DD6-BB0C-E090A0BE70D8}"/>
              </a:ext>
            </a:extLst>
          </p:cNvPr>
          <p:cNvSpPr>
            <a:spLocks noGrp="1"/>
          </p:cNvSpPr>
          <p:nvPr>
            <p:ph type="sldNum" sz="quarter" idx="12"/>
          </p:nvPr>
        </p:nvSpPr>
        <p:spPr/>
        <p:txBody>
          <a:bodyPr/>
          <a:lstStyle/>
          <a:p>
            <a:pPr>
              <a:defRPr/>
            </a:pPr>
            <a:fld id="{AB579958-F175-4604-ACCA-8E24432064FA}" type="slidenum">
              <a:rPr lang="en-US" smtClean="0"/>
              <a:pPr>
                <a:defRPr/>
              </a:pPr>
              <a:t>6</a:t>
            </a:fld>
            <a:endParaRPr lang="en-US" dirty="0"/>
          </a:p>
        </p:txBody>
      </p:sp>
      <p:sp>
        <p:nvSpPr>
          <p:cNvPr id="3" name="Titre 2">
            <a:extLst>
              <a:ext uri="{FF2B5EF4-FFF2-40B4-BE49-F238E27FC236}">
                <a16:creationId xmlns:a16="http://schemas.microsoft.com/office/drawing/2014/main" id="{E2775284-194A-9323-22E4-8E6E53E59616}"/>
              </a:ext>
            </a:extLst>
          </p:cNvPr>
          <p:cNvSpPr>
            <a:spLocks noGrp="1"/>
          </p:cNvSpPr>
          <p:nvPr>
            <p:ph type="title"/>
          </p:nvPr>
        </p:nvSpPr>
        <p:spPr>
          <a:xfrm>
            <a:off x="1043518" y="648828"/>
            <a:ext cx="10566400" cy="635471"/>
          </a:xfrm>
        </p:spPr>
        <p:txBody>
          <a:bodyPr/>
          <a:lstStyle/>
          <a:p>
            <a:r>
              <a:rPr lang="fr-BE" sz="2400" dirty="0"/>
              <a:t>Niveau européen</a:t>
            </a:r>
            <a:br>
              <a:rPr lang="fr-BE" sz="2400" dirty="0"/>
            </a:br>
            <a:r>
              <a:rPr lang="fr-BE" sz="2400" dirty="0"/>
              <a:t>Règlements délégués seuils (projets)</a:t>
            </a:r>
          </a:p>
        </p:txBody>
      </p:sp>
      <p:sp>
        <p:nvSpPr>
          <p:cNvPr id="4" name="Espace réservé du contenu 3">
            <a:extLst>
              <a:ext uri="{FF2B5EF4-FFF2-40B4-BE49-F238E27FC236}">
                <a16:creationId xmlns:a16="http://schemas.microsoft.com/office/drawing/2014/main" id="{CE5E4D97-0EE0-0064-6674-B72861FD815B}"/>
              </a:ext>
            </a:extLst>
          </p:cNvPr>
          <p:cNvSpPr>
            <a:spLocks noGrp="1"/>
          </p:cNvSpPr>
          <p:nvPr>
            <p:ph idx="1"/>
          </p:nvPr>
        </p:nvSpPr>
        <p:spPr>
          <a:xfrm>
            <a:off x="1043517" y="1558356"/>
            <a:ext cx="10538884" cy="4353347"/>
          </a:xfrm>
        </p:spPr>
        <p:txBody>
          <a:bodyPr/>
          <a:lstStyle/>
          <a:p>
            <a:r>
              <a:rPr lang="fr-BE" sz="1800" b="1" dirty="0">
                <a:latin typeface="+mj-lt"/>
                <a:ea typeface="Calibri" panose="020F0502020204030204" pitchFamily="34" charset="0"/>
                <a:cs typeface="Arial" panose="020B0604020202020204" pitchFamily="34" charset="0"/>
              </a:rPr>
              <a:t>Projets de Règlements délégués (UE) de la Commission relatifs aux seuils applicables aux marchés publics, concours et concessions</a:t>
            </a:r>
          </a:p>
          <a:p>
            <a:pPr marL="0" indent="0" algn="l">
              <a:buNone/>
            </a:pPr>
            <a:endParaRPr lang="fr-BE" sz="1800" b="0" i="0" u="none" strike="noStrike" baseline="0" dirty="0">
              <a:latin typeface="+mj-lt"/>
            </a:endParaRPr>
          </a:p>
          <a:p>
            <a:pPr algn="l"/>
            <a:r>
              <a:rPr lang="fr-BE" sz="1800" b="0" i="0" u="none" strike="noStrike" baseline="0" dirty="0">
                <a:latin typeface="+mj-lt"/>
              </a:rPr>
              <a:t>Ces projets modifient les seuils repris dans les directives 2014/24/UE, 2014/25/UE, 2014/23/UE et 2009/81/CE</a:t>
            </a:r>
            <a:endParaRPr lang="fr-BE" sz="1800" b="1" dirty="0">
              <a:latin typeface="+mj-lt"/>
              <a:ea typeface="Calibri" panose="020F0502020204030204" pitchFamily="34" charset="0"/>
              <a:cs typeface="Arial" panose="020B0604020202020204" pitchFamily="34" charset="0"/>
            </a:endParaRPr>
          </a:p>
          <a:p>
            <a:pPr marL="180000" lvl="1" indent="0">
              <a:buNone/>
            </a:pPr>
            <a:endParaRPr lang="fr-BE" sz="1800" dirty="0">
              <a:latin typeface="+mj-lt"/>
              <a:ea typeface="Calibri" panose="020F0502020204030204" pitchFamily="34" charset="0"/>
              <a:cs typeface="Arial" panose="020B0604020202020204" pitchFamily="34" charset="0"/>
              <a:sym typeface="Wingdings" panose="05000000000000000000" pitchFamily="2" charset="2"/>
            </a:endParaRPr>
          </a:p>
          <a:p>
            <a:pPr>
              <a:buFont typeface="Wingdings" panose="05000000000000000000" pitchFamily="2" charset="2"/>
              <a:buChar char="§"/>
            </a:pPr>
            <a:r>
              <a:rPr lang="fr-BE" sz="1800" dirty="0">
                <a:solidFill>
                  <a:schemeClr val="accent1"/>
                </a:solidFill>
                <a:latin typeface="+mj-lt"/>
                <a:ea typeface="Calibri" panose="020F0502020204030204" pitchFamily="34" charset="0"/>
                <a:cs typeface="Arial" panose="020B0604020202020204" pitchFamily="34" charset="0"/>
                <a:sym typeface="Wingdings" panose="05000000000000000000" pitchFamily="2" charset="2"/>
              </a:rPr>
              <a:t>Entrée en vigueur: </a:t>
            </a:r>
            <a:r>
              <a:rPr lang="fr-BE" sz="1800" dirty="0">
                <a:latin typeface="+mj-lt"/>
                <a:ea typeface="Calibri" panose="020F0502020204030204" pitchFamily="34" charset="0"/>
                <a:cs typeface="Arial" panose="020B0604020202020204" pitchFamily="34" charset="0"/>
                <a:sym typeface="Wingdings" panose="05000000000000000000" pitchFamily="2" charset="2"/>
              </a:rPr>
              <a:t>1</a:t>
            </a:r>
            <a:r>
              <a:rPr lang="fr-BE" sz="1800" baseline="30000" dirty="0">
                <a:latin typeface="+mj-lt"/>
                <a:ea typeface="Calibri" panose="020F0502020204030204" pitchFamily="34" charset="0"/>
                <a:cs typeface="Arial" panose="020B0604020202020204" pitchFamily="34" charset="0"/>
                <a:sym typeface="Wingdings" panose="05000000000000000000" pitchFamily="2" charset="2"/>
              </a:rPr>
              <a:t>er</a:t>
            </a:r>
            <a:r>
              <a:rPr lang="fr-BE" sz="1800" dirty="0">
                <a:latin typeface="+mj-lt"/>
                <a:ea typeface="Calibri" panose="020F0502020204030204" pitchFamily="34" charset="0"/>
                <a:cs typeface="Arial" panose="020B0604020202020204" pitchFamily="34" charset="0"/>
                <a:sym typeface="Wingdings" panose="05000000000000000000" pitchFamily="2" charset="2"/>
              </a:rPr>
              <a:t> janvier 2026</a:t>
            </a:r>
          </a:p>
          <a:p>
            <a:pPr marL="0" indent="0">
              <a:buNone/>
            </a:pPr>
            <a:endParaRPr lang="fr-BE" sz="1800" dirty="0">
              <a:latin typeface="+mj-lt"/>
              <a:ea typeface="Calibri" panose="020F0502020204030204" pitchFamily="34" charset="0"/>
              <a:cs typeface="Arial" panose="020B0604020202020204" pitchFamily="34" charset="0"/>
            </a:endParaRPr>
          </a:p>
          <a:p>
            <a:r>
              <a:rPr lang="fr-BE" sz="1800" dirty="0">
                <a:latin typeface="+mj-lt"/>
              </a:rPr>
              <a:t>En droit interne, ces règlements, lorsqu’ils auront été adoptés, donneront lieu à l’adoption d’un </a:t>
            </a:r>
            <a:r>
              <a:rPr lang="fr-BE" sz="1800" b="1" dirty="0">
                <a:latin typeface="+mj-lt"/>
              </a:rPr>
              <a:t>arrêté ministériel </a:t>
            </a:r>
            <a:r>
              <a:rPr lang="fr-BE" sz="1800" dirty="0">
                <a:latin typeface="+mj-lt"/>
              </a:rPr>
              <a:t>pour adapter les seuils de publicité européenne dans les arrêtés royaux</a:t>
            </a:r>
          </a:p>
          <a:p>
            <a:endParaRPr lang="fr-BE" sz="1800" dirty="0">
              <a:latin typeface="+mj-lt"/>
            </a:endParaRPr>
          </a:p>
          <a:p>
            <a:r>
              <a:rPr lang="fr-BE" sz="1800" dirty="0">
                <a:latin typeface="+mj-lt"/>
              </a:rPr>
              <a:t>Attention, ces montants n’ont pas encore été définitivement validés!</a:t>
            </a:r>
          </a:p>
          <a:p>
            <a:pPr lvl="1"/>
            <a:endParaRPr lang="fr-BE" dirty="0">
              <a:latin typeface="Arial" panose="020B0604020202020204" pitchFamily="34" charset="0"/>
              <a:ea typeface="Calibri" panose="020F0502020204030204" pitchFamily="34" charset="0"/>
              <a:cs typeface="Arial" panose="020B0604020202020204" pitchFamily="34" charset="0"/>
            </a:endParaRPr>
          </a:p>
          <a:p>
            <a:endParaRPr lang="fr-BE" dirty="0"/>
          </a:p>
        </p:txBody>
      </p:sp>
      <p:sp>
        <p:nvSpPr>
          <p:cNvPr id="5" name="Espace réservé du pied de page 4">
            <a:extLst>
              <a:ext uri="{FF2B5EF4-FFF2-40B4-BE49-F238E27FC236}">
                <a16:creationId xmlns:a16="http://schemas.microsoft.com/office/drawing/2014/main" id="{45C46F7C-8908-C5D6-010B-3FF166DA4A91}"/>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spTree>
    <p:extLst>
      <p:ext uri="{BB962C8B-B14F-4D97-AF65-F5344CB8AC3E}">
        <p14:creationId xmlns:p14="http://schemas.microsoft.com/office/powerpoint/2010/main" val="1552830085"/>
      </p:ext>
    </p:extLst>
  </p:cSld>
  <p:clrMapOvr>
    <a:masterClrMapping/>
  </p:clrMapOvr>
  <p:transition>
    <p:pull dir="l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3A5B07A-AE39-0DD6-BB0C-E090A0BE70D8}"/>
              </a:ext>
            </a:extLst>
          </p:cNvPr>
          <p:cNvSpPr>
            <a:spLocks noGrp="1"/>
          </p:cNvSpPr>
          <p:nvPr>
            <p:ph type="sldNum" sz="quarter" idx="12"/>
          </p:nvPr>
        </p:nvSpPr>
        <p:spPr/>
        <p:txBody>
          <a:bodyPr/>
          <a:lstStyle/>
          <a:p>
            <a:pPr>
              <a:defRPr/>
            </a:pPr>
            <a:fld id="{AB579958-F175-4604-ACCA-8E24432064FA}" type="slidenum">
              <a:rPr lang="en-US" smtClean="0"/>
              <a:pPr>
                <a:defRPr/>
              </a:pPr>
              <a:t>7</a:t>
            </a:fld>
            <a:endParaRPr lang="en-US" dirty="0"/>
          </a:p>
        </p:txBody>
      </p:sp>
      <p:sp>
        <p:nvSpPr>
          <p:cNvPr id="3" name="Titre 2">
            <a:extLst>
              <a:ext uri="{FF2B5EF4-FFF2-40B4-BE49-F238E27FC236}">
                <a16:creationId xmlns:a16="http://schemas.microsoft.com/office/drawing/2014/main" id="{E2775284-194A-9323-22E4-8E6E53E59616}"/>
              </a:ext>
            </a:extLst>
          </p:cNvPr>
          <p:cNvSpPr>
            <a:spLocks noGrp="1"/>
          </p:cNvSpPr>
          <p:nvPr>
            <p:ph type="title"/>
          </p:nvPr>
        </p:nvSpPr>
        <p:spPr/>
        <p:txBody>
          <a:bodyPr/>
          <a:lstStyle/>
          <a:p>
            <a:r>
              <a:rPr lang="fr-BE" sz="2400" dirty="0"/>
              <a:t>Niveau européen</a:t>
            </a:r>
            <a:br>
              <a:rPr lang="fr-BE" sz="2400" dirty="0"/>
            </a:br>
            <a:r>
              <a:rPr lang="fr-BE" sz="2400" dirty="0"/>
              <a:t>Règlements délégués seuils (projets)</a:t>
            </a:r>
          </a:p>
        </p:txBody>
      </p:sp>
      <p:sp>
        <p:nvSpPr>
          <p:cNvPr id="4" name="Espace réservé du contenu 3">
            <a:extLst>
              <a:ext uri="{FF2B5EF4-FFF2-40B4-BE49-F238E27FC236}">
                <a16:creationId xmlns:a16="http://schemas.microsoft.com/office/drawing/2014/main" id="{CE5E4D97-0EE0-0064-6674-B72861FD815B}"/>
              </a:ext>
            </a:extLst>
          </p:cNvPr>
          <p:cNvSpPr>
            <a:spLocks noGrp="1"/>
          </p:cNvSpPr>
          <p:nvPr>
            <p:ph idx="1"/>
          </p:nvPr>
        </p:nvSpPr>
        <p:spPr/>
        <p:txBody>
          <a:bodyPr/>
          <a:lstStyle/>
          <a:p>
            <a:pPr marL="0" indent="0" algn="l">
              <a:buNone/>
            </a:pPr>
            <a:endParaRPr lang="fr-BE" sz="2200" dirty="0">
              <a:latin typeface="+mj-lt"/>
              <a:ea typeface="Calibri" panose="020F0502020204030204" pitchFamily="34" charset="0"/>
              <a:cs typeface="Arial" panose="020B0604020202020204" pitchFamily="34" charset="0"/>
            </a:endParaRPr>
          </a:p>
          <a:p>
            <a:pPr marL="0" indent="0" algn="l">
              <a:buNone/>
            </a:pPr>
            <a:endParaRPr lang="fr-BE" sz="2200" dirty="0">
              <a:latin typeface="+mj-lt"/>
              <a:ea typeface="Calibri" panose="020F0502020204030204" pitchFamily="34" charset="0"/>
              <a:cs typeface="Arial" panose="020B0604020202020204" pitchFamily="34" charset="0"/>
            </a:endParaRPr>
          </a:p>
          <a:p>
            <a:endParaRPr lang="fr-BE" sz="2400" dirty="0">
              <a:latin typeface="Arial" panose="020B0604020202020204" pitchFamily="34" charset="0"/>
              <a:ea typeface="Calibri" panose="020F0502020204030204" pitchFamily="34" charset="0"/>
              <a:cs typeface="Arial" panose="020B0604020202020204" pitchFamily="34" charset="0"/>
            </a:endParaRPr>
          </a:p>
          <a:p>
            <a:endParaRPr lang="fr-BE" dirty="0"/>
          </a:p>
        </p:txBody>
      </p:sp>
      <p:graphicFrame>
        <p:nvGraphicFramePr>
          <p:cNvPr id="5" name="Tableau 5">
            <a:extLst>
              <a:ext uri="{FF2B5EF4-FFF2-40B4-BE49-F238E27FC236}">
                <a16:creationId xmlns:a16="http://schemas.microsoft.com/office/drawing/2014/main" id="{6E9DF4C7-E053-C736-FE52-DE7D561A8B0C}"/>
              </a:ext>
            </a:extLst>
          </p:cNvPr>
          <p:cNvGraphicFramePr>
            <a:graphicFrameLocks noGrp="1"/>
          </p:cNvGraphicFramePr>
          <p:nvPr>
            <p:extLst>
              <p:ext uri="{D42A27DB-BD31-4B8C-83A1-F6EECF244321}">
                <p14:modId xmlns:p14="http://schemas.microsoft.com/office/powerpoint/2010/main" val="2816913580"/>
              </p:ext>
            </p:extLst>
          </p:nvPr>
        </p:nvGraphicFramePr>
        <p:xfrm>
          <a:off x="735723" y="1641158"/>
          <a:ext cx="5360277" cy="4581883"/>
        </p:xfrm>
        <a:graphic>
          <a:graphicData uri="http://schemas.openxmlformats.org/drawingml/2006/table">
            <a:tbl>
              <a:tblPr firstRow="1" bandRow="1">
                <a:tableStyleId>{5C22544A-7EE6-4342-B048-85BDC9FD1C3A}</a:tableStyleId>
              </a:tblPr>
              <a:tblGrid>
                <a:gridCol w="1786759">
                  <a:extLst>
                    <a:ext uri="{9D8B030D-6E8A-4147-A177-3AD203B41FA5}">
                      <a16:colId xmlns:a16="http://schemas.microsoft.com/office/drawing/2014/main" val="2162083581"/>
                    </a:ext>
                  </a:extLst>
                </a:gridCol>
                <a:gridCol w="1786759">
                  <a:extLst>
                    <a:ext uri="{9D8B030D-6E8A-4147-A177-3AD203B41FA5}">
                      <a16:colId xmlns:a16="http://schemas.microsoft.com/office/drawing/2014/main" val="4239068954"/>
                    </a:ext>
                  </a:extLst>
                </a:gridCol>
                <a:gridCol w="1786759">
                  <a:extLst>
                    <a:ext uri="{9D8B030D-6E8A-4147-A177-3AD203B41FA5}">
                      <a16:colId xmlns:a16="http://schemas.microsoft.com/office/drawing/2014/main" val="2105030179"/>
                    </a:ext>
                  </a:extLst>
                </a:gridCol>
              </a:tblGrid>
              <a:tr h="234280">
                <a:tc gridSpan="3">
                  <a:txBody>
                    <a:bodyPr/>
                    <a:lstStyle/>
                    <a:p>
                      <a:pPr algn="ctr"/>
                      <a:r>
                        <a:rPr lang="fr-BE" sz="1500" dirty="0"/>
                        <a:t>Secteurs classiques</a:t>
                      </a:r>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3929466921"/>
                  </a:ext>
                </a:extLst>
              </a:tr>
              <a:tr h="924283">
                <a:tc>
                  <a:txBody>
                    <a:bodyPr/>
                    <a:lstStyle/>
                    <a:p>
                      <a:endParaRPr lang="fr-BE" sz="1500" dirty="0"/>
                    </a:p>
                  </a:txBody>
                  <a:tcPr/>
                </a:tc>
                <a:tc>
                  <a:txBody>
                    <a:bodyPr/>
                    <a:lstStyle/>
                    <a:p>
                      <a:pPr algn="ctr"/>
                      <a:r>
                        <a:rPr lang="fr-BE" sz="1500" b="1" dirty="0"/>
                        <a:t>Seuils jusqu’au 31 décembre 2025 </a:t>
                      </a:r>
                    </a:p>
                    <a:p>
                      <a:pPr algn="ctr"/>
                      <a:r>
                        <a:rPr lang="fr-BE" sz="1500" b="1" dirty="0"/>
                        <a:t>(en euros HTVA)</a:t>
                      </a:r>
                    </a:p>
                  </a:txBody>
                  <a:tcPr>
                    <a:solidFill>
                      <a:schemeClr val="accent1">
                        <a:lumMod val="60000"/>
                        <a:lumOff val="4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BE" sz="1500" b="1" dirty="0"/>
                        <a:t>Seuils à partir du 1</a:t>
                      </a:r>
                      <a:r>
                        <a:rPr lang="fr-BE" sz="1500" b="1" baseline="30000" dirty="0"/>
                        <a:t>er</a:t>
                      </a:r>
                      <a:r>
                        <a:rPr lang="fr-BE" sz="1500" b="1" dirty="0"/>
                        <a:t> janvier 2026 </a:t>
                      </a:r>
                    </a:p>
                    <a:p>
                      <a:pPr marL="0" marR="0" lvl="0" indent="0" algn="ctr" defTabSz="457200" rtl="0" eaLnBrk="1" fontAlgn="auto" latinLnBrk="0" hangingPunct="1">
                        <a:lnSpc>
                          <a:spcPct val="100000"/>
                        </a:lnSpc>
                        <a:spcBef>
                          <a:spcPts val="0"/>
                        </a:spcBef>
                        <a:spcAft>
                          <a:spcPts val="0"/>
                        </a:spcAft>
                        <a:buClrTx/>
                        <a:buSzTx/>
                        <a:buFontTx/>
                        <a:buNone/>
                        <a:tabLst/>
                        <a:defRPr/>
                      </a:pPr>
                      <a:r>
                        <a:rPr lang="fr-BE" sz="1500" b="1" dirty="0"/>
                        <a:t>(en euros HTVA)</a:t>
                      </a:r>
                    </a:p>
                  </a:txBody>
                  <a:tcPr>
                    <a:solidFill>
                      <a:schemeClr val="accent1">
                        <a:lumMod val="60000"/>
                        <a:lumOff val="40000"/>
                      </a:schemeClr>
                    </a:solidFill>
                  </a:tcPr>
                </a:tc>
                <a:extLst>
                  <a:ext uri="{0D108BD9-81ED-4DB2-BD59-A6C34878D82A}">
                    <a16:rowId xmlns:a16="http://schemas.microsoft.com/office/drawing/2014/main" val="894255797"/>
                  </a:ext>
                </a:extLst>
              </a:tr>
              <a:tr h="234280">
                <a:tc>
                  <a:txBody>
                    <a:bodyPr/>
                    <a:lstStyle/>
                    <a:p>
                      <a:r>
                        <a:rPr lang="fr-BE" sz="1500" dirty="0"/>
                        <a:t>Travaux</a:t>
                      </a:r>
                    </a:p>
                  </a:txBody>
                  <a:tcPr/>
                </a:tc>
                <a:tc>
                  <a:txBody>
                    <a:bodyPr/>
                    <a:lstStyle/>
                    <a:p>
                      <a:pPr algn="ctr"/>
                      <a:r>
                        <a:rPr lang="fr-BE" sz="1500" dirty="0"/>
                        <a:t>5.538.000</a:t>
                      </a:r>
                    </a:p>
                  </a:txBody>
                  <a:tcPr/>
                </a:tc>
                <a:tc>
                  <a:txBody>
                    <a:bodyPr/>
                    <a:lstStyle/>
                    <a:p>
                      <a:pPr algn="ctr"/>
                      <a:r>
                        <a:rPr lang="fr-BE" sz="1500" b="1" dirty="0"/>
                        <a:t>5.404.000</a:t>
                      </a:r>
                    </a:p>
                  </a:txBody>
                  <a:tcPr/>
                </a:tc>
                <a:extLst>
                  <a:ext uri="{0D108BD9-81ED-4DB2-BD59-A6C34878D82A}">
                    <a16:rowId xmlns:a16="http://schemas.microsoft.com/office/drawing/2014/main" val="3742575462"/>
                  </a:ext>
                </a:extLst>
              </a:tr>
              <a:tr h="924283">
                <a:tc>
                  <a:txBody>
                    <a:bodyPr/>
                    <a:lstStyle/>
                    <a:p>
                      <a:r>
                        <a:rPr lang="fr-BE" sz="1500" dirty="0"/>
                        <a:t>Fournitures et services  (certains adjudicateurs fédéraux)</a:t>
                      </a:r>
                    </a:p>
                  </a:txBody>
                  <a:tcPr/>
                </a:tc>
                <a:tc>
                  <a:txBody>
                    <a:bodyPr/>
                    <a:lstStyle/>
                    <a:p>
                      <a:pPr algn="ctr"/>
                      <a:r>
                        <a:rPr lang="fr-BE" sz="1500" dirty="0"/>
                        <a:t>221.000</a:t>
                      </a:r>
                    </a:p>
                  </a:txBody>
                  <a:tcPr/>
                </a:tc>
                <a:tc>
                  <a:txBody>
                    <a:bodyPr/>
                    <a:lstStyle/>
                    <a:p>
                      <a:pPr algn="ctr"/>
                      <a:r>
                        <a:rPr lang="fr-BE" sz="1500" b="1" dirty="0"/>
                        <a:t>216.000</a:t>
                      </a:r>
                    </a:p>
                  </a:txBody>
                  <a:tcPr/>
                </a:tc>
                <a:extLst>
                  <a:ext uri="{0D108BD9-81ED-4DB2-BD59-A6C34878D82A}">
                    <a16:rowId xmlns:a16="http://schemas.microsoft.com/office/drawing/2014/main" val="3226221521"/>
                  </a:ext>
                </a:extLst>
              </a:tr>
              <a:tr h="750980">
                <a:tc>
                  <a:txBody>
                    <a:bodyPr/>
                    <a:lstStyle/>
                    <a:p>
                      <a:r>
                        <a:rPr lang="fr-BE" sz="1500" dirty="0"/>
                        <a:t>Fournitures et services (autres adjudicateurs fédéraux)</a:t>
                      </a:r>
                    </a:p>
                  </a:txBody>
                  <a:tcPr/>
                </a:tc>
                <a:tc>
                  <a:txBody>
                    <a:bodyPr/>
                    <a:lstStyle/>
                    <a:p>
                      <a:pPr algn="ctr"/>
                      <a:r>
                        <a:rPr lang="fr-BE" sz="1500" dirty="0"/>
                        <a:t>143.000</a:t>
                      </a:r>
                    </a:p>
                  </a:txBody>
                  <a:tcPr/>
                </a:tc>
                <a:tc>
                  <a:txBody>
                    <a:bodyPr/>
                    <a:lstStyle/>
                    <a:p>
                      <a:pPr algn="ctr"/>
                      <a:r>
                        <a:rPr lang="fr-BE" sz="1500" b="1" dirty="0"/>
                        <a:t>140.000</a:t>
                      </a:r>
                    </a:p>
                  </a:txBody>
                  <a:tcPr/>
                </a:tc>
                <a:extLst>
                  <a:ext uri="{0D108BD9-81ED-4DB2-BD59-A6C34878D82A}">
                    <a16:rowId xmlns:a16="http://schemas.microsoft.com/office/drawing/2014/main" val="3988195310"/>
                  </a:ext>
                </a:extLst>
              </a:tr>
              <a:tr h="924283">
                <a:tc>
                  <a:txBody>
                    <a:bodyPr/>
                    <a:lstStyle/>
                    <a:p>
                      <a:r>
                        <a:rPr lang="fr-BE" sz="1500" dirty="0"/>
                        <a:t>Services sociaux et autres services spécifiques de l’annexe XIV</a:t>
                      </a:r>
                    </a:p>
                  </a:txBody>
                  <a:tcPr/>
                </a:tc>
                <a:tc>
                  <a:txBody>
                    <a:bodyPr/>
                    <a:lstStyle/>
                    <a:p>
                      <a:pPr algn="ctr"/>
                      <a:r>
                        <a:rPr lang="fr-BE" sz="1500" dirty="0"/>
                        <a:t>750.000</a:t>
                      </a:r>
                    </a:p>
                  </a:txBody>
                  <a:tcPr/>
                </a:tc>
                <a:tc>
                  <a:txBody>
                    <a:bodyPr/>
                    <a:lstStyle/>
                    <a:p>
                      <a:pPr algn="ctr"/>
                      <a:r>
                        <a:rPr lang="fr-BE" sz="1500" b="1" dirty="0"/>
                        <a:t>750.000</a:t>
                      </a:r>
                    </a:p>
                  </a:txBody>
                  <a:tcPr/>
                </a:tc>
                <a:extLst>
                  <a:ext uri="{0D108BD9-81ED-4DB2-BD59-A6C34878D82A}">
                    <a16:rowId xmlns:a16="http://schemas.microsoft.com/office/drawing/2014/main" val="2621939539"/>
                  </a:ext>
                </a:extLst>
              </a:tr>
            </a:tbl>
          </a:graphicData>
        </a:graphic>
      </p:graphicFrame>
      <p:sp>
        <p:nvSpPr>
          <p:cNvPr id="6" name="Espace réservé du pied de page 4">
            <a:extLst>
              <a:ext uri="{FF2B5EF4-FFF2-40B4-BE49-F238E27FC236}">
                <a16:creationId xmlns:a16="http://schemas.microsoft.com/office/drawing/2014/main" id="{62E057F5-C8E0-BDA1-FCC4-1205870FE9F0}"/>
              </a:ext>
            </a:extLst>
          </p:cNvPr>
          <p:cNvSpPr>
            <a:spLocks noGrp="1"/>
          </p:cNvSpPr>
          <p:nvPr>
            <p:ph type="ftr" sz="quarter" idx="11"/>
          </p:nvPr>
        </p:nvSpPr>
        <p:spPr>
          <a:xfrm>
            <a:off x="1043518" y="6356351"/>
            <a:ext cx="8058149" cy="365125"/>
          </a:xfrm>
        </p:spPr>
        <p:txBody>
          <a:bodyPr/>
          <a:lstStyle/>
          <a:p>
            <a:pPr>
              <a:defRPr/>
            </a:pPr>
            <a:r>
              <a:rPr lang="en-US" dirty="0">
                <a:solidFill>
                  <a:schemeClr val="accent1"/>
                </a:solidFill>
              </a:rPr>
              <a:t>National Tender Day 2025 - Samuel Wauthier</a:t>
            </a:r>
            <a:endParaRPr lang="nl-NL" dirty="0">
              <a:solidFill>
                <a:schemeClr val="accent1"/>
              </a:solidFill>
            </a:endParaRPr>
          </a:p>
        </p:txBody>
      </p:sp>
      <p:graphicFrame>
        <p:nvGraphicFramePr>
          <p:cNvPr id="7" name="Tableau 5">
            <a:extLst>
              <a:ext uri="{FF2B5EF4-FFF2-40B4-BE49-F238E27FC236}">
                <a16:creationId xmlns:a16="http://schemas.microsoft.com/office/drawing/2014/main" id="{1CD40AF5-0676-46AD-349F-28DFFF6C9526}"/>
              </a:ext>
            </a:extLst>
          </p:cNvPr>
          <p:cNvGraphicFramePr>
            <a:graphicFrameLocks noGrp="1"/>
          </p:cNvGraphicFramePr>
          <p:nvPr>
            <p:extLst>
              <p:ext uri="{D42A27DB-BD31-4B8C-83A1-F6EECF244321}">
                <p14:modId xmlns:p14="http://schemas.microsoft.com/office/powerpoint/2010/main" val="1021570543"/>
              </p:ext>
            </p:extLst>
          </p:nvPr>
        </p:nvGraphicFramePr>
        <p:xfrm>
          <a:off x="6418612" y="1648234"/>
          <a:ext cx="5037666" cy="3701531"/>
        </p:xfrm>
        <a:graphic>
          <a:graphicData uri="http://schemas.openxmlformats.org/drawingml/2006/table">
            <a:tbl>
              <a:tblPr firstRow="1" bandRow="1">
                <a:tableStyleId>{5C22544A-7EE6-4342-B048-85BDC9FD1C3A}</a:tableStyleId>
              </a:tblPr>
              <a:tblGrid>
                <a:gridCol w="1679222">
                  <a:extLst>
                    <a:ext uri="{9D8B030D-6E8A-4147-A177-3AD203B41FA5}">
                      <a16:colId xmlns:a16="http://schemas.microsoft.com/office/drawing/2014/main" val="2162083581"/>
                    </a:ext>
                  </a:extLst>
                </a:gridCol>
                <a:gridCol w="1679222">
                  <a:extLst>
                    <a:ext uri="{9D8B030D-6E8A-4147-A177-3AD203B41FA5}">
                      <a16:colId xmlns:a16="http://schemas.microsoft.com/office/drawing/2014/main" val="4239068954"/>
                    </a:ext>
                  </a:extLst>
                </a:gridCol>
                <a:gridCol w="1679222">
                  <a:extLst>
                    <a:ext uri="{9D8B030D-6E8A-4147-A177-3AD203B41FA5}">
                      <a16:colId xmlns:a16="http://schemas.microsoft.com/office/drawing/2014/main" val="2105030179"/>
                    </a:ext>
                  </a:extLst>
                </a:gridCol>
              </a:tblGrid>
              <a:tr h="327763">
                <a:tc gridSpan="3">
                  <a:txBody>
                    <a:bodyPr/>
                    <a:lstStyle/>
                    <a:p>
                      <a:pPr algn="ctr"/>
                      <a:r>
                        <a:rPr lang="fr-BE" sz="1500" dirty="0"/>
                        <a:t>Secteurs spéciaux + domaines défense et sécurité</a:t>
                      </a:r>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3929466921"/>
                  </a:ext>
                </a:extLst>
              </a:tr>
              <a:tr h="854364">
                <a:tc>
                  <a:txBody>
                    <a:bodyPr/>
                    <a:lstStyle/>
                    <a:p>
                      <a:endParaRPr lang="fr-BE" sz="1500" dirty="0"/>
                    </a:p>
                  </a:txBody>
                  <a:tcPr/>
                </a:tc>
                <a:tc>
                  <a:txBody>
                    <a:bodyPr/>
                    <a:lstStyle/>
                    <a:p>
                      <a:pPr algn="ctr"/>
                      <a:r>
                        <a:rPr lang="fr-BE" sz="1500" b="1" dirty="0"/>
                        <a:t>Seuils jusqu’au 31 décembre 2025 </a:t>
                      </a:r>
                    </a:p>
                    <a:p>
                      <a:pPr algn="ctr"/>
                      <a:r>
                        <a:rPr lang="fr-BE" sz="1500" b="1" dirty="0"/>
                        <a:t>(en euros HTVA)</a:t>
                      </a:r>
                    </a:p>
                  </a:txBody>
                  <a:tcPr>
                    <a:solidFill>
                      <a:schemeClr val="accent1">
                        <a:lumMod val="60000"/>
                        <a:lumOff val="4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BE" sz="1500" b="1" dirty="0"/>
                        <a:t>Seuils à partir du 1</a:t>
                      </a:r>
                      <a:r>
                        <a:rPr lang="fr-BE" sz="1500" b="1" baseline="30000" dirty="0"/>
                        <a:t>er</a:t>
                      </a:r>
                      <a:r>
                        <a:rPr lang="fr-BE" sz="1500" b="1" dirty="0"/>
                        <a:t> janvier 2026 </a:t>
                      </a:r>
                    </a:p>
                    <a:p>
                      <a:pPr marL="0" marR="0" lvl="0" indent="0" algn="ctr" defTabSz="457200" rtl="0" eaLnBrk="1" fontAlgn="auto" latinLnBrk="0" hangingPunct="1">
                        <a:lnSpc>
                          <a:spcPct val="100000"/>
                        </a:lnSpc>
                        <a:spcBef>
                          <a:spcPts val="0"/>
                        </a:spcBef>
                        <a:spcAft>
                          <a:spcPts val="0"/>
                        </a:spcAft>
                        <a:buClrTx/>
                        <a:buSzTx/>
                        <a:buFontTx/>
                        <a:buNone/>
                        <a:tabLst/>
                        <a:defRPr/>
                      </a:pPr>
                      <a:r>
                        <a:rPr lang="fr-BE" sz="1500" b="1" dirty="0"/>
                        <a:t>(en euros HTVA)</a:t>
                      </a:r>
                    </a:p>
                  </a:txBody>
                  <a:tcPr>
                    <a:solidFill>
                      <a:schemeClr val="accent1">
                        <a:lumMod val="60000"/>
                        <a:lumOff val="40000"/>
                      </a:schemeClr>
                    </a:solidFill>
                  </a:tcPr>
                </a:tc>
                <a:extLst>
                  <a:ext uri="{0D108BD9-81ED-4DB2-BD59-A6C34878D82A}">
                    <a16:rowId xmlns:a16="http://schemas.microsoft.com/office/drawing/2014/main" val="894255797"/>
                  </a:ext>
                </a:extLst>
              </a:tr>
              <a:tr h="341198">
                <a:tc>
                  <a:txBody>
                    <a:bodyPr/>
                    <a:lstStyle/>
                    <a:p>
                      <a:r>
                        <a:rPr lang="fr-BE" sz="1500" dirty="0"/>
                        <a:t>Travaux</a:t>
                      </a:r>
                    </a:p>
                  </a:txBody>
                  <a:tcPr/>
                </a:tc>
                <a:tc>
                  <a:txBody>
                    <a:bodyPr/>
                    <a:lstStyle/>
                    <a:p>
                      <a:pPr algn="ctr"/>
                      <a:r>
                        <a:rPr lang="fr-BE" sz="1500" dirty="0"/>
                        <a:t>5.538.000</a:t>
                      </a:r>
                    </a:p>
                  </a:txBody>
                  <a:tcPr/>
                </a:tc>
                <a:tc>
                  <a:txBody>
                    <a:bodyPr/>
                    <a:lstStyle/>
                    <a:p>
                      <a:pPr algn="ctr"/>
                      <a:r>
                        <a:rPr lang="fr-BE" sz="1500" b="1" dirty="0"/>
                        <a:t>5.404.000</a:t>
                      </a:r>
                    </a:p>
                  </a:txBody>
                  <a:tcPr/>
                </a:tc>
                <a:extLst>
                  <a:ext uri="{0D108BD9-81ED-4DB2-BD59-A6C34878D82A}">
                    <a16:rowId xmlns:a16="http://schemas.microsoft.com/office/drawing/2014/main" val="3742575462"/>
                  </a:ext>
                </a:extLst>
              </a:tr>
              <a:tr h="1030114">
                <a:tc>
                  <a:txBody>
                    <a:bodyPr/>
                    <a:lstStyle/>
                    <a:p>
                      <a:r>
                        <a:rPr lang="fr-BE" sz="1500" dirty="0"/>
                        <a:t>Fournitures et services  (certains adjudicateurs fédéraux)</a:t>
                      </a:r>
                    </a:p>
                  </a:txBody>
                  <a:tcPr/>
                </a:tc>
                <a:tc>
                  <a:txBody>
                    <a:bodyPr/>
                    <a:lstStyle/>
                    <a:p>
                      <a:pPr algn="ctr"/>
                      <a:r>
                        <a:rPr lang="fr-BE" sz="1500" dirty="0"/>
                        <a:t>443.000</a:t>
                      </a:r>
                    </a:p>
                  </a:txBody>
                  <a:tcPr/>
                </a:tc>
                <a:tc>
                  <a:txBody>
                    <a:bodyPr/>
                    <a:lstStyle/>
                    <a:p>
                      <a:pPr algn="ctr"/>
                      <a:r>
                        <a:rPr lang="fr-BE" sz="1500" b="1" dirty="0"/>
                        <a:t>432.000</a:t>
                      </a:r>
                    </a:p>
                  </a:txBody>
                  <a:tcPr/>
                </a:tc>
                <a:extLst>
                  <a:ext uri="{0D108BD9-81ED-4DB2-BD59-A6C34878D82A}">
                    <a16:rowId xmlns:a16="http://schemas.microsoft.com/office/drawing/2014/main" val="3226221521"/>
                  </a:ext>
                </a:extLst>
              </a:tr>
              <a:tr h="1148092">
                <a:tc>
                  <a:txBody>
                    <a:bodyPr/>
                    <a:lstStyle/>
                    <a:p>
                      <a:r>
                        <a:rPr lang="fr-BE" sz="1500" dirty="0"/>
                        <a:t>Fournitures et services (autres adjudicateurs fédéraux)</a:t>
                      </a:r>
                    </a:p>
                  </a:txBody>
                  <a:tcPr/>
                </a:tc>
                <a:tc>
                  <a:txBody>
                    <a:bodyPr/>
                    <a:lstStyle/>
                    <a:p>
                      <a:pPr algn="ctr"/>
                      <a:r>
                        <a:rPr lang="fr-BE" sz="1500" dirty="0"/>
                        <a:t>443.000</a:t>
                      </a:r>
                    </a:p>
                  </a:txBody>
                  <a:tcPr/>
                </a:tc>
                <a:tc>
                  <a:txBody>
                    <a:bodyPr/>
                    <a:lstStyle/>
                    <a:p>
                      <a:pPr algn="ctr"/>
                      <a:r>
                        <a:rPr lang="fr-BE" sz="1500" b="1" dirty="0"/>
                        <a:t>432.000</a:t>
                      </a:r>
                    </a:p>
                  </a:txBody>
                  <a:tcPr/>
                </a:tc>
                <a:extLst>
                  <a:ext uri="{0D108BD9-81ED-4DB2-BD59-A6C34878D82A}">
                    <a16:rowId xmlns:a16="http://schemas.microsoft.com/office/drawing/2014/main" val="3988195310"/>
                  </a:ext>
                </a:extLst>
              </a:tr>
            </a:tbl>
          </a:graphicData>
        </a:graphic>
      </p:graphicFrame>
    </p:spTree>
    <p:extLst>
      <p:ext uri="{BB962C8B-B14F-4D97-AF65-F5344CB8AC3E}">
        <p14:creationId xmlns:p14="http://schemas.microsoft.com/office/powerpoint/2010/main" val="1066385260"/>
      </p:ext>
    </p:extLst>
  </p:cSld>
  <p:clrMapOvr>
    <a:masterClrMapping/>
  </p:clrMapOvr>
  <p:transition>
    <p:pull dir="l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45C46F7C-8908-C5D6-010B-3FF166DA4A91}"/>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2" name="Espace réservé du numéro de diapositive 1">
            <a:extLst>
              <a:ext uri="{FF2B5EF4-FFF2-40B4-BE49-F238E27FC236}">
                <a16:creationId xmlns:a16="http://schemas.microsoft.com/office/drawing/2014/main" id="{C3A5B07A-AE39-0DD6-BB0C-E090A0BE70D8}"/>
              </a:ext>
            </a:extLst>
          </p:cNvPr>
          <p:cNvSpPr>
            <a:spLocks noGrp="1"/>
          </p:cNvSpPr>
          <p:nvPr>
            <p:ph type="sldNum" sz="quarter" idx="12"/>
          </p:nvPr>
        </p:nvSpPr>
        <p:spPr/>
        <p:txBody>
          <a:bodyPr/>
          <a:lstStyle/>
          <a:p>
            <a:pPr>
              <a:defRPr/>
            </a:pPr>
            <a:fld id="{AB579958-F175-4604-ACCA-8E24432064FA}" type="slidenum">
              <a:rPr lang="en-US" smtClean="0"/>
              <a:pPr>
                <a:defRPr/>
              </a:pPr>
              <a:t>8</a:t>
            </a:fld>
            <a:endParaRPr lang="en-US" dirty="0"/>
          </a:p>
        </p:txBody>
      </p:sp>
      <p:sp>
        <p:nvSpPr>
          <p:cNvPr id="3" name="Titre 2">
            <a:extLst>
              <a:ext uri="{FF2B5EF4-FFF2-40B4-BE49-F238E27FC236}">
                <a16:creationId xmlns:a16="http://schemas.microsoft.com/office/drawing/2014/main" id="{E2775284-194A-9323-22E4-8E6E53E59616}"/>
              </a:ext>
            </a:extLst>
          </p:cNvPr>
          <p:cNvSpPr>
            <a:spLocks noGrp="1"/>
          </p:cNvSpPr>
          <p:nvPr>
            <p:ph type="title"/>
          </p:nvPr>
        </p:nvSpPr>
        <p:spPr>
          <a:xfrm>
            <a:off x="1043518" y="648828"/>
            <a:ext cx="10566400" cy="635471"/>
          </a:xfrm>
        </p:spPr>
        <p:txBody>
          <a:bodyPr/>
          <a:lstStyle/>
          <a:p>
            <a:r>
              <a:rPr lang="fr-BE" sz="2400" dirty="0"/>
              <a:t>Niveau européen</a:t>
            </a:r>
            <a:br>
              <a:rPr lang="fr-BE" sz="2400" dirty="0"/>
            </a:br>
            <a:r>
              <a:rPr lang="fr-BE" sz="2400" dirty="0"/>
              <a:t>Consultation publique – évaluation des directives marchés publics</a:t>
            </a:r>
          </a:p>
        </p:txBody>
      </p:sp>
      <p:sp>
        <p:nvSpPr>
          <p:cNvPr id="4" name="Espace réservé du contenu 3">
            <a:extLst>
              <a:ext uri="{FF2B5EF4-FFF2-40B4-BE49-F238E27FC236}">
                <a16:creationId xmlns:a16="http://schemas.microsoft.com/office/drawing/2014/main" id="{CE5E4D97-0EE0-0064-6674-B72861FD815B}"/>
              </a:ext>
            </a:extLst>
          </p:cNvPr>
          <p:cNvSpPr>
            <a:spLocks noGrp="1"/>
          </p:cNvSpPr>
          <p:nvPr>
            <p:ph idx="1"/>
          </p:nvPr>
        </p:nvSpPr>
        <p:spPr>
          <a:xfrm>
            <a:off x="1043519" y="1390404"/>
            <a:ext cx="10871674" cy="4353347"/>
          </a:xfrm>
        </p:spPr>
        <p:txBody>
          <a:bodyPr/>
          <a:lstStyle/>
          <a:p>
            <a:r>
              <a:rPr lang="fr-BE" sz="1800" b="1" dirty="0">
                <a:latin typeface="+mj-lt"/>
                <a:ea typeface="Calibri" panose="020F0502020204030204" pitchFamily="34" charset="0"/>
                <a:cs typeface="Arial" panose="020B0604020202020204" pitchFamily="34" charset="0"/>
              </a:rPr>
              <a:t>Appel à contributions et consultation publique en vue de l’évaluation des directives relatives aux marchés publics </a:t>
            </a:r>
          </a:p>
          <a:p>
            <a:pPr marL="0" indent="0">
              <a:buNone/>
            </a:pPr>
            <a:r>
              <a:rPr lang="fr-BE" sz="1600" b="0" i="1" u="none" strike="noStrike" baseline="0" dirty="0">
                <a:solidFill>
                  <a:schemeClr val="accent1"/>
                </a:solidFill>
                <a:latin typeface="+mj-lt"/>
              </a:rPr>
              <a:t>Site internet de la Commission européenne, décembre 2024 à mars 2025</a:t>
            </a:r>
            <a:endParaRPr lang="fr-BE" sz="1600" b="0" i="0" u="none" strike="noStrike" baseline="0" dirty="0">
              <a:solidFill>
                <a:schemeClr val="accent1"/>
              </a:solidFill>
              <a:latin typeface="+mj-lt"/>
            </a:endParaRPr>
          </a:p>
          <a:p>
            <a:pPr marL="0" indent="0" algn="l">
              <a:buNone/>
            </a:pPr>
            <a:endParaRPr lang="fr-BE" sz="1700" b="0" i="0" u="none" strike="noStrike" baseline="0" dirty="0">
              <a:latin typeface="+mj-lt"/>
            </a:endParaRPr>
          </a:p>
          <a:p>
            <a:r>
              <a:rPr lang="fr-BE" sz="1700" b="1" dirty="0">
                <a:solidFill>
                  <a:schemeClr val="accent1"/>
                </a:solidFill>
              </a:rPr>
              <a:t>Contexte:</a:t>
            </a:r>
            <a:endParaRPr lang="fr-BE" sz="1700" dirty="0"/>
          </a:p>
          <a:p>
            <a:pPr marL="0" indent="0">
              <a:buNone/>
            </a:pPr>
            <a:r>
              <a:rPr lang="fr-BE" sz="1700" dirty="0"/>
              <a:t>Dans les orientations politiques pour la Commission européenne 2024-2029, la présidente Ursula von der Leyen a annoncé une </a:t>
            </a:r>
            <a:r>
              <a:rPr lang="fr-BE" sz="1700" b="1" dirty="0">
                <a:solidFill>
                  <a:schemeClr val="accent1"/>
                </a:solidFill>
              </a:rPr>
              <a:t>révision des directives sur les marchés publics </a:t>
            </a:r>
            <a:r>
              <a:rPr lang="fr-BE" sz="1700" dirty="0"/>
              <a:t>afin de: </a:t>
            </a:r>
          </a:p>
          <a:p>
            <a:pPr lvl="1">
              <a:buFont typeface="Wingdings" panose="05000000000000000000" pitchFamily="2" charset="2"/>
              <a:buChar char="Ø"/>
            </a:pPr>
            <a:r>
              <a:rPr lang="fr-BE" sz="1700" dirty="0"/>
              <a:t>permettre de donner </a:t>
            </a:r>
            <a:r>
              <a:rPr lang="fr-BE" sz="1700" b="1" dirty="0"/>
              <a:t>la préférence aux produits européens</a:t>
            </a:r>
            <a:r>
              <a:rPr lang="fr-BE" sz="1700" dirty="0"/>
              <a:t> dans les marchés publics pour </a:t>
            </a:r>
            <a:r>
              <a:rPr lang="fr-BE" sz="1700" b="1" dirty="0"/>
              <a:t>certains secteurs stratégiques </a:t>
            </a:r>
            <a:r>
              <a:rPr lang="fr-BE" sz="1700" dirty="0"/>
              <a:t>; </a:t>
            </a:r>
          </a:p>
          <a:p>
            <a:pPr lvl="1">
              <a:buFont typeface="Wingdings" panose="05000000000000000000" pitchFamily="2" charset="2"/>
              <a:buChar char="Ø"/>
            </a:pPr>
            <a:r>
              <a:rPr lang="fr-BE" sz="1700" dirty="0"/>
              <a:t>contribuer à garantir la </a:t>
            </a:r>
            <a:r>
              <a:rPr lang="fr-BE" sz="1700" b="1" dirty="0"/>
              <a:t>valeur ajoutée de l'UE </a:t>
            </a:r>
            <a:r>
              <a:rPr lang="fr-BE" sz="1700" dirty="0"/>
              <a:t>et la </a:t>
            </a:r>
            <a:r>
              <a:rPr lang="fr-BE" sz="1700" b="1" dirty="0"/>
              <a:t>sécurité de l’approvisionnement en technologies, produits et services vitaux</a:t>
            </a:r>
            <a:r>
              <a:rPr lang="fr-BE" sz="1700" dirty="0"/>
              <a:t> ; </a:t>
            </a:r>
          </a:p>
          <a:p>
            <a:pPr lvl="1">
              <a:buFont typeface="Wingdings" panose="05000000000000000000" pitchFamily="2" charset="2"/>
              <a:buChar char="Ø"/>
            </a:pPr>
            <a:r>
              <a:rPr lang="fr-BE" sz="1700" b="1" dirty="0"/>
              <a:t>moderniser et simplifier les règles </a:t>
            </a:r>
            <a:r>
              <a:rPr lang="fr-BE" sz="1700" dirty="0"/>
              <a:t>en matière de marchés publics, en tenant compte notamment des start-up et des innovateurs de l’UE. 	</a:t>
            </a:r>
          </a:p>
          <a:p>
            <a:endParaRPr lang="fr-BE" sz="1700" dirty="0"/>
          </a:p>
          <a:p>
            <a:r>
              <a:rPr lang="fr-BE" sz="1700" b="1" dirty="0">
                <a:solidFill>
                  <a:schemeClr val="accent1"/>
                </a:solidFill>
              </a:rPr>
              <a:t>Directives concernées :</a:t>
            </a:r>
          </a:p>
          <a:p>
            <a:pPr lvl="1">
              <a:buFont typeface="Wingdings" panose="05000000000000000000" pitchFamily="2" charset="2"/>
              <a:buChar char="v"/>
            </a:pPr>
            <a:r>
              <a:rPr lang="fr-BE" sz="1700" dirty="0"/>
              <a:t>la directive </a:t>
            </a:r>
            <a:r>
              <a:rPr lang="fr-BE" sz="1700" b="1" dirty="0">
                <a:solidFill>
                  <a:schemeClr val="accent5"/>
                </a:solidFill>
              </a:rPr>
              <a:t>2014/23/UE </a:t>
            </a:r>
            <a:r>
              <a:rPr lang="fr-BE" sz="1700" dirty="0"/>
              <a:t>sur l’attribution de contrats de concession</a:t>
            </a:r>
          </a:p>
          <a:p>
            <a:pPr lvl="1">
              <a:buFont typeface="Wingdings" panose="05000000000000000000" pitchFamily="2" charset="2"/>
              <a:buChar char="v"/>
            </a:pPr>
            <a:r>
              <a:rPr lang="fr-BE" sz="1700" dirty="0"/>
              <a:t>la directive </a:t>
            </a:r>
            <a:r>
              <a:rPr lang="fr-BE" sz="1700" b="1" dirty="0">
                <a:solidFill>
                  <a:schemeClr val="accent5"/>
                </a:solidFill>
              </a:rPr>
              <a:t>2014/24/UE </a:t>
            </a:r>
            <a:r>
              <a:rPr lang="fr-BE" sz="1700" dirty="0"/>
              <a:t>sur la passation des marchés publics</a:t>
            </a:r>
          </a:p>
          <a:p>
            <a:pPr lvl="1">
              <a:buFont typeface="Wingdings" panose="05000000000000000000" pitchFamily="2" charset="2"/>
              <a:buChar char="v"/>
            </a:pPr>
            <a:r>
              <a:rPr lang="fr-BE" sz="1700" dirty="0"/>
              <a:t>la directive </a:t>
            </a:r>
            <a:r>
              <a:rPr lang="fr-BE" sz="1700" b="1" dirty="0">
                <a:solidFill>
                  <a:schemeClr val="accent5"/>
                </a:solidFill>
              </a:rPr>
              <a:t>2014/25/UE </a:t>
            </a:r>
            <a:r>
              <a:rPr lang="fr-BE" sz="1700" dirty="0"/>
              <a:t>relative à la passation de marchés par des entités opérant dans les secteurs de l’eau, de l’énergie, des transports et des services postaux</a:t>
            </a:r>
          </a:p>
          <a:p>
            <a:endParaRPr lang="fr-BE" sz="1800" dirty="0"/>
          </a:p>
          <a:p>
            <a:endParaRPr lang="fr-BE" sz="1800" dirty="0"/>
          </a:p>
          <a:p>
            <a:endParaRPr lang="fr-BE" sz="1800" dirty="0"/>
          </a:p>
          <a:p>
            <a:endParaRPr lang="fr-BE" sz="1800" dirty="0"/>
          </a:p>
          <a:p>
            <a:endParaRPr lang="fr-BE" sz="1800" dirty="0"/>
          </a:p>
          <a:p>
            <a:endParaRPr lang="fr-BE" sz="1800" dirty="0"/>
          </a:p>
          <a:p>
            <a:pPr marL="0" indent="0" algn="l">
              <a:buNone/>
            </a:pPr>
            <a:endParaRPr lang="fr-BE" dirty="0">
              <a:latin typeface="Arial" panose="020B0604020202020204" pitchFamily="34" charset="0"/>
              <a:ea typeface="Calibri" panose="020F0502020204030204" pitchFamily="34" charset="0"/>
              <a:cs typeface="Arial" panose="020B0604020202020204" pitchFamily="34" charset="0"/>
            </a:endParaRPr>
          </a:p>
          <a:p>
            <a:endParaRPr lang="fr-BE" dirty="0"/>
          </a:p>
        </p:txBody>
      </p:sp>
    </p:spTree>
    <p:extLst>
      <p:ext uri="{BB962C8B-B14F-4D97-AF65-F5344CB8AC3E}">
        <p14:creationId xmlns:p14="http://schemas.microsoft.com/office/powerpoint/2010/main" val="2034634669"/>
      </p:ext>
    </p:extLst>
  </p:cSld>
  <p:clrMapOvr>
    <a:masterClrMapping/>
  </p:clrMapOvr>
  <p:transition>
    <p:pull dir="l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19D41-1F63-D778-33F3-DEF0087589E4}"/>
            </a:ext>
          </a:extLst>
        </p:cNvPr>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E155526C-9EE9-BEB8-5722-D4448CCCCF9A}"/>
              </a:ext>
            </a:extLst>
          </p:cNvPr>
          <p:cNvSpPr>
            <a:spLocks noGrp="1"/>
          </p:cNvSpPr>
          <p:nvPr>
            <p:ph type="ftr" sz="quarter" idx="11"/>
          </p:nvPr>
        </p:nvSpPr>
        <p:spPr/>
        <p:txBody>
          <a:bodyPr/>
          <a:lstStyle/>
          <a:p>
            <a:pPr>
              <a:defRPr/>
            </a:pPr>
            <a:r>
              <a:rPr lang="en-US" dirty="0">
                <a:solidFill>
                  <a:schemeClr val="accent1"/>
                </a:solidFill>
              </a:rPr>
              <a:t>National Tender Day 2025 - Samuel Wauthier</a:t>
            </a:r>
            <a:endParaRPr lang="nl-NL" dirty="0">
              <a:solidFill>
                <a:schemeClr val="accent1"/>
              </a:solidFill>
            </a:endParaRPr>
          </a:p>
        </p:txBody>
      </p:sp>
      <p:sp>
        <p:nvSpPr>
          <p:cNvPr id="2" name="Espace réservé du numéro de diapositive 1">
            <a:extLst>
              <a:ext uri="{FF2B5EF4-FFF2-40B4-BE49-F238E27FC236}">
                <a16:creationId xmlns:a16="http://schemas.microsoft.com/office/drawing/2014/main" id="{FB96543C-C696-FE1E-186E-DCEA25BE8239}"/>
              </a:ext>
            </a:extLst>
          </p:cNvPr>
          <p:cNvSpPr>
            <a:spLocks noGrp="1"/>
          </p:cNvSpPr>
          <p:nvPr>
            <p:ph type="sldNum" sz="quarter" idx="12"/>
          </p:nvPr>
        </p:nvSpPr>
        <p:spPr/>
        <p:txBody>
          <a:bodyPr/>
          <a:lstStyle/>
          <a:p>
            <a:pPr>
              <a:defRPr/>
            </a:pPr>
            <a:fld id="{AB579958-F175-4604-ACCA-8E24432064FA}" type="slidenum">
              <a:rPr lang="en-US" smtClean="0"/>
              <a:pPr>
                <a:defRPr/>
              </a:pPr>
              <a:t>9</a:t>
            </a:fld>
            <a:endParaRPr lang="en-US" dirty="0"/>
          </a:p>
        </p:txBody>
      </p:sp>
      <p:sp>
        <p:nvSpPr>
          <p:cNvPr id="3" name="Titre 2">
            <a:extLst>
              <a:ext uri="{FF2B5EF4-FFF2-40B4-BE49-F238E27FC236}">
                <a16:creationId xmlns:a16="http://schemas.microsoft.com/office/drawing/2014/main" id="{602935C8-A247-BDB6-3416-5FB558944B75}"/>
              </a:ext>
            </a:extLst>
          </p:cNvPr>
          <p:cNvSpPr>
            <a:spLocks noGrp="1"/>
          </p:cNvSpPr>
          <p:nvPr>
            <p:ph type="title"/>
          </p:nvPr>
        </p:nvSpPr>
        <p:spPr>
          <a:xfrm>
            <a:off x="1043518" y="648828"/>
            <a:ext cx="10566400" cy="635471"/>
          </a:xfrm>
        </p:spPr>
        <p:txBody>
          <a:bodyPr/>
          <a:lstStyle/>
          <a:p>
            <a:r>
              <a:rPr lang="fr-BE" sz="2400" dirty="0"/>
              <a:t>Niveau européen</a:t>
            </a:r>
            <a:br>
              <a:rPr lang="fr-BE" sz="2400" dirty="0"/>
            </a:br>
            <a:r>
              <a:rPr lang="fr-BE" sz="2400" dirty="0"/>
              <a:t>Consultation publique – évaluation des directives marchés publics</a:t>
            </a:r>
          </a:p>
        </p:txBody>
      </p:sp>
      <p:sp>
        <p:nvSpPr>
          <p:cNvPr id="4" name="Espace réservé du contenu 3">
            <a:extLst>
              <a:ext uri="{FF2B5EF4-FFF2-40B4-BE49-F238E27FC236}">
                <a16:creationId xmlns:a16="http://schemas.microsoft.com/office/drawing/2014/main" id="{A95AA2F7-08AF-6141-8E9D-E48E2DAFEAE1}"/>
              </a:ext>
            </a:extLst>
          </p:cNvPr>
          <p:cNvSpPr>
            <a:spLocks noGrp="1"/>
          </p:cNvSpPr>
          <p:nvPr>
            <p:ph idx="1"/>
          </p:nvPr>
        </p:nvSpPr>
        <p:spPr>
          <a:xfrm>
            <a:off x="1043516" y="1399735"/>
            <a:ext cx="10750377" cy="4353347"/>
          </a:xfrm>
        </p:spPr>
        <p:txBody>
          <a:bodyPr/>
          <a:lstStyle/>
          <a:p>
            <a:r>
              <a:rPr lang="fr-BE" sz="1800" b="1" dirty="0">
                <a:latin typeface="+mj-lt"/>
                <a:ea typeface="Calibri" panose="020F0502020204030204" pitchFamily="34" charset="0"/>
                <a:cs typeface="Arial" panose="020B0604020202020204" pitchFamily="34" charset="0"/>
              </a:rPr>
              <a:t>Appel à contributions et consultation publique en vue de l’évaluation des directives relatives aux marchés publics </a:t>
            </a:r>
          </a:p>
          <a:p>
            <a:pPr marL="0" indent="0">
              <a:buNone/>
            </a:pPr>
            <a:r>
              <a:rPr lang="fr-BE" sz="1600" b="0" i="1" u="none" strike="noStrike" baseline="0" dirty="0">
                <a:solidFill>
                  <a:schemeClr val="accent1"/>
                </a:solidFill>
                <a:latin typeface="+mj-lt"/>
              </a:rPr>
              <a:t>Site internet de la Commission européenne, décembre 2024 à mars 2025</a:t>
            </a:r>
            <a:endParaRPr lang="fr-BE" sz="1600" b="0" i="0" u="none" strike="noStrike" baseline="0" dirty="0">
              <a:solidFill>
                <a:schemeClr val="accent1"/>
              </a:solidFill>
              <a:latin typeface="+mj-lt"/>
            </a:endParaRPr>
          </a:p>
          <a:p>
            <a:pPr marL="0" indent="0">
              <a:buNone/>
            </a:pPr>
            <a:endParaRPr lang="fr-BE" sz="1800" dirty="0"/>
          </a:p>
          <a:p>
            <a:r>
              <a:rPr lang="fr-BE" sz="1800" b="1" dirty="0">
                <a:solidFill>
                  <a:schemeClr val="accent1"/>
                </a:solidFill>
              </a:rPr>
              <a:t>Dans le cadre de cette évaluation, plusieurs activités ont été lancées :</a:t>
            </a:r>
          </a:p>
          <a:p>
            <a:pPr>
              <a:buFont typeface="Wingdings" panose="05000000000000000000" pitchFamily="2" charset="2"/>
              <a:buChar char="Ø"/>
            </a:pPr>
            <a:r>
              <a:rPr lang="fr-BE" sz="1800" dirty="0"/>
              <a:t>appel à contributions </a:t>
            </a:r>
          </a:p>
          <a:p>
            <a:pPr>
              <a:buFont typeface="Wingdings" panose="05000000000000000000" pitchFamily="2" charset="2"/>
              <a:buChar char="Ø"/>
            </a:pPr>
            <a:r>
              <a:rPr lang="fr-BE" sz="1800" dirty="0"/>
              <a:t>consultation publique en ligne </a:t>
            </a:r>
          </a:p>
          <a:p>
            <a:pPr>
              <a:buFont typeface="Wingdings" panose="05000000000000000000" pitchFamily="2" charset="2"/>
              <a:buChar char="Ø"/>
            </a:pPr>
            <a:r>
              <a:rPr lang="fr-BE" sz="1800" dirty="0"/>
              <a:t>consultations ciblées et d’experts (groupes d’experts en marchés publics de la Commission et du Conseil)</a:t>
            </a:r>
            <a:endParaRPr lang="fr-BE" sz="1800" b="1" dirty="0">
              <a:solidFill>
                <a:schemeClr val="accent1"/>
              </a:solidFill>
            </a:endParaRPr>
          </a:p>
          <a:p>
            <a:endParaRPr lang="fr-BE" sz="1800" b="1" dirty="0">
              <a:solidFill>
                <a:schemeClr val="accent1"/>
              </a:solidFill>
            </a:endParaRPr>
          </a:p>
          <a:p>
            <a:r>
              <a:rPr lang="fr-BE" sz="1800" b="1" dirty="0">
                <a:solidFill>
                  <a:schemeClr val="accent1"/>
                </a:solidFill>
              </a:rPr>
              <a:t>Procédure et planification : </a:t>
            </a:r>
          </a:p>
          <a:p>
            <a:pPr marL="0" indent="0">
              <a:buNone/>
            </a:pPr>
            <a:r>
              <a:rPr lang="fr-BE" sz="1800" dirty="0"/>
              <a:t>L’évaluation :</a:t>
            </a:r>
          </a:p>
          <a:p>
            <a:pPr>
              <a:buFont typeface="Wingdings" panose="05000000000000000000" pitchFamily="2" charset="2"/>
              <a:buChar char="Ø"/>
            </a:pPr>
            <a:r>
              <a:rPr lang="fr-BE" sz="1800" dirty="0"/>
              <a:t>couvre une période de huit ans (2016-2024) ;</a:t>
            </a:r>
          </a:p>
          <a:p>
            <a:pPr>
              <a:buFont typeface="Wingdings" panose="05000000000000000000" pitchFamily="2" charset="2"/>
              <a:buChar char="Ø"/>
            </a:pPr>
            <a:r>
              <a:rPr lang="fr-BE" sz="1800" dirty="0"/>
              <a:t>tous les États membres de l’UE ainsi que les pays de l’EEE;</a:t>
            </a:r>
          </a:p>
          <a:p>
            <a:pPr>
              <a:buFont typeface="Wingdings" panose="05000000000000000000" pitchFamily="2" charset="2"/>
              <a:buChar char="Ø"/>
            </a:pPr>
            <a:r>
              <a:rPr lang="fr-BE" sz="1800" dirty="0"/>
              <a:t>inclut une analyse approfondie de la concurrence sur les marchés publics de l’UE.</a:t>
            </a:r>
          </a:p>
          <a:p>
            <a:pPr marL="0" indent="0">
              <a:buNone/>
            </a:pPr>
            <a:endParaRPr lang="fr-BE" sz="1800" dirty="0"/>
          </a:p>
          <a:p>
            <a:r>
              <a:rPr lang="fr-BE" sz="1800" dirty="0"/>
              <a:t>Les consultations publiques et l’appel à contributions ont été clôturés le 7 mars 2025.</a:t>
            </a:r>
          </a:p>
          <a:p>
            <a:r>
              <a:rPr lang="fr-BE" sz="1800" dirty="0"/>
              <a:t>L’adoption par la Commission européenne de la proposition de réforme est prévue pour le </a:t>
            </a:r>
            <a:r>
              <a:rPr lang="fr-BE" sz="1800" b="1" dirty="0">
                <a:solidFill>
                  <a:schemeClr val="accent1"/>
                </a:solidFill>
              </a:rPr>
              <a:t>3</a:t>
            </a:r>
            <a:r>
              <a:rPr lang="fr-BE" sz="1800" b="1" baseline="30000" dirty="0">
                <a:solidFill>
                  <a:schemeClr val="accent1"/>
                </a:solidFill>
              </a:rPr>
              <a:t>ème</a:t>
            </a:r>
            <a:r>
              <a:rPr lang="fr-BE" sz="1800" b="1" dirty="0">
                <a:solidFill>
                  <a:schemeClr val="accent1"/>
                </a:solidFill>
              </a:rPr>
              <a:t> trimestre 2025</a:t>
            </a:r>
          </a:p>
          <a:p>
            <a:endParaRPr lang="fr-BE" sz="1800" dirty="0"/>
          </a:p>
          <a:p>
            <a:pPr algn="l"/>
            <a:endParaRPr lang="fr-BE" dirty="0">
              <a:latin typeface="Arial" panose="020B0604020202020204" pitchFamily="34" charset="0"/>
              <a:ea typeface="Calibri" panose="020F0502020204030204" pitchFamily="34" charset="0"/>
              <a:cs typeface="Arial" panose="020B0604020202020204" pitchFamily="34" charset="0"/>
            </a:endParaRPr>
          </a:p>
          <a:p>
            <a:endParaRPr lang="fr-BE" dirty="0"/>
          </a:p>
        </p:txBody>
      </p:sp>
    </p:spTree>
    <p:extLst>
      <p:ext uri="{BB962C8B-B14F-4D97-AF65-F5344CB8AC3E}">
        <p14:creationId xmlns:p14="http://schemas.microsoft.com/office/powerpoint/2010/main" val="1830452087"/>
      </p:ext>
    </p:extLst>
  </p:cSld>
  <p:clrMapOvr>
    <a:masterClrMapping/>
  </p:clrMapOvr>
  <p:transition>
    <p:pull dir="ld"/>
  </p:transition>
</p:sld>
</file>

<file path=ppt/theme/theme1.xml><?xml version="1.0" encoding="utf-8"?>
<a:theme xmlns:a="http://schemas.openxmlformats.org/drawingml/2006/main" name="CCREK-FR">
  <a:themeElements>
    <a:clrScheme name="CCREK">
      <a:dk1>
        <a:sysClr val="windowText" lastClr="000000"/>
      </a:dk1>
      <a:lt1>
        <a:sysClr val="window" lastClr="FFFFFF"/>
      </a:lt1>
      <a:dk2>
        <a:srgbClr val="000000"/>
      </a:dk2>
      <a:lt2>
        <a:srgbClr val="FFFFFF"/>
      </a:lt2>
      <a:accent1>
        <a:srgbClr val="8F1F76"/>
      </a:accent1>
      <a:accent2>
        <a:srgbClr val="2CA4C6"/>
      </a:accent2>
      <a:accent3>
        <a:srgbClr val="A2C037"/>
      </a:accent3>
      <a:accent4>
        <a:srgbClr val="D6CD34"/>
      </a:accent4>
      <a:accent5>
        <a:srgbClr val="D23278"/>
      </a:accent5>
      <a:accent6>
        <a:srgbClr val="289548"/>
      </a:accent6>
      <a:hlink>
        <a:srgbClr val="2CA4C6"/>
      </a:hlink>
      <a:folHlink>
        <a:srgbClr val="433061"/>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normAutofit/>
      </a:bodyPr>
      <a:lstStyle>
        <a:defPPr marL="342900" indent="-342900" algn="ctr">
          <a:lnSpc>
            <a:spcPct val="80000"/>
          </a:lnSpc>
          <a:spcBef>
            <a:spcPct val="20000"/>
          </a:spcBef>
          <a:defRPr sz="1600" dirty="0" smtClean="0">
            <a:solidFill>
              <a:schemeClr val="bg2">
                <a:lumMod val="50000"/>
              </a:schemeClr>
            </a:solidFill>
            <a:latin typeface="+mn-lt"/>
            <a:cs typeface="+mn-cs"/>
          </a:defRPr>
        </a:defPPr>
      </a:lstStyle>
    </a:txDef>
  </a:objectDefaults>
  <a:extraClrSchemeLst/>
  <a:extLst>
    <a:ext uri="{05A4C25C-085E-4340-85A3-A5531E510DB2}">
      <thm15:themeFamily xmlns:thm15="http://schemas.microsoft.com/office/thememl/2012/main" name="CCREK-FR" id="{E132AB92-33F9-4D5A-A130-1C80247F3FBC}" vid="{FE83294D-DBD5-45BD-95B9-D2036C76876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r_x00e9_f_x00e9_renceT xmlns="093469a7-4cce-4745-99e7-6e01860ad75e" xsi:nil="true"/>
    <lcf76f155ced4ddcb4097134ff3c332f xmlns="093469a7-4cce-4745-99e7-6e01860ad75e">
      <Terms xmlns="http://schemas.microsoft.com/office/infopath/2007/PartnerControls"/>
    </lcf76f155ced4ddcb4097134ff3c332f>
    <TaxCatchAll xmlns="51a33f20-7775-408c-9c06-0e8f69fae14f" xsi:nil="true"/>
    <Pr_x00e9_f_x00e9_renceG xmlns="093469a7-4cce-4745-99e7-6e01860ad75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8D1C60F59417B4590556105D93B2252" ma:contentTypeVersion="17" ma:contentTypeDescription="Crée un document." ma:contentTypeScope="" ma:versionID="3e670e212df1221e81f0f39b5784e7d4">
  <xsd:schema xmlns:xsd="http://www.w3.org/2001/XMLSchema" xmlns:xs="http://www.w3.org/2001/XMLSchema" xmlns:p="http://schemas.microsoft.com/office/2006/metadata/properties" xmlns:ns2="093469a7-4cce-4745-99e7-6e01860ad75e" xmlns:ns3="51a33f20-7775-408c-9c06-0e8f69fae14f" targetNamespace="http://schemas.microsoft.com/office/2006/metadata/properties" ma:root="true" ma:fieldsID="264ba654cb76523a8f93c0d8ef0b6bea" ns2:_="" ns3:_="">
    <xsd:import namespace="093469a7-4cce-4745-99e7-6e01860ad75e"/>
    <xsd:import namespace="51a33f20-7775-408c-9c06-0e8f69fae14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Pr_x00e9_f_x00e9_renceG" minOccurs="0"/>
                <xsd:element ref="ns2:Pr_x00e9_f_x00e9_renceT" minOccurs="0"/>
                <xsd:element ref="ns2:MediaServiceSearchPropertie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3469a7-4cce-4745-99e7-6e01860ad7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alises d’images" ma:readOnly="false" ma:fieldId="{5cf76f15-5ced-4ddc-b409-7134ff3c332f}" ma:taxonomyMulti="true" ma:sspId="3677b756-bb6c-42c0-a500-a3c5d40b597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Pr_x00e9_f_x00e9_renceG" ma:index="20" nillable="true" ma:displayName="Préférence G" ma:format="Dropdown" ma:internalName="Pr_x00e9_f_x00e9_renceG">
      <xsd:simpleType>
        <xsd:restriction base="dms:Choice">
          <xsd:enumeration value="J'aime moins"/>
          <xsd:enumeration value="J'aime beaucoup"/>
          <xsd:enumeration value="J'aime bien"/>
        </xsd:restriction>
      </xsd:simpleType>
    </xsd:element>
    <xsd:element name="Pr_x00e9_f_x00e9_renceT" ma:index="21" nillable="true" ma:displayName="Préférence T" ma:format="Dropdown" ma:internalName="Pr_x00e9_f_x00e9_renceT">
      <xsd:simpleType>
        <xsd:restriction base="dms:Choice">
          <xsd:enumeration value="J'aime moins"/>
          <xsd:enumeration value="J'aime beaucoup"/>
          <xsd:enumeration value="J'aime bien"/>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a33f20-7775-408c-9c06-0e8f69fae14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62c83ef-0fe6-4d72-93a4-26ad9c066dbc}" ma:internalName="TaxCatchAll" ma:showField="CatchAllData" ma:web="51a33f20-7775-408c-9c06-0e8f69fae14f">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1C117E-615C-467E-AFC9-973198C1B006}">
  <ds:schemaRefs>
    <ds:schemaRef ds:uri="51a33f20-7775-408c-9c06-0e8f69fae14f"/>
    <ds:schemaRef ds:uri="http://schemas.microsoft.com/office/2006/metadata/properties"/>
    <ds:schemaRef ds:uri="http://purl.org/dc/elements/1.1/"/>
    <ds:schemaRef ds:uri="http://purl.org/dc/dcmitype/"/>
    <ds:schemaRef ds:uri="http://www.w3.org/XML/1998/namespac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093469a7-4cce-4745-99e7-6e01860ad75e"/>
  </ds:schemaRefs>
</ds:datastoreItem>
</file>

<file path=customXml/itemProps2.xml><?xml version="1.0" encoding="utf-8"?>
<ds:datastoreItem xmlns:ds="http://schemas.openxmlformats.org/officeDocument/2006/customXml" ds:itemID="{94A9F4D3-24D5-45E8-802D-FE6EC1BB2BA5}">
  <ds:schemaRefs>
    <ds:schemaRef ds:uri="http://schemas.microsoft.com/sharepoint/v3/contenttype/forms"/>
  </ds:schemaRefs>
</ds:datastoreItem>
</file>

<file path=customXml/itemProps3.xml><?xml version="1.0" encoding="utf-8"?>
<ds:datastoreItem xmlns:ds="http://schemas.openxmlformats.org/officeDocument/2006/customXml" ds:itemID="{27D3DA27-D7B8-43DB-96C1-61C2B40AB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3469a7-4cce-4745-99e7-6e01860ad75e"/>
    <ds:schemaRef ds:uri="51a33f20-7775-408c-9c06-0e8f69fae1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66c008a4-b565-49a9-93c9-c1e64cad2e11}" enabled="0" method="" siteId="{66c008a4-b565-49a9-93c9-c1e64cad2e11}" removed="1"/>
</clbl:labelList>
</file>

<file path=docProps/app.xml><?xml version="1.0" encoding="utf-8"?>
<Properties xmlns="http://schemas.openxmlformats.org/officeDocument/2006/extended-properties" xmlns:vt="http://schemas.openxmlformats.org/officeDocument/2006/docPropsVTypes">
  <Template/>
  <TotalTime>921</TotalTime>
  <Words>7466</Words>
  <Application>Microsoft Office PowerPoint</Application>
  <PresentationFormat>Grand écran</PresentationFormat>
  <Paragraphs>722</Paragraphs>
  <Slides>48</Slides>
  <Notes>48</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48</vt:i4>
      </vt:variant>
    </vt:vector>
  </HeadingPairs>
  <TitlesOfParts>
    <vt:vector size="57" baseType="lpstr">
      <vt:lpstr>Aptos</vt:lpstr>
      <vt:lpstr>Arial</vt:lpstr>
      <vt:lpstr>Calibri</vt:lpstr>
      <vt:lpstr>Corbel</vt:lpstr>
      <vt:lpstr>Courier New</vt:lpstr>
      <vt:lpstr>EUAlbertina</vt:lpstr>
      <vt:lpstr>Times New Roman</vt:lpstr>
      <vt:lpstr>Wingdings</vt:lpstr>
      <vt:lpstr>CCREK-FR</vt:lpstr>
      <vt:lpstr>Présentation PowerPoint</vt:lpstr>
      <vt:lpstr>Avertissement</vt:lpstr>
      <vt:lpstr>Avertissement</vt:lpstr>
      <vt:lpstr>Présentation PowerPoint</vt:lpstr>
      <vt:lpstr>Présentation PowerPoint</vt:lpstr>
      <vt:lpstr>Niveau européen Règlements délégués seuils (projets)</vt:lpstr>
      <vt:lpstr>Niveau européen Règlements délégués seuils (projets)</vt:lpstr>
      <vt:lpstr>Niveau européen Consultation publique – évaluation des directives marchés publics</vt:lpstr>
      <vt:lpstr>Niveau européen Consultation publique – évaluation des directives marchés publics</vt:lpstr>
      <vt:lpstr>Niveau européen Consultation publique – évaluation des directives marchés publics</vt:lpstr>
      <vt:lpstr>Niveau européen Livre blanc pour une défense européenne</vt:lpstr>
      <vt:lpstr>Niveau européen Livre blanc pour une défense européenne</vt:lpstr>
      <vt:lpstr>Niveau européen Projet de règlement d’exécution – véhicules </vt:lpstr>
      <vt:lpstr>Niveau européen Projet de règlement d’exécution – véhicules </vt:lpstr>
      <vt:lpstr>Niveau européen Projet de règlement d’exécution – véhicules </vt:lpstr>
      <vt:lpstr>Niveau européen Projet de règlement d’exécution – véhicules </vt:lpstr>
      <vt:lpstr>Niveau européen Projet de règlement d’exécution – industrie « zéro net » </vt:lpstr>
      <vt:lpstr>Niveau européen Projet de règlement d’exécution – industrie « zéro net » </vt:lpstr>
      <vt:lpstr>Niveau européen Projet de règlement d’exécution – industrie « zéro net » </vt:lpstr>
      <vt:lpstr>Présentation PowerPoint</vt:lpstr>
      <vt:lpstr>Niveau belge Arrêté royal sécurité</vt:lpstr>
      <vt:lpstr>Niveau belge Arrêté royal sécurité</vt:lpstr>
      <vt:lpstr>Niveau belge Arrêté royal sécurité</vt:lpstr>
      <vt:lpstr>Niveau belge Arrêté royal sécurité</vt:lpstr>
      <vt:lpstr>Niveau belge Arrêté royal sécurité</vt:lpstr>
      <vt:lpstr>Niveau belge Arrêté royal sécurité</vt:lpstr>
      <vt:lpstr>Niveau belge Arrêté royal sécurité</vt:lpstr>
      <vt:lpstr>Niveau belge Projet de loi</vt:lpstr>
      <vt:lpstr>Niveau belge Projet de loi</vt:lpstr>
      <vt:lpstr>Niveau belge Guide pratique pour lanceurs d’alerte</vt:lpstr>
      <vt:lpstr>Niveau belge Guide pratique pour lanceurs d’alerte</vt:lpstr>
      <vt:lpstr>Niveau belge Guide pratique pour lanceurs d’alerte</vt:lpstr>
      <vt:lpstr>Niveau belge – Région wallonne Infrastructure</vt:lpstr>
      <vt:lpstr>Niveau belge – Région wallonne Infrastructure</vt:lpstr>
      <vt:lpstr>Niveau belge Livre 6 du Code civil – responsabilité extracontractuelle</vt:lpstr>
      <vt:lpstr>Niveau belge Livre 6 du Code civil – responsabilité extracontractuelle</vt:lpstr>
      <vt:lpstr>Niveau belge Arrêté royal du 12 août 2024 paiement – rappel </vt:lpstr>
      <vt:lpstr>Niveau belge Arrêté royal du 12 août 2024 paiement – rappel </vt:lpstr>
      <vt:lpstr>Niveau belge  Communication des données statistiques – rappel </vt:lpstr>
      <vt:lpstr>Niveau belge  Communication des données statistiques – rappel </vt:lpstr>
      <vt:lpstr>Niveau belge  Avis de la Commission des marchés publics</vt:lpstr>
      <vt:lpstr>Niveau belge  Avis de la Commission des marchés publics</vt:lpstr>
      <vt:lpstr>Niveau belge  Avis de la Commission des marchés publics</vt:lpstr>
      <vt:lpstr>Niveau belge  Avis de la Commission des marchés publics</vt:lpstr>
      <vt:lpstr>Niveau belge  Avis de la Commission des marchés publics</vt:lpstr>
      <vt:lpstr>Niveau belge  Avis de la Commission des marchés publics</vt:lpstr>
      <vt:lpstr>Niveau belge  Initiatives légales ou réglementaire en cours</vt:lpstr>
      <vt:lpstr>Présentation PowerPoint</vt:lpstr>
    </vt:vector>
  </TitlesOfParts>
  <Company>Rekenhof Cour des comptes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Séverine Monjardez (CCREK)</dc:creator>
  <cp:lastModifiedBy>Garcia Perez Béatrice</cp:lastModifiedBy>
  <cp:revision>12</cp:revision>
  <cp:lastPrinted>2025-10-15T20:53:27Z</cp:lastPrinted>
  <dcterms:created xsi:type="dcterms:W3CDTF">2025-09-09T08:27:54Z</dcterms:created>
  <dcterms:modified xsi:type="dcterms:W3CDTF">2025-11-17T20:13:40Z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0x010100E8D1C60F59417B4590556105D93B2252</vt:lpwstr>
  </property>
  <property fmtid="{D5CDD505-2E9C-101B-9397-08002B2CF9AE}" pid="3" name="MediaServiceImageTags">
    <vt:lpwstr/>
  </property>
</Properties>
</file>