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sldIdLst>
    <p:sldId id="256" r:id="rId2"/>
    <p:sldId id="266" r:id="rId3"/>
    <p:sldId id="270" r:id="rId4"/>
    <p:sldId id="271" r:id="rId5"/>
    <p:sldId id="257" r:id="rId6"/>
    <p:sldId id="267" r:id="rId7"/>
    <p:sldId id="258" r:id="rId8"/>
    <p:sldId id="259" r:id="rId9"/>
    <p:sldId id="260" r:id="rId10"/>
    <p:sldId id="261" r:id="rId11"/>
    <p:sldId id="262" r:id="rId12"/>
    <p:sldId id="268" r:id="rId13"/>
    <p:sldId id="263" r:id="rId14"/>
    <p:sldId id="269" r:id="rId15"/>
    <p:sldId id="275" r:id="rId16"/>
    <p:sldId id="264" r:id="rId17"/>
    <p:sldId id="276" r:id="rId18"/>
    <p:sldId id="274" r:id="rId19"/>
    <p:sldId id="272"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2EEDFA4-B953-4793-ACB9-8460C150E21E}">
          <p14:sldIdLst>
            <p14:sldId id="256"/>
          </p14:sldIdLst>
        </p14:section>
        <p14:section name="Contexte" id="{FE018245-EECD-46C9-BFB1-B16F0F19D0E4}">
          <p14:sldIdLst>
            <p14:sldId id="266"/>
            <p14:sldId id="270"/>
            <p14:sldId id="271"/>
            <p14:sldId id="257"/>
          </p14:sldIdLst>
        </p14:section>
        <p14:section name="Arrêt du CE" id="{1CEB5C9B-9DB2-4E9E-99FF-E58AE196813B}">
          <p14:sldIdLst>
            <p14:sldId id="267"/>
            <p14:sldId id="258"/>
            <p14:sldId id="259"/>
            <p14:sldId id="260"/>
            <p14:sldId id="261"/>
            <p14:sldId id="262"/>
          </p14:sldIdLst>
        </p14:section>
        <p14:section name="Conséquences" id="{044AD3C2-0AF3-42A3-8246-7F565D4EB888}">
          <p14:sldIdLst>
            <p14:sldId id="268"/>
            <p14:sldId id="263"/>
            <p14:sldId id="269"/>
            <p14:sldId id="275"/>
            <p14:sldId id="264"/>
            <p14:sldId id="276"/>
          </p14:sldIdLst>
        </p14:section>
        <p14:section name="Conclusion" id="{78F07CEE-DBC3-4178-A946-0EFB81A5C6C1}">
          <p14:sldIdLst>
            <p14:sldId id="274"/>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105" d="100"/>
          <a:sy n="105" d="100"/>
        </p:scale>
        <p:origin x="126" y="31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E7AB74E-74C7-4307-A25C-48D376476C69}" type="datetimeFigureOut">
              <a:rPr lang="fr-BE" smtClean="0"/>
              <a:t>16/03/2026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D3EDCEB2-CCC8-4B61-8FF7-65DDADAB6096}"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376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E7AB74E-74C7-4307-A25C-48D376476C69}" type="datetimeFigureOut">
              <a:rPr lang="fr-BE" smtClean="0"/>
              <a:t>16/03/2026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2667599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E7AB74E-74C7-4307-A25C-48D376476C69}" type="datetimeFigureOut">
              <a:rPr lang="fr-BE" smtClean="0"/>
              <a:t>16/03/2026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2913881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E7AB74E-74C7-4307-A25C-48D376476C69}" type="datetimeFigureOut">
              <a:rPr lang="fr-BE" smtClean="0"/>
              <a:t>16/03/2026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399374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E7AB74E-74C7-4307-A25C-48D376476C69}" type="datetimeFigureOut">
              <a:rPr lang="fr-BE" smtClean="0"/>
              <a:t>16/03/2026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D3EDCEB2-CCC8-4B61-8FF7-65DDADAB6096}"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90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E7AB74E-74C7-4307-A25C-48D376476C69}" type="datetimeFigureOut">
              <a:rPr lang="fr-BE" smtClean="0"/>
              <a:t>16/03/2026</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536750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E7AB74E-74C7-4307-A25C-48D376476C69}" type="datetimeFigureOut">
              <a:rPr lang="fr-BE" smtClean="0"/>
              <a:t>16/03/2026</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363666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E7AB74E-74C7-4307-A25C-48D376476C69}" type="datetimeFigureOut">
              <a:rPr lang="fr-BE" smtClean="0"/>
              <a:t>16/03/2026</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4229419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E7AB74E-74C7-4307-A25C-48D376476C69}" type="datetimeFigureOut">
              <a:rPr lang="fr-BE" smtClean="0"/>
              <a:t>16/03/2026</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1427483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E7AB74E-74C7-4307-A25C-48D376476C69}" type="datetimeFigureOut">
              <a:rPr lang="fr-BE" smtClean="0"/>
              <a:t>16/03/2026</a:t>
            </a:fld>
            <a:endParaRPr lang="fr-B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3EDCEB2-CCC8-4B61-8FF7-65DDADAB6096}" type="slidenum">
              <a:rPr lang="fr-BE" smtClean="0"/>
              <a:t>‹N°›</a:t>
            </a:fld>
            <a:endParaRPr lang="fr-BE"/>
          </a:p>
        </p:txBody>
      </p:sp>
    </p:spTree>
    <p:extLst>
      <p:ext uri="{BB962C8B-B14F-4D97-AF65-F5344CB8AC3E}">
        <p14:creationId xmlns:p14="http://schemas.microsoft.com/office/powerpoint/2010/main" val="409156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E7AB74E-74C7-4307-A25C-48D376476C69}" type="datetimeFigureOut">
              <a:rPr lang="fr-BE" smtClean="0"/>
              <a:t>16/03/2026</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D3EDCEB2-CCC8-4B61-8FF7-65DDADAB6096}" type="slidenum">
              <a:rPr lang="fr-BE" smtClean="0"/>
              <a:t>‹N°›</a:t>
            </a:fld>
            <a:endParaRPr lang="fr-BE"/>
          </a:p>
        </p:txBody>
      </p:sp>
    </p:spTree>
    <p:extLst>
      <p:ext uri="{BB962C8B-B14F-4D97-AF65-F5344CB8AC3E}">
        <p14:creationId xmlns:p14="http://schemas.microsoft.com/office/powerpoint/2010/main" val="2472637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E7AB74E-74C7-4307-A25C-48D376476C69}" type="datetimeFigureOut">
              <a:rPr lang="fr-BE" smtClean="0"/>
              <a:t>16/03/2026</a:t>
            </a:fld>
            <a:endParaRPr lang="fr-B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3EDCEB2-CCC8-4B61-8FF7-65DDADAB6096}" type="slidenum">
              <a:rPr lang="fr-BE" smtClean="0"/>
              <a:t>‹N°›</a:t>
            </a:fld>
            <a:endParaRPr lang="fr-B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6673911"/>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CED215-E3FA-4D7B-BC70-A82B5B3F6320}"/>
              </a:ext>
            </a:extLst>
          </p:cNvPr>
          <p:cNvSpPr>
            <a:spLocks noGrp="1"/>
          </p:cNvSpPr>
          <p:nvPr>
            <p:ph type="ctrTitle"/>
          </p:nvPr>
        </p:nvSpPr>
        <p:spPr/>
        <p:txBody>
          <a:bodyPr>
            <a:noAutofit/>
          </a:bodyPr>
          <a:lstStyle/>
          <a:p>
            <a:r>
              <a:rPr lang="fr-BE" sz="4000" b="1" dirty="0"/>
              <a:t> Annulation de l'A.R. du 14 avril 2024 établissant les nouveaux seuils applicables aux classes d’agréation des entrepreneurs de travaux</a:t>
            </a:r>
            <a:endParaRPr lang="fr-BE" sz="4000" dirty="0"/>
          </a:p>
        </p:txBody>
      </p:sp>
      <p:sp>
        <p:nvSpPr>
          <p:cNvPr id="3" name="Sous-titre 2">
            <a:extLst>
              <a:ext uri="{FF2B5EF4-FFF2-40B4-BE49-F238E27FC236}">
                <a16:creationId xmlns:a16="http://schemas.microsoft.com/office/drawing/2014/main" id="{B8C625C5-0557-4051-8FC9-8A0EC2831E01}"/>
              </a:ext>
            </a:extLst>
          </p:cNvPr>
          <p:cNvSpPr>
            <a:spLocks noGrp="1"/>
          </p:cNvSpPr>
          <p:nvPr>
            <p:ph type="subTitle" idx="1"/>
          </p:nvPr>
        </p:nvSpPr>
        <p:spPr/>
        <p:txBody>
          <a:bodyPr/>
          <a:lstStyle/>
          <a:p>
            <a:endParaRPr lang="fr-BE" dirty="0"/>
          </a:p>
        </p:txBody>
      </p:sp>
      <p:pic>
        <p:nvPicPr>
          <p:cNvPr id="8" name="Image 7">
            <a:extLst>
              <a:ext uri="{FF2B5EF4-FFF2-40B4-BE49-F238E27FC236}">
                <a16:creationId xmlns:a16="http://schemas.microsoft.com/office/drawing/2014/main" id="{37C24DBC-FB6C-47FE-BD69-AAAA61105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0893" y="4325112"/>
            <a:ext cx="2503414" cy="1539600"/>
          </a:xfrm>
          <a:prstGeom prst="rect">
            <a:avLst/>
          </a:prstGeom>
        </p:spPr>
      </p:pic>
      <p:sp>
        <p:nvSpPr>
          <p:cNvPr id="9" name="ZoneTexte 8">
            <a:extLst>
              <a:ext uri="{FF2B5EF4-FFF2-40B4-BE49-F238E27FC236}">
                <a16:creationId xmlns:a16="http://schemas.microsoft.com/office/drawing/2014/main" id="{876D3A1D-DE70-446C-BEE4-598002B52B33}"/>
              </a:ext>
            </a:extLst>
          </p:cNvPr>
          <p:cNvSpPr txBox="1"/>
          <p:nvPr/>
        </p:nvSpPr>
        <p:spPr>
          <a:xfrm>
            <a:off x="7477694" y="4819810"/>
            <a:ext cx="1518408" cy="646331"/>
          </a:xfrm>
          <a:prstGeom prst="rect">
            <a:avLst/>
          </a:prstGeom>
          <a:noFill/>
        </p:spPr>
        <p:txBody>
          <a:bodyPr wrap="square" rtlCol="0">
            <a:spAutoFit/>
          </a:bodyPr>
          <a:lstStyle/>
          <a:p>
            <a:r>
              <a:rPr lang="fr-BE" dirty="0"/>
              <a:t>Uccle</a:t>
            </a:r>
            <a:br>
              <a:rPr lang="fr-BE" dirty="0"/>
            </a:br>
            <a:r>
              <a:rPr lang="fr-BE" dirty="0"/>
              <a:t>17 mars 2026</a:t>
            </a:r>
          </a:p>
        </p:txBody>
      </p:sp>
    </p:spTree>
    <p:extLst>
      <p:ext uri="{BB962C8B-B14F-4D97-AF65-F5344CB8AC3E}">
        <p14:creationId xmlns:p14="http://schemas.microsoft.com/office/powerpoint/2010/main" val="2868337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681037"/>
            <a:ext cx="10515600" cy="826112"/>
          </a:xfrm>
        </p:spPr>
        <p:txBody>
          <a:bodyPr>
            <a:normAutofit fontScale="90000"/>
          </a:bodyPr>
          <a:lstStyle/>
          <a:p>
            <a:r>
              <a:rPr lang="fr-BE" dirty="0"/>
              <a:t>Moyen 2 (pour mémoire) — Traitement identique de situations différentes</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47088"/>
            <a:ext cx="10515600" cy="4329875"/>
          </a:xfrm>
        </p:spPr>
        <p:txBody>
          <a:bodyPr>
            <a:normAutofit/>
          </a:bodyPr>
          <a:lstStyle/>
          <a:p>
            <a:r>
              <a:rPr lang="fr-BE" dirty="0"/>
              <a:t>les nouveaux seuils sont appliqués </a:t>
            </a:r>
            <a:r>
              <a:rPr lang="fr-BE" b="1" dirty="0">
                <a:effectLst/>
              </a:rPr>
              <a:t>uniformément</a:t>
            </a:r>
            <a:r>
              <a:rPr lang="fr-BE" dirty="0"/>
              <a:t> à toutes les activités de classe 7,</a:t>
            </a:r>
          </a:p>
          <a:p>
            <a:r>
              <a:rPr lang="fr-BE" dirty="0">
                <a:effectLst/>
              </a:rPr>
              <a:t>alors que les exigences en personnel </a:t>
            </a:r>
            <a:r>
              <a:rPr lang="fr-BE" b="1" dirty="0">
                <a:effectLst/>
              </a:rPr>
              <a:t>diffèrent fortement</a:t>
            </a:r>
            <a:r>
              <a:rPr lang="fr-BE" dirty="0">
                <a:effectLst/>
              </a:rPr>
              <a:t> entre :</a:t>
            </a:r>
          </a:p>
          <a:p>
            <a:pPr lvl="1"/>
            <a:r>
              <a:rPr lang="fr-BE" b="1" dirty="0">
                <a:effectLst/>
              </a:rPr>
              <a:t>type A</a:t>
            </a:r>
            <a:r>
              <a:rPr lang="fr-BE" dirty="0">
                <a:effectLst/>
              </a:rPr>
              <a:t> (dont le dragage) → exigences élevées,</a:t>
            </a:r>
          </a:p>
          <a:p>
            <a:pPr lvl="1"/>
            <a:r>
              <a:rPr lang="fr-BE" b="1" dirty="0">
                <a:effectLst/>
              </a:rPr>
              <a:t>type B</a:t>
            </a:r>
            <a:r>
              <a:rPr lang="fr-BE" dirty="0">
                <a:effectLst/>
              </a:rPr>
              <a:t> → exigences réduites,</a:t>
            </a:r>
          </a:p>
          <a:p>
            <a:pPr lvl="1"/>
            <a:r>
              <a:rPr lang="fr-BE" dirty="0">
                <a:effectLst/>
              </a:rPr>
              <a:t>entreprises bénéficiant d’une </a:t>
            </a:r>
            <a:r>
              <a:rPr lang="fr-BE" b="1" dirty="0">
                <a:effectLst/>
              </a:rPr>
              <a:t>réduction de 30 %</a:t>
            </a:r>
            <a:r>
              <a:rPr lang="fr-BE" dirty="0">
                <a:effectLst/>
              </a:rPr>
              <a:t> (art. 12 de l’AR 1991).</a:t>
            </a:r>
          </a:p>
          <a:p>
            <a:endParaRPr lang="fr-BE" dirty="0">
              <a:effectLst/>
            </a:endParaRPr>
          </a:p>
          <a:p>
            <a:endParaRPr lang="fr-BE" dirty="0"/>
          </a:p>
        </p:txBody>
      </p:sp>
    </p:spTree>
    <p:extLst>
      <p:ext uri="{BB962C8B-B14F-4D97-AF65-F5344CB8AC3E}">
        <p14:creationId xmlns:p14="http://schemas.microsoft.com/office/powerpoint/2010/main" val="244720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767462"/>
            <a:ext cx="10515600" cy="826112"/>
          </a:xfrm>
        </p:spPr>
        <p:txBody>
          <a:bodyPr>
            <a:normAutofit/>
          </a:bodyPr>
          <a:lstStyle/>
          <a:p>
            <a:r>
              <a:rPr lang="fr-BE" dirty="0"/>
              <a:t>Analyse du CE</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65376"/>
            <a:ext cx="10515600" cy="4311587"/>
          </a:xfrm>
        </p:spPr>
        <p:txBody>
          <a:bodyPr>
            <a:normAutofit/>
          </a:bodyPr>
          <a:lstStyle/>
          <a:p>
            <a:r>
              <a:rPr lang="fr-BE" dirty="0"/>
              <a:t>Les moyens sont fondés </a:t>
            </a:r>
            <a:r>
              <a:rPr lang="fr-BE" dirty="0">
                <a:sym typeface="Wingdings" panose="05000000000000000000" pitchFamily="2" charset="2"/>
              </a:rPr>
              <a:t> violation du principe d’égalité</a:t>
            </a:r>
          </a:p>
          <a:p>
            <a:r>
              <a:rPr lang="fr-BE" b="1" dirty="0">
                <a:effectLst/>
              </a:rPr>
              <a:t>Décision :</a:t>
            </a:r>
            <a:r>
              <a:rPr lang="fr-BE" dirty="0"/>
              <a:t> </a:t>
            </a:r>
            <a:r>
              <a:rPr lang="fr-BE" b="1" dirty="0">
                <a:effectLst/>
              </a:rPr>
              <a:t>annulation</a:t>
            </a:r>
            <a:r>
              <a:rPr lang="fr-BE" dirty="0"/>
              <a:t> de l’article 1er de l’AR du 14 avril 2024.</a:t>
            </a:r>
            <a:endParaRPr lang="fr-BE" dirty="0">
              <a:sym typeface="Wingdings" panose="05000000000000000000" pitchFamily="2" charset="2"/>
            </a:endParaRPr>
          </a:p>
          <a:p>
            <a:endParaRPr lang="fr-BE" dirty="0">
              <a:effectLst/>
            </a:endParaRPr>
          </a:p>
          <a:p>
            <a:endParaRPr lang="fr-BE" dirty="0">
              <a:effectLst/>
            </a:endParaRPr>
          </a:p>
          <a:p>
            <a:endParaRPr lang="fr-BE" dirty="0"/>
          </a:p>
        </p:txBody>
      </p:sp>
    </p:spTree>
    <p:extLst>
      <p:ext uri="{BB962C8B-B14F-4D97-AF65-F5344CB8AC3E}">
        <p14:creationId xmlns:p14="http://schemas.microsoft.com/office/powerpoint/2010/main" val="54868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F073F9-4CC5-4DF6-ADEA-91B42454302C}"/>
              </a:ext>
            </a:extLst>
          </p:cNvPr>
          <p:cNvSpPr>
            <a:spLocks noGrp="1"/>
          </p:cNvSpPr>
          <p:nvPr>
            <p:ph type="title"/>
          </p:nvPr>
        </p:nvSpPr>
        <p:spPr/>
        <p:txBody>
          <a:bodyPr/>
          <a:lstStyle/>
          <a:p>
            <a:r>
              <a:rPr lang="fr-BE" dirty="0"/>
              <a:t>Conséquences</a:t>
            </a:r>
          </a:p>
        </p:txBody>
      </p:sp>
      <p:sp>
        <p:nvSpPr>
          <p:cNvPr id="3" name="Espace réservé du texte 2">
            <a:extLst>
              <a:ext uri="{FF2B5EF4-FFF2-40B4-BE49-F238E27FC236}">
                <a16:creationId xmlns:a16="http://schemas.microsoft.com/office/drawing/2014/main" id="{CDE0704A-0FFF-49F2-867E-02AAE887161C}"/>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1041113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778871"/>
            <a:ext cx="10515600" cy="826112"/>
          </a:xfrm>
        </p:spPr>
        <p:txBody>
          <a:bodyPr>
            <a:normAutofit/>
          </a:bodyPr>
          <a:lstStyle/>
          <a:p>
            <a:r>
              <a:rPr lang="fr-BE" dirty="0"/>
              <a:t>Marchés sur base des seuils de 2024</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37944"/>
            <a:ext cx="10515600" cy="4339019"/>
          </a:xfrm>
        </p:spPr>
        <p:txBody>
          <a:bodyPr>
            <a:normAutofit/>
          </a:bodyPr>
          <a:lstStyle/>
          <a:p>
            <a:r>
              <a:rPr lang="fr-BE" dirty="0"/>
              <a:t>Pour les marchés en cours d’exécution sur base des seuils de 2024: </a:t>
            </a:r>
            <a:r>
              <a:rPr lang="fr-BE" i="1" dirty="0"/>
              <a:t>a priori</a:t>
            </a:r>
            <a:r>
              <a:rPr lang="fr-BE" dirty="0"/>
              <a:t> pas de changement (principe de sécurité juridique)</a:t>
            </a:r>
          </a:p>
          <a:p>
            <a:r>
              <a:rPr lang="fr-BE" dirty="0"/>
              <a:t>Pour les marchés en cours d’attribution:</a:t>
            </a:r>
          </a:p>
          <a:p>
            <a:pPr lvl="1"/>
            <a:r>
              <a:rPr lang="fr-BE" dirty="0"/>
              <a:t>Si avant la date de remise des offres </a:t>
            </a:r>
            <a:r>
              <a:rPr lang="fr-BE" dirty="0">
                <a:sym typeface="Wingdings" panose="05000000000000000000" pitchFamily="2" charset="2"/>
              </a:rPr>
              <a:t> fortement conseillé de faire un avis modificatif</a:t>
            </a:r>
          </a:p>
          <a:p>
            <a:pPr lvl="1"/>
            <a:r>
              <a:rPr lang="fr-BE" dirty="0">
                <a:sym typeface="Wingdings" panose="05000000000000000000" pitchFamily="2" charset="2"/>
              </a:rPr>
              <a:t>Si après la date de remise des offres  potentiellement problématique</a:t>
            </a:r>
          </a:p>
          <a:p>
            <a:endParaRPr lang="fr-BE" dirty="0">
              <a:effectLst/>
            </a:endParaRPr>
          </a:p>
          <a:p>
            <a:endParaRPr lang="fr-BE" dirty="0">
              <a:effectLst/>
            </a:endParaRPr>
          </a:p>
          <a:p>
            <a:endParaRPr lang="fr-BE" dirty="0"/>
          </a:p>
        </p:txBody>
      </p:sp>
    </p:spTree>
    <p:extLst>
      <p:ext uri="{BB962C8B-B14F-4D97-AF65-F5344CB8AC3E}">
        <p14:creationId xmlns:p14="http://schemas.microsoft.com/office/powerpoint/2010/main" val="103859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F3BD86-52A2-4884-8A35-1DBB9163D6F6}"/>
              </a:ext>
            </a:extLst>
          </p:cNvPr>
          <p:cNvSpPr>
            <a:spLocks noGrp="1"/>
          </p:cNvSpPr>
          <p:nvPr>
            <p:ph type="title"/>
          </p:nvPr>
        </p:nvSpPr>
        <p:spPr/>
        <p:txBody>
          <a:bodyPr/>
          <a:lstStyle/>
          <a:p>
            <a:r>
              <a:rPr lang="fr-BE" dirty="0"/>
              <a:t>Cas problématiques</a:t>
            </a:r>
          </a:p>
        </p:txBody>
      </p:sp>
      <p:sp>
        <p:nvSpPr>
          <p:cNvPr id="3" name="Espace réservé du contenu 2">
            <a:extLst>
              <a:ext uri="{FF2B5EF4-FFF2-40B4-BE49-F238E27FC236}">
                <a16:creationId xmlns:a16="http://schemas.microsoft.com/office/drawing/2014/main" id="{7E3118A1-FE73-4090-837D-E95D597CDD5F}"/>
              </a:ext>
            </a:extLst>
          </p:cNvPr>
          <p:cNvSpPr>
            <a:spLocks noGrp="1"/>
          </p:cNvSpPr>
          <p:nvPr>
            <p:ph idx="1"/>
          </p:nvPr>
        </p:nvSpPr>
        <p:spPr/>
        <p:txBody>
          <a:bodyPr>
            <a:normAutofit lnSpcReduction="10000"/>
          </a:bodyPr>
          <a:lstStyle/>
          <a:p>
            <a:pPr marL="438912" indent="0">
              <a:buNone/>
            </a:pPr>
            <a:r>
              <a:rPr lang="fr-BE" sz="2600" dirty="0">
                <a:sym typeface="Wingdings" panose="05000000000000000000" pitchFamily="2" charset="2"/>
              </a:rPr>
              <a:t>Risques:</a:t>
            </a:r>
          </a:p>
          <a:p>
            <a:pPr marL="1074420" lvl="1" indent="-342900"/>
            <a:r>
              <a:rPr lang="fr-BE" dirty="0">
                <a:sym typeface="Wingdings" panose="05000000000000000000" pitchFamily="2" charset="2"/>
              </a:rPr>
              <a:t>risque de recours en annulation ou en suspension</a:t>
            </a:r>
          </a:p>
          <a:p>
            <a:pPr marL="1074420" lvl="1" indent="-342900"/>
            <a:r>
              <a:rPr lang="fr-BE" dirty="0">
                <a:sym typeface="Wingdings" panose="05000000000000000000" pitchFamily="2" charset="2"/>
              </a:rPr>
              <a:t>Procédure potentiellement viciée parce que la décision est prise sur base d’un AR inexistant.</a:t>
            </a:r>
          </a:p>
          <a:p>
            <a:r>
              <a:rPr lang="fr-BE" dirty="0"/>
              <a:t>Il faut analyser la problématique et, selon le cas :</a:t>
            </a:r>
          </a:p>
          <a:p>
            <a:pPr lvl="1"/>
            <a:r>
              <a:rPr lang="fr-BE" dirty="0"/>
              <a:t>Ne rien faire;</a:t>
            </a:r>
          </a:p>
          <a:p>
            <a:pPr lvl="1"/>
            <a:r>
              <a:rPr lang="fr-BE" dirty="0"/>
              <a:t>Retirer la décision et arrêter le marché</a:t>
            </a:r>
          </a:p>
          <a:p>
            <a:pPr marL="201168" lvl="1" indent="0">
              <a:buNone/>
            </a:pPr>
            <a:r>
              <a:rPr lang="fr-BE" dirty="0"/>
              <a:t>Siège de la matière : art. 3 de la loi du 20 mars 1991 organisant l'agréation d'entrepreneurs de travaux</a:t>
            </a:r>
          </a:p>
          <a:p>
            <a:pPr marL="457200" lvl="1" indent="0">
              <a:buNone/>
            </a:pPr>
            <a:r>
              <a:rPr lang="fr-BE" dirty="0">
                <a:sym typeface="Wingdings" panose="05000000000000000000" pitchFamily="2" charset="2"/>
              </a:rPr>
              <a:t> « </a:t>
            </a:r>
            <a:r>
              <a:rPr lang="fr-BE" dirty="0"/>
              <a:t>Les marchés […] dont la valeur estimée dépasse un montant fixé par arrêté royal ne peuvent être exécutés que par des entrepreneurs […] qui, </a:t>
            </a:r>
            <a:r>
              <a:rPr lang="fr-BE" b="1" u="sng" dirty="0"/>
              <a:t>au moment de la conclusion du marché</a:t>
            </a:r>
            <a:r>
              <a:rPr lang="fr-BE" dirty="0"/>
              <a:t> ou de la concession:</a:t>
            </a:r>
            <a:br>
              <a:rPr lang="fr-BE" dirty="0"/>
            </a:br>
            <a:r>
              <a:rPr lang="fr-BE" dirty="0"/>
              <a:t>1°soit sont agréés à cet effet;</a:t>
            </a:r>
            <a:br>
              <a:rPr lang="fr-BE" dirty="0"/>
            </a:br>
            <a:r>
              <a:rPr lang="fr-BE" dirty="0"/>
              <a:t>2°soit ont fourni la preuve qu'ils remplissent les conditions fixées par la présente loi ou en vertu de celle-ci. »</a:t>
            </a:r>
          </a:p>
          <a:p>
            <a:pPr marL="457200" lvl="1" indent="0">
              <a:buNone/>
            </a:pPr>
            <a:endParaRPr lang="fr-BE" dirty="0"/>
          </a:p>
        </p:txBody>
      </p:sp>
    </p:spTree>
    <p:extLst>
      <p:ext uri="{BB962C8B-B14F-4D97-AF65-F5344CB8AC3E}">
        <p14:creationId xmlns:p14="http://schemas.microsoft.com/office/powerpoint/2010/main" val="384447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A5329-CE8A-4A82-92FA-76084F61DE1E}"/>
              </a:ext>
            </a:extLst>
          </p:cNvPr>
          <p:cNvSpPr>
            <a:spLocks noGrp="1"/>
          </p:cNvSpPr>
          <p:nvPr>
            <p:ph type="title"/>
          </p:nvPr>
        </p:nvSpPr>
        <p:spPr/>
        <p:txBody>
          <a:bodyPr/>
          <a:lstStyle/>
          <a:p>
            <a:r>
              <a:rPr lang="fr-BE" dirty="0"/>
              <a:t>Exemple 1 : Chance </a:t>
            </a:r>
            <a:r>
              <a:rPr lang="fr-BE" dirty="0">
                <a:sym typeface="Wingdings" panose="05000000000000000000" pitchFamily="2" charset="2"/>
              </a:rPr>
              <a:t> seuils adéquats</a:t>
            </a:r>
            <a:endParaRPr lang="fr-BE" dirty="0"/>
          </a:p>
        </p:txBody>
      </p:sp>
      <p:sp>
        <p:nvSpPr>
          <p:cNvPr id="3" name="Espace réservé du contenu 2">
            <a:extLst>
              <a:ext uri="{FF2B5EF4-FFF2-40B4-BE49-F238E27FC236}">
                <a16:creationId xmlns:a16="http://schemas.microsoft.com/office/drawing/2014/main" id="{4104DBDA-5FC9-4369-BD90-5DC1A632AA4E}"/>
              </a:ext>
            </a:extLst>
          </p:cNvPr>
          <p:cNvSpPr>
            <a:spLocks noGrp="1"/>
          </p:cNvSpPr>
          <p:nvPr>
            <p:ph idx="1"/>
          </p:nvPr>
        </p:nvSpPr>
        <p:spPr/>
        <p:txBody>
          <a:bodyPr/>
          <a:lstStyle/>
          <a:p>
            <a:r>
              <a:rPr lang="fr-BE" dirty="0"/>
              <a:t>Marché de travaux à 260.000 €</a:t>
            </a:r>
          </a:p>
          <a:p>
            <a:r>
              <a:rPr lang="fr-BE" dirty="0"/>
              <a:t>Classe choisie selon les seuils de 2024</a:t>
            </a:r>
          </a:p>
          <a:p>
            <a:r>
              <a:rPr lang="fr-BE" dirty="0"/>
              <a:t>Classe 2</a:t>
            </a:r>
          </a:p>
          <a:p>
            <a:endParaRPr lang="fr-BE" dirty="0"/>
          </a:p>
          <a:p>
            <a:endParaRPr lang="fr-BE" dirty="0"/>
          </a:p>
          <a:p>
            <a:endParaRPr lang="fr-BE" dirty="0"/>
          </a:p>
          <a:p>
            <a:pPr marL="0" indent="0">
              <a:buNone/>
            </a:pPr>
            <a:r>
              <a:rPr lang="fr-BE" dirty="0">
                <a:sym typeface="Wingdings" panose="05000000000000000000" pitchFamily="2" charset="2"/>
              </a:rPr>
              <a:t> Ici pas de problème parce que dans les deux cas c’est une classe 2.</a:t>
            </a:r>
            <a:endParaRPr lang="fr-BE" dirty="0"/>
          </a:p>
          <a:p>
            <a:endParaRPr lang="fr-BE" dirty="0"/>
          </a:p>
          <a:p>
            <a:endParaRPr lang="fr-BE" dirty="0"/>
          </a:p>
        </p:txBody>
      </p:sp>
      <p:pic>
        <p:nvPicPr>
          <p:cNvPr id="5" name="Image 4">
            <a:extLst>
              <a:ext uri="{FF2B5EF4-FFF2-40B4-BE49-F238E27FC236}">
                <a16:creationId xmlns:a16="http://schemas.microsoft.com/office/drawing/2014/main" id="{4EF5CA51-A459-482B-9430-C4BBB045A41A}"/>
              </a:ext>
            </a:extLst>
          </p:cNvPr>
          <p:cNvPicPr>
            <a:picLocks noChangeAspect="1"/>
          </p:cNvPicPr>
          <p:nvPr/>
        </p:nvPicPr>
        <p:blipFill>
          <a:blip r:embed="rId2"/>
          <a:stretch>
            <a:fillRect/>
          </a:stretch>
        </p:blipFill>
        <p:spPr>
          <a:xfrm>
            <a:off x="3448441" y="2805684"/>
            <a:ext cx="5675938" cy="1382268"/>
          </a:xfrm>
          <a:prstGeom prst="rect">
            <a:avLst/>
          </a:prstGeom>
        </p:spPr>
      </p:pic>
    </p:spTree>
    <p:extLst>
      <p:ext uri="{BB962C8B-B14F-4D97-AF65-F5344CB8AC3E}">
        <p14:creationId xmlns:p14="http://schemas.microsoft.com/office/powerpoint/2010/main" val="166421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339958"/>
            <a:ext cx="10515600" cy="1232809"/>
          </a:xfrm>
        </p:spPr>
        <p:txBody>
          <a:bodyPr>
            <a:normAutofit fontScale="90000"/>
          </a:bodyPr>
          <a:lstStyle/>
          <a:p>
            <a:r>
              <a:rPr lang="fr-BE" dirty="0"/>
              <a:t>Exemple 2 : malchance </a:t>
            </a:r>
            <a:r>
              <a:rPr lang="fr-BE" dirty="0">
                <a:sym typeface="Wingdings" panose="05000000000000000000" pitchFamily="2" charset="2"/>
              </a:rPr>
              <a:t> </a:t>
            </a:r>
            <a:r>
              <a:rPr lang="fr-BE" dirty="0"/>
              <a:t>inadéquation des seuils</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975104"/>
            <a:ext cx="10515600" cy="4201859"/>
          </a:xfrm>
        </p:spPr>
        <p:txBody>
          <a:bodyPr>
            <a:normAutofit fontScale="92500" lnSpcReduction="10000"/>
          </a:bodyPr>
          <a:lstStyle/>
          <a:p>
            <a:r>
              <a:rPr lang="fr-BE" dirty="0"/>
              <a:t>Marchés de travaux à 1.000.000 €</a:t>
            </a:r>
          </a:p>
          <a:p>
            <a:r>
              <a:rPr lang="fr-BE" dirty="0">
                <a:sym typeface="Wingdings" panose="05000000000000000000" pitchFamily="2" charset="2"/>
              </a:rPr>
              <a:t>CCH rédigé en 2024:</a:t>
            </a:r>
          </a:p>
          <a:p>
            <a:r>
              <a:rPr lang="fr-BE" dirty="0">
                <a:effectLst/>
              </a:rPr>
              <a:t>Une classe 4 était donc demandée (&lt; 1.080.000 €)</a:t>
            </a:r>
          </a:p>
          <a:p>
            <a:r>
              <a:rPr lang="fr-BE" dirty="0"/>
              <a:t>Offres reçues :</a:t>
            </a:r>
          </a:p>
          <a:p>
            <a:pPr lvl="1"/>
            <a:r>
              <a:rPr lang="fr-BE" dirty="0"/>
              <a:t>Une société de classe 4 (moins cher);</a:t>
            </a:r>
          </a:p>
          <a:p>
            <a:pPr lvl="1"/>
            <a:r>
              <a:rPr lang="fr-BE" dirty="0"/>
              <a:t>Une société de classe 5</a:t>
            </a:r>
          </a:p>
          <a:p>
            <a:r>
              <a:rPr lang="fr-BE" dirty="0">
                <a:effectLst/>
              </a:rPr>
              <a:t>Depuis le retour aux anciens seuils, vous ne pouvez plus attribuer à une société de classe 4 !</a:t>
            </a:r>
            <a:endParaRPr lang="fr-BE" dirty="0">
              <a:sym typeface="Wingdings" panose="05000000000000000000" pitchFamily="2" charset="2"/>
            </a:endParaRPr>
          </a:p>
          <a:p>
            <a:r>
              <a:rPr lang="fr-BE" dirty="0">
                <a:effectLst/>
                <a:sym typeface="Wingdings" panose="05000000000000000000" pitchFamily="2" charset="2"/>
              </a:rPr>
              <a:t>Si décision pas encore prise: peut-être mieux d’arrêter tout </a:t>
            </a:r>
            <a:r>
              <a:rPr lang="fr-BE" dirty="0">
                <a:sym typeface="Wingdings" panose="05000000000000000000" pitchFamily="2" charset="2"/>
              </a:rPr>
              <a:t>et de relancer le marché?</a:t>
            </a:r>
            <a:endParaRPr lang="fr-BE" dirty="0">
              <a:effectLst/>
              <a:sym typeface="Wingdings" panose="05000000000000000000" pitchFamily="2" charset="2"/>
            </a:endParaRPr>
          </a:p>
          <a:p>
            <a:r>
              <a:rPr lang="fr-BE" dirty="0">
                <a:sym typeface="Wingdings" panose="05000000000000000000" pitchFamily="2" charset="2"/>
              </a:rPr>
              <a:t>Pas de bonne décision:</a:t>
            </a:r>
          </a:p>
          <a:p>
            <a:pPr lvl="1"/>
            <a:r>
              <a:rPr lang="fr-BE" dirty="0">
                <a:sym typeface="Wingdings" panose="05000000000000000000" pitchFamily="2" charset="2"/>
              </a:rPr>
              <a:t>Vous ne pouvez pas attribuer le marché à la classe 4 parce qu’elle n’a plus l’agréation suffisante!</a:t>
            </a:r>
          </a:p>
          <a:p>
            <a:pPr lvl="1"/>
            <a:r>
              <a:rPr lang="fr-BE" dirty="0">
                <a:effectLst/>
              </a:rPr>
              <a:t>Si vous attribuez le marché à la classe 5, vous aurez peut-être un recours de la classe 4 sur base de « </a:t>
            </a:r>
            <a:r>
              <a:rPr lang="fr-BE" dirty="0" err="1">
                <a:effectLst/>
              </a:rPr>
              <a:t>patere</a:t>
            </a:r>
            <a:r>
              <a:rPr lang="fr-BE" dirty="0">
                <a:effectLst/>
              </a:rPr>
              <a:t> legem » ?</a:t>
            </a:r>
          </a:p>
          <a:p>
            <a:endParaRPr lang="fr-BE" dirty="0"/>
          </a:p>
        </p:txBody>
      </p:sp>
      <p:pic>
        <p:nvPicPr>
          <p:cNvPr id="7" name="Image 6">
            <a:extLst>
              <a:ext uri="{FF2B5EF4-FFF2-40B4-BE49-F238E27FC236}">
                <a16:creationId xmlns:a16="http://schemas.microsoft.com/office/drawing/2014/main" id="{24996CDF-0F94-465A-A2BE-BEAEA3326337}"/>
              </a:ext>
            </a:extLst>
          </p:cNvPr>
          <p:cNvPicPr>
            <a:picLocks noChangeAspect="1"/>
          </p:cNvPicPr>
          <p:nvPr/>
        </p:nvPicPr>
        <p:blipFill>
          <a:blip r:embed="rId2"/>
          <a:stretch>
            <a:fillRect/>
          </a:stretch>
        </p:blipFill>
        <p:spPr>
          <a:xfrm>
            <a:off x="6190488" y="1975104"/>
            <a:ext cx="5440680" cy="1175741"/>
          </a:xfrm>
          <a:prstGeom prst="rect">
            <a:avLst/>
          </a:prstGeom>
        </p:spPr>
      </p:pic>
    </p:spTree>
    <p:extLst>
      <p:ext uri="{BB962C8B-B14F-4D97-AF65-F5344CB8AC3E}">
        <p14:creationId xmlns:p14="http://schemas.microsoft.com/office/powerpoint/2010/main" val="94726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339959"/>
            <a:ext cx="10515600" cy="826112"/>
          </a:xfrm>
        </p:spPr>
        <p:txBody>
          <a:bodyPr>
            <a:normAutofit/>
          </a:bodyPr>
          <a:lstStyle/>
          <a:p>
            <a:r>
              <a:rPr lang="fr-BE" dirty="0"/>
              <a:t>Exemple 2 : suite</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74520"/>
            <a:ext cx="10515600" cy="4302443"/>
          </a:xfrm>
        </p:spPr>
        <p:txBody>
          <a:bodyPr>
            <a:normAutofit/>
          </a:bodyPr>
          <a:lstStyle/>
          <a:p>
            <a:r>
              <a:rPr lang="fr-BE" dirty="0"/>
              <a:t>Stade de l’analyse </a:t>
            </a:r>
            <a:r>
              <a:rPr lang="fr-BE" dirty="0">
                <a:sym typeface="Wingdings" panose="05000000000000000000" pitchFamily="2" charset="2"/>
              </a:rPr>
              <a:t> peut-être mieux de prendre la décision de ne pas attribuer?</a:t>
            </a:r>
          </a:p>
          <a:p>
            <a:r>
              <a:rPr lang="fr-BE" dirty="0">
                <a:sym typeface="Wingdings" panose="05000000000000000000" pitchFamily="2" charset="2"/>
              </a:rPr>
              <a:t>Décision d’attribution prise mais pas encore communiquée  vous pouvez prendre une nouvelle décision qui remplace la première</a:t>
            </a:r>
          </a:p>
          <a:p>
            <a:r>
              <a:rPr lang="fr-BE" dirty="0">
                <a:sym typeface="Wingdings" panose="05000000000000000000" pitchFamily="2" charset="2"/>
              </a:rPr>
              <a:t>Délai tutelle en cours  la tutelle vous avertira probablement du problème. Vous pouvez prendre une nouvelle décision</a:t>
            </a:r>
          </a:p>
          <a:p>
            <a:r>
              <a:rPr lang="fr-BE" dirty="0">
                <a:sym typeface="Wingdings" panose="05000000000000000000" pitchFamily="2" charset="2"/>
              </a:rPr>
              <a:t>Délai tutelle expiré, </a:t>
            </a:r>
            <a:r>
              <a:rPr lang="fr-BE" dirty="0" err="1">
                <a:sym typeface="Wingdings" panose="05000000000000000000" pitchFamily="2" charset="2"/>
              </a:rPr>
              <a:t>standstill</a:t>
            </a:r>
            <a:r>
              <a:rPr lang="fr-BE" dirty="0">
                <a:sym typeface="Wingdings" panose="05000000000000000000" pitchFamily="2" charset="2"/>
              </a:rPr>
              <a:t> en cours  priez   </a:t>
            </a:r>
            <a:endParaRPr lang="fr-BE" dirty="0"/>
          </a:p>
        </p:txBody>
      </p:sp>
    </p:spTree>
    <p:extLst>
      <p:ext uri="{BB962C8B-B14F-4D97-AF65-F5344CB8AC3E}">
        <p14:creationId xmlns:p14="http://schemas.microsoft.com/office/powerpoint/2010/main" val="107319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98B73D-6D03-40DE-88F2-23D3CD3D36D4}"/>
              </a:ext>
            </a:extLst>
          </p:cNvPr>
          <p:cNvSpPr>
            <a:spLocks noGrp="1"/>
          </p:cNvSpPr>
          <p:nvPr>
            <p:ph type="title"/>
          </p:nvPr>
        </p:nvSpPr>
        <p:spPr/>
        <p:txBody>
          <a:bodyPr/>
          <a:lstStyle/>
          <a:p>
            <a:r>
              <a:rPr lang="fr-BE" dirty="0"/>
              <a:t>Conclusion</a:t>
            </a:r>
          </a:p>
        </p:txBody>
      </p:sp>
      <p:sp>
        <p:nvSpPr>
          <p:cNvPr id="3" name="Espace réservé du texte 2">
            <a:extLst>
              <a:ext uri="{FF2B5EF4-FFF2-40B4-BE49-F238E27FC236}">
                <a16:creationId xmlns:a16="http://schemas.microsoft.com/office/drawing/2014/main" id="{4C544E38-58FD-4AE3-B39D-B7C8FE133091}"/>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816506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3FF78-A205-45A6-83D7-D17971B04AC6}"/>
              </a:ext>
            </a:extLst>
          </p:cNvPr>
          <p:cNvSpPr>
            <a:spLocks noGrp="1"/>
          </p:cNvSpPr>
          <p:nvPr>
            <p:ph type="title"/>
          </p:nvPr>
        </p:nvSpPr>
        <p:spPr/>
        <p:txBody>
          <a:bodyPr/>
          <a:lstStyle/>
          <a:p>
            <a:r>
              <a:rPr lang="fr-BE" dirty="0"/>
              <a:t>Cas où cela n’a (à priori !!!) pas de conséquence</a:t>
            </a:r>
          </a:p>
        </p:txBody>
      </p:sp>
      <p:sp>
        <p:nvSpPr>
          <p:cNvPr id="3" name="Espace réservé du contenu 2">
            <a:extLst>
              <a:ext uri="{FF2B5EF4-FFF2-40B4-BE49-F238E27FC236}">
                <a16:creationId xmlns:a16="http://schemas.microsoft.com/office/drawing/2014/main" id="{3A1AB03D-7230-4CAC-BA9E-141CCC197192}"/>
              </a:ext>
            </a:extLst>
          </p:cNvPr>
          <p:cNvSpPr>
            <a:spLocks noGrp="1"/>
          </p:cNvSpPr>
          <p:nvPr>
            <p:ph idx="1"/>
          </p:nvPr>
        </p:nvSpPr>
        <p:spPr/>
        <p:txBody>
          <a:bodyPr/>
          <a:lstStyle/>
          <a:p>
            <a:r>
              <a:rPr lang="fr-BE" b="1" dirty="0"/>
              <a:t>Montant du marché inférieur aux anciens seuils</a:t>
            </a:r>
            <a:r>
              <a:rPr lang="fr-BE" dirty="0"/>
              <a:t> :</a:t>
            </a:r>
            <a:br>
              <a:rPr lang="fr-BE" dirty="0"/>
            </a:br>
            <a:r>
              <a:rPr lang="fr-BE" dirty="0"/>
              <a:t>Si le montant total du marché est inférieur au plafond prévu par la classe de l’entrepreneur selon les seuils de 1991, tout reste conforme et aucune action n’est nécessaire ;</a:t>
            </a:r>
          </a:p>
          <a:p>
            <a:r>
              <a:rPr lang="fr-BE" b="1" dirty="0"/>
              <a:t>Tous les soumissionnaires restent éligibles</a:t>
            </a:r>
            <a:r>
              <a:rPr lang="fr-BE" dirty="0"/>
              <a:t> :</a:t>
            </a:r>
            <a:br>
              <a:rPr lang="fr-BE" dirty="0"/>
            </a:br>
            <a:r>
              <a:rPr lang="fr-BE" dirty="0"/>
              <a:t>Même en appliquant les anciens seuils, tous les candidats retenus ont une classe suffisante pour exécuter le marché.</a:t>
            </a:r>
          </a:p>
        </p:txBody>
      </p:sp>
    </p:spTree>
    <p:extLst>
      <p:ext uri="{BB962C8B-B14F-4D97-AF65-F5344CB8AC3E}">
        <p14:creationId xmlns:p14="http://schemas.microsoft.com/office/powerpoint/2010/main" val="888305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FD10E8D-13D1-4435-A002-309AB2C1AFB1}"/>
              </a:ext>
            </a:extLst>
          </p:cNvPr>
          <p:cNvSpPr>
            <a:spLocks noGrp="1"/>
          </p:cNvSpPr>
          <p:nvPr>
            <p:ph type="title"/>
          </p:nvPr>
        </p:nvSpPr>
        <p:spPr/>
        <p:txBody>
          <a:bodyPr/>
          <a:lstStyle/>
          <a:p>
            <a:r>
              <a:rPr lang="fr-BE" dirty="0"/>
              <a:t>Contexte</a:t>
            </a:r>
          </a:p>
        </p:txBody>
      </p:sp>
      <p:sp>
        <p:nvSpPr>
          <p:cNvPr id="6" name="Espace réservé du texte 5">
            <a:extLst>
              <a:ext uri="{FF2B5EF4-FFF2-40B4-BE49-F238E27FC236}">
                <a16:creationId xmlns:a16="http://schemas.microsoft.com/office/drawing/2014/main" id="{240AE974-94C2-42DA-AB9A-BED6536C62D1}"/>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870663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3FF78-A205-45A6-83D7-D17971B04AC6}"/>
              </a:ext>
            </a:extLst>
          </p:cNvPr>
          <p:cNvSpPr>
            <a:spLocks noGrp="1"/>
          </p:cNvSpPr>
          <p:nvPr>
            <p:ph type="title"/>
          </p:nvPr>
        </p:nvSpPr>
        <p:spPr/>
        <p:txBody>
          <a:bodyPr/>
          <a:lstStyle/>
          <a:p>
            <a:r>
              <a:rPr lang="fr-BE" dirty="0"/>
              <a:t>Cas où cela peut poser problème</a:t>
            </a:r>
          </a:p>
        </p:txBody>
      </p:sp>
      <p:sp>
        <p:nvSpPr>
          <p:cNvPr id="3" name="Espace réservé du contenu 2">
            <a:extLst>
              <a:ext uri="{FF2B5EF4-FFF2-40B4-BE49-F238E27FC236}">
                <a16:creationId xmlns:a16="http://schemas.microsoft.com/office/drawing/2014/main" id="{3A1AB03D-7230-4CAC-BA9E-141CCC197192}"/>
              </a:ext>
            </a:extLst>
          </p:cNvPr>
          <p:cNvSpPr>
            <a:spLocks noGrp="1"/>
          </p:cNvSpPr>
          <p:nvPr>
            <p:ph idx="1"/>
          </p:nvPr>
        </p:nvSpPr>
        <p:spPr/>
        <p:txBody>
          <a:bodyPr/>
          <a:lstStyle/>
          <a:p>
            <a:pPr marL="0" indent="0">
              <a:buNone/>
            </a:pPr>
            <a:r>
              <a:rPr lang="fr-BE" dirty="0"/>
              <a:t>Inadéquation entre la classe choisie et celle qu’il aurait fallu choisir avec les seuils de 1991</a:t>
            </a:r>
          </a:p>
          <a:p>
            <a:pPr>
              <a:buFont typeface="Wingdings" panose="05000000000000000000" pitchFamily="2" charset="2"/>
              <a:buChar char="è"/>
            </a:pPr>
            <a:r>
              <a:rPr lang="fr-BE" dirty="0"/>
              <a:t>peut rendre certaines offres inéligibles et entraîner des risques de recours</a:t>
            </a:r>
          </a:p>
          <a:p>
            <a:pPr>
              <a:buFont typeface="Wingdings" panose="05000000000000000000" pitchFamily="2" charset="2"/>
              <a:buChar char="è"/>
            </a:pPr>
            <a:r>
              <a:rPr lang="fr-BE" dirty="0"/>
              <a:t>La problématique peut se présenter différemment en fonction du stade de la procédure (décision déjà prise ? Tutelle ? </a:t>
            </a:r>
            <a:r>
              <a:rPr lang="fr-BE" dirty="0" err="1"/>
              <a:t>Standstill</a:t>
            </a:r>
            <a:r>
              <a:rPr lang="fr-BE" dirty="0"/>
              <a:t> ?)</a:t>
            </a:r>
          </a:p>
          <a:p>
            <a:endParaRPr lang="fr-BE" dirty="0"/>
          </a:p>
        </p:txBody>
      </p:sp>
    </p:spTree>
    <p:extLst>
      <p:ext uri="{BB962C8B-B14F-4D97-AF65-F5344CB8AC3E}">
        <p14:creationId xmlns:p14="http://schemas.microsoft.com/office/powerpoint/2010/main" val="64689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612013"/>
            <a:ext cx="10515600" cy="1002281"/>
          </a:xfrm>
        </p:spPr>
        <p:txBody>
          <a:bodyPr/>
          <a:lstStyle/>
          <a:p>
            <a:r>
              <a:rPr lang="fr-BE" dirty="0"/>
              <a:t>AR du 26 septembre 1991</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649224" y="1847088"/>
            <a:ext cx="10704576" cy="4329875"/>
          </a:xfrm>
        </p:spPr>
        <p:txBody>
          <a:bodyPr>
            <a:normAutofit/>
          </a:bodyPr>
          <a:lstStyle/>
          <a:p>
            <a:r>
              <a:rPr lang="fr-BE" dirty="0"/>
              <a:t>1991: Arrêté royal du 26 septembre 1991 fixant certaines mesures d'application de la loi du 20 mars 1991 organisant l'agréation d'entrepreneurs de travaux</a:t>
            </a:r>
          </a:p>
          <a:p>
            <a:r>
              <a:rPr lang="fr-BE" dirty="0"/>
              <a:t>Objectif :Garantir que seuls des entrepreneurs compétents et solvables réalisent des travaux publics</a:t>
            </a:r>
          </a:p>
          <a:p>
            <a:pPr lvl="1"/>
            <a:r>
              <a:rPr lang="fr-BE" dirty="0"/>
              <a:t>Définir les conditions d’agréation : compétences, solvabilité, moyens matériels</a:t>
            </a:r>
          </a:p>
          <a:p>
            <a:pPr lvl="1"/>
            <a:r>
              <a:rPr lang="fr-BE" dirty="0"/>
              <a:t>Organiser la procédure : démarches, documents, délais, instances</a:t>
            </a:r>
          </a:p>
          <a:p>
            <a:pPr lvl="1"/>
            <a:r>
              <a:rPr lang="fr-BE" dirty="0"/>
              <a:t>Classer les entrepreneurs selon catégorie et classe de travaux</a:t>
            </a:r>
          </a:p>
          <a:p>
            <a:endParaRPr lang="fr-BE" dirty="0"/>
          </a:p>
          <a:p>
            <a:endParaRPr lang="fr-BE" dirty="0"/>
          </a:p>
        </p:txBody>
      </p:sp>
    </p:spTree>
    <p:extLst>
      <p:ext uri="{BB962C8B-B14F-4D97-AF65-F5344CB8AC3E}">
        <p14:creationId xmlns:p14="http://schemas.microsoft.com/office/powerpoint/2010/main" val="227129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DC0F53-05D3-4A13-BA3F-20642C59D830}"/>
              </a:ext>
            </a:extLst>
          </p:cNvPr>
          <p:cNvSpPr>
            <a:spLocks noGrp="1"/>
          </p:cNvSpPr>
          <p:nvPr>
            <p:ph type="title"/>
          </p:nvPr>
        </p:nvSpPr>
        <p:spPr/>
        <p:txBody>
          <a:bodyPr/>
          <a:lstStyle/>
          <a:p>
            <a:r>
              <a:rPr lang="fr-BE" dirty="0"/>
              <a:t>Seuils de 1991</a:t>
            </a:r>
          </a:p>
        </p:txBody>
      </p:sp>
      <p:graphicFrame>
        <p:nvGraphicFramePr>
          <p:cNvPr id="4" name="Espace réservé du contenu 3">
            <a:extLst>
              <a:ext uri="{FF2B5EF4-FFF2-40B4-BE49-F238E27FC236}">
                <a16:creationId xmlns:a16="http://schemas.microsoft.com/office/drawing/2014/main" id="{16F364FF-2D6C-4E23-8BFA-F091591459F7}"/>
              </a:ext>
            </a:extLst>
          </p:cNvPr>
          <p:cNvGraphicFramePr>
            <a:graphicFrameLocks noGrp="1"/>
          </p:cNvGraphicFramePr>
          <p:nvPr>
            <p:ph idx="1"/>
            <p:extLst>
              <p:ext uri="{D42A27DB-BD31-4B8C-83A1-F6EECF244321}">
                <p14:modId xmlns:p14="http://schemas.microsoft.com/office/powerpoint/2010/main" val="2078677629"/>
              </p:ext>
            </p:extLst>
          </p:nvPr>
        </p:nvGraphicFramePr>
        <p:xfrm>
          <a:off x="3567684" y="2194560"/>
          <a:ext cx="5056632" cy="2468879"/>
        </p:xfrm>
        <a:graphic>
          <a:graphicData uri="http://schemas.openxmlformats.org/drawingml/2006/table">
            <a:tbl>
              <a:tblPr/>
              <a:tblGrid>
                <a:gridCol w="2528316">
                  <a:extLst>
                    <a:ext uri="{9D8B030D-6E8A-4147-A177-3AD203B41FA5}">
                      <a16:colId xmlns:a16="http://schemas.microsoft.com/office/drawing/2014/main" val="157174075"/>
                    </a:ext>
                  </a:extLst>
                </a:gridCol>
                <a:gridCol w="2528316">
                  <a:extLst>
                    <a:ext uri="{9D8B030D-6E8A-4147-A177-3AD203B41FA5}">
                      <a16:colId xmlns:a16="http://schemas.microsoft.com/office/drawing/2014/main" val="2222521717"/>
                    </a:ext>
                  </a:extLst>
                </a:gridCol>
              </a:tblGrid>
              <a:tr h="352697">
                <a:tc>
                  <a:txBody>
                    <a:bodyPr/>
                    <a:lstStyle/>
                    <a:p>
                      <a:r>
                        <a:rPr lang="fr-BE" sz="1100">
                          <a:effectLst/>
                          <a:latin typeface="Century Gothic" panose="020B0502020202020204" pitchFamily="34" charset="0"/>
                        </a:rPr>
                        <a:t>Classe</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b="1" dirty="0">
                          <a:effectLst/>
                          <a:latin typeface="Century Gothic" panose="020B0502020202020204" pitchFamily="34" charset="0"/>
                        </a:rPr>
                        <a:t>Seuils</a:t>
                      </a:r>
                      <a:endParaRPr lang="fr-BE" dirty="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4270811"/>
                  </a:ext>
                </a:extLst>
              </a:tr>
              <a:tr h="352697">
                <a:tc>
                  <a:txBody>
                    <a:bodyPr/>
                    <a:lstStyle/>
                    <a:p>
                      <a:r>
                        <a:rPr lang="fr-BE" sz="1100">
                          <a:effectLst/>
                          <a:latin typeface="Century Gothic" panose="020B0502020202020204" pitchFamily="34" charset="0"/>
                        </a:rPr>
                        <a:t>Classe 1</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a:solidFill>
                            <a:srgbClr val="000000"/>
                          </a:solidFill>
                          <a:effectLst/>
                          <a:latin typeface="Century Gothic" panose="020B0502020202020204" pitchFamily="34" charset="0"/>
                        </a:rPr>
                        <a:t>135.000</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2096126"/>
                  </a:ext>
                </a:extLst>
              </a:tr>
              <a:tr h="352697">
                <a:tc>
                  <a:txBody>
                    <a:bodyPr/>
                    <a:lstStyle/>
                    <a:p>
                      <a:r>
                        <a:rPr lang="fr-BE" sz="1100">
                          <a:effectLst/>
                          <a:latin typeface="Century Gothic" panose="020B0502020202020204" pitchFamily="34" charset="0"/>
                        </a:rPr>
                        <a:t>Classe 2</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a:solidFill>
                            <a:srgbClr val="000000"/>
                          </a:solidFill>
                          <a:effectLst/>
                          <a:latin typeface="Century Gothic" panose="020B0502020202020204" pitchFamily="34" charset="0"/>
                        </a:rPr>
                        <a:t>275.000</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65423144"/>
                  </a:ext>
                </a:extLst>
              </a:tr>
              <a:tr h="352697">
                <a:tc>
                  <a:txBody>
                    <a:bodyPr/>
                    <a:lstStyle/>
                    <a:p>
                      <a:r>
                        <a:rPr lang="fr-BE" sz="1100">
                          <a:solidFill>
                            <a:srgbClr val="000000"/>
                          </a:solidFill>
                          <a:effectLst/>
                          <a:latin typeface="Century Gothic" panose="020B0502020202020204" pitchFamily="34" charset="0"/>
                        </a:rPr>
                        <a:t>Classe 3</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a:solidFill>
                            <a:srgbClr val="000000"/>
                          </a:solidFill>
                          <a:effectLst/>
                          <a:latin typeface="Century Gothic" panose="020B0502020202020204" pitchFamily="34" charset="0"/>
                        </a:rPr>
                        <a:t>500.000</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59199398"/>
                  </a:ext>
                </a:extLst>
              </a:tr>
              <a:tr h="352697">
                <a:tc>
                  <a:txBody>
                    <a:bodyPr/>
                    <a:lstStyle/>
                    <a:p>
                      <a:r>
                        <a:rPr lang="fr-BE" sz="1100">
                          <a:solidFill>
                            <a:srgbClr val="000000"/>
                          </a:solidFill>
                          <a:effectLst/>
                          <a:latin typeface="Century Gothic" panose="020B0502020202020204" pitchFamily="34" charset="0"/>
                        </a:rPr>
                        <a:t>Classe 4</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a:solidFill>
                            <a:srgbClr val="000000"/>
                          </a:solidFill>
                          <a:effectLst/>
                          <a:latin typeface="Century Gothic" panose="020B0502020202020204" pitchFamily="34" charset="0"/>
                        </a:rPr>
                        <a:t>900.000</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974601"/>
                  </a:ext>
                </a:extLst>
              </a:tr>
              <a:tr h="352697">
                <a:tc>
                  <a:txBody>
                    <a:bodyPr/>
                    <a:lstStyle/>
                    <a:p>
                      <a:r>
                        <a:rPr lang="fr-BE" sz="1100">
                          <a:solidFill>
                            <a:srgbClr val="000000"/>
                          </a:solidFill>
                          <a:effectLst/>
                          <a:latin typeface="Century Gothic" panose="020B0502020202020204" pitchFamily="34" charset="0"/>
                        </a:rPr>
                        <a:t>Classe 5</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a:solidFill>
                            <a:srgbClr val="000000"/>
                          </a:solidFill>
                          <a:effectLst/>
                          <a:latin typeface="Century Gothic" panose="020B0502020202020204" pitchFamily="34" charset="0"/>
                        </a:rPr>
                        <a:t>1.810.000</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9315201"/>
                  </a:ext>
                </a:extLst>
              </a:tr>
              <a:tr h="352697">
                <a:tc>
                  <a:txBody>
                    <a:bodyPr/>
                    <a:lstStyle/>
                    <a:p>
                      <a:r>
                        <a:rPr lang="fr-BE" sz="1100">
                          <a:solidFill>
                            <a:srgbClr val="000000"/>
                          </a:solidFill>
                          <a:effectLst/>
                          <a:latin typeface="Century Gothic" panose="020B0502020202020204" pitchFamily="34" charset="0"/>
                        </a:rPr>
                        <a:t>Classe 6</a:t>
                      </a:r>
                      <a:endParaRPr lang="fr-BE">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r>
                        <a:rPr lang="fr-BE" sz="1100" dirty="0">
                          <a:solidFill>
                            <a:srgbClr val="000000"/>
                          </a:solidFill>
                          <a:effectLst/>
                          <a:latin typeface="Century Gothic" panose="020B0502020202020204" pitchFamily="34" charset="0"/>
                        </a:rPr>
                        <a:t>3.225.000</a:t>
                      </a:r>
                      <a:endParaRPr lang="fr-BE" dirty="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8100699"/>
                  </a:ext>
                </a:extLst>
              </a:tr>
            </a:tbl>
          </a:graphicData>
        </a:graphic>
      </p:graphicFrame>
    </p:spTree>
    <p:extLst>
      <p:ext uri="{BB962C8B-B14F-4D97-AF65-F5344CB8AC3E}">
        <p14:creationId xmlns:p14="http://schemas.microsoft.com/office/powerpoint/2010/main" val="911082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593725"/>
            <a:ext cx="10515600" cy="1002281"/>
          </a:xfrm>
        </p:spPr>
        <p:txBody>
          <a:bodyPr/>
          <a:lstStyle/>
          <a:p>
            <a:r>
              <a:rPr lang="fr-BE" dirty="0"/>
              <a:t>AR du 14 avril 2024</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37944"/>
            <a:ext cx="10515600" cy="4339019"/>
          </a:xfrm>
        </p:spPr>
        <p:txBody>
          <a:bodyPr/>
          <a:lstStyle/>
          <a:p>
            <a:r>
              <a:rPr lang="fr-BE" dirty="0"/>
              <a:t>Guerre en Ukraine</a:t>
            </a:r>
          </a:p>
          <a:p>
            <a:r>
              <a:rPr lang="fr-BE" dirty="0"/>
              <a:t>Évolution des prix dans le secteur de la construction</a:t>
            </a:r>
          </a:p>
          <a:p>
            <a:r>
              <a:rPr lang="fr-BE" dirty="0"/>
              <a:t>Adaptation des seuils le 14/4/24 : +20%</a:t>
            </a:r>
          </a:p>
          <a:p>
            <a:endParaRPr lang="fr-BE" dirty="0"/>
          </a:p>
        </p:txBody>
      </p:sp>
      <p:graphicFrame>
        <p:nvGraphicFramePr>
          <p:cNvPr id="4" name="Tableau 3">
            <a:extLst>
              <a:ext uri="{FF2B5EF4-FFF2-40B4-BE49-F238E27FC236}">
                <a16:creationId xmlns:a16="http://schemas.microsoft.com/office/drawing/2014/main" id="{A809E7B5-47C7-43CF-ADD8-4AED20C93437}"/>
              </a:ext>
            </a:extLst>
          </p:cNvPr>
          <p:cNvGraphicFramePr>
            <a:graphicFrameLocks noGrp="1"/>
          </p:cNvGraphicFramePr>
          <p:nvPr>
            <p:extLst>
              <p:ext uri="{D42A27DB-BD31-4B8C-83A1-F6EECF244321}">
                <p14:modId xmlns:p14="http://schemas.microsoft.com/office/powerpoint/2010/main" val="2875803088"/>
              </p:ext>
            </p:extLst>
          </p:nvPr>
        </p:nvGraphicFramePr>
        <p:xfrm>
          <a:off x="7187040" y="681037"/>
          <a:ext cx="4803935" cy="3253740"/>
        </p:xfrm>
        <a:graphic>
          <a:graphicData uri="http://schemas.openxmlformats.org/drawingml/2006/table">
            <a:tbl>
              <a:tblPr/>
              <a:tblGrid>
                <a:gridCol w="995363">
                  <a:extLst>
                    <a:ext uri="{9D8B030D-6E8A-4147-A177-3AD203B41FA5}">
                      <a16:colId xmlns:a16="http://schemas.microsoft.com/office/drawing/2014/main" val="2851180344"/>
                    </a:ext>
                  </a:extLst>
                </a:gridCol>
                <a:gridCol w="1904286">
                  <a:extLst>
                    <a:ext uri="{9D8B030D-6E8A-4147-A177-3AD203B41FA5}">
                      <a16:colId xmlns:a16="http://schemas.microsoft.com/office/drawing/2014/main" val="3317911843"/>
                    </a:ext>
                  </a:extLst>
                </a:gridCol>
                <a:gridCol w="1904286">
                  <a:extLst>
                    <a:ext uri="{9D8B030D-6E8A-4147-A177-3AD203B41FA5}">
                      <a16:colId xmlns:a16="http://schemas.microsoft.com/office/drawing/2014/main" val="2995814408"/>
                    </a:ext>
                  </a:extLst>
                </a:gridCol>
              </a:tblGrid>
              <a:tr h="410177">
                <a:tc>
                  <a:txBody>
                    <a:bodyPr/>
                    <a:lstStyle/>
                    <a:p>
                      <a:pPr algn="just"/>
                      <a:r>
                        <a:rPr lang="fr-BE" b="1" dirty="0">
                          <a:effectLst/>
                        </a:rPr>
                        <a:t>Classe 1</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a:effectLst/>
                        </a:rPr>
                        <a:t>135.000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dirty="0">
                          <a:effectLst/>
                        </a:rPr>
                        <a:t>162.000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97238419"/>
                  </a:ext>
                </a:extLst>
              </a:tr>
              <a:tr h="410177">
                <a:tc>
                  <a:txBody>
                    <a:bodyPr/>
                    <a:lstStyle/>
                    <a:p>
                      <a:pPr algn="just"/>
                      <a:r>
                        <a:rPr lang="fr-BE" b="1" dirty="0">
                          <a:effectLst/>
                        </a:rPr>
                        <a:t>Classe 2</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dirty="0">
                          <a:effectLst/>
                        </a:rPr>
                        <a:t>275.000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dirty="0">
                          <a:effectLst/>
                        </a:rPr>
                        <a:t>330.000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27545795"/>
                  </a:ext>
                </a:extLst>
              </a:tr>
              <a:tr h="410177">
                <a:tc>
                  <a:txBody>
                    <a:bodyPr/>
                    <a:lstStyle/>
                    <a:p>
                      <a:pPr algn="just"/>
                      <a:r>
                        <a:rPr lang="fr-BE" b="1" dirty="0">
                          <a:effectLst/>
                        </a:rPr>
                        <a:t>Classe 3</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dirty="0">
                          <a:effectLst/>
                        </a:rPr>
                        <a:t>500.000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a:effectLst/>
                        </a:rPr>
                        <a:t>600.000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538206619"/>
                  </a:ext>
                </a:extLst>
              </a:tr>
              <a:tr h="410177">
                <a:tc>
                  <a:txBody>
                    <a:bodyPr/>
                    <a:lstStyle/>
                    <a:p>
                      <a:pPr algn="just"/>
                      <a:r>
                        <a:rPr lang="fr-BE" b="1">
                          <a:effectLst/>
                        </a:rPr>
                        <a:t>Classe 4</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a:effectLst/>
                        </a:rPr>
                        <a:t>900.000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a:effectLst/>
                        </a:rPr>
                        <a:t>1.080.000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789095241"/>
                  </a:ext>
                </a:extLst>
              </a:tr>
              <a:tr h="410177">
                <a:tc>
                  <a:txBody>
                    <a:bodyPr/>
                    <a:lstStyle/>
                    <a:p>
                      <a:pPr algn="just"/>
                      <a:r>
                        <a:rPr lang="fr-BE" b="1">
                          <a:effectLst/>
                        </a:rPr>
                        <a:t>Classe 5</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dirty="0">
                          <a:effectLst/>
                        </a:rPr>
                        <a:t>1.810.000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dirty="0">
                          <a:effectLst/>
                        </a:rPr>
                        <a:t>2.172.000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976119417"/>
                  </a:ext>
                </a:extLst>
              </a:tr>
              <a:tr h="410177">
                <a:tc>
                  <a:txBody>
                    <a:bodyPr/>
                    <a:lstStyle/>
                    <a:p>
                      <a:pPr algn="just"/>
                      <a:r>
                        <a:rPr lang="fr-BE" b="1">
                          <a:effectLst/>
                        </a:rPr>
                        <a:t>Classe 6</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a:effectLst/>
                        </a:rPr>
                        <a:t>3.225.000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a:effectLst/>
                        </a:rPr>
                        <a:t>3.870.000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936571468"/>
                  </a:ext>
                </a:extLst>
              </a:tr>
              <a:tr h="410177">
                <a:tc>
                  <a:txBody>
                    <a:bodyPr/>
                    <a:lstStyle/>
                    <a:p>
                      <a:pPr algn="just"/>
                      <a:r>
                        <a:rPr lang="fr-BE" b="1">
                          <a:effectLst/>
                        </a:rPr>
                        <a:t>Classe 7</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strike="sngStrike">
                          <a:effectLst/>
                        </a:rPr>
                        <a:t>5.330.000</a:t>
                      </a:r>
                      <a:endParaRPr lang="fr-BE">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tc>
                  <a:txBody>
                    <a:bodyPr/>
                    <a:lstStyle/>
                    <a:p>
                      <a:pPr algn="just"/>
                      <a:r>
                        <a:rPr lang="fr-BE" b="1" dirty="0">
                          <a:effectLst/>
                        </a:rPr>
                        <a:t>6.396.000</a:t>
                      </a:r>
                      <a:endParaRPr lang="fr-BE" dirty="0">
                        <a:effectLst/>
                      </a:endParaRPr>
                    </a:p>
                  </a:txBody>
                  <a:tcPr marL="95250" marR="95250" marT="95250" marB="9525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717366930"/>
                  </a:ext>
                </a:extLst>
              </a:tr>
            </a:tbl>
          </a:graphicData>
        </a:graphic>
      </p:graphicFrame>
    </p:spTree>
    <p:extLst>
      <p:ext uri="{BB962C8B-B14F-4D97-AF65-F5344CB8AC3E}">
        <p14:creationId xmlns:p14="http://schemas.microsoft.com/office/powerpoint/2010/main" val="428406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38632A-A44F-46AE-89FD-770BDC20C7CA}"/>
              </a:ext>
            </a:extLst>
          </p:cNvPr>
          <p:cNvSpPr>
            <a:spLocks noGrp="1"/>
          </p:cNvSpPr>
          <p:nvPr>
            <p:ph type="title"/>
          </p:nvPr>
        </p:nvSpPr>
        <p:spPr/>
        <p:txBody>
          <a:bodyPr/>
          <a:lstStyle/>
          <a:p>
            <a:r>
              <a:rPr lang="fr-BE" dirty="0"/>
              <a:t>Arrêt du Conseil d’État</a:t>
            </a:r>
          </a:p>
        </p:txBody>
      </p:sp>
      <p:sp>
        <p:nvSpPr>
          <p:cNvPr id="3" name="Espace réservé du texte 2">
            <a:extLst>
              <a:ext uri="{FF2B5EF4-FFF2-40B4-BE49-F238E27FC236}">
                <a16:creationId xmlns:a16="http://schemas.microsoft.com/office/drawing/2014/main" id="{EB701F5D-1512-4D07-8A74-ABA26223250E}"/>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775910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758318"/>
            <a:ext cx="10515600" cy="826112"/>
          </a:xfrm>
        </p:spPr>
        <p:txBody>
          <a:bodyPr>
            <a:normAutofit/>
          </a:bodyPr>
          <a:lstStyle/>
          <a:p>
            <a:r>
              <a:rPr lang="fr-BE" dirty="0"/>
              <a:t>Arrêt du 12 décembre 2025</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74520"/>
            <a:ext cx="10515600" cy="4302443"/>
          </a:xfrm>
        </p:spPr>
        <p:txBody>
          <a:bodyPr>
            <a:normAutofit/>
          </a:bodyPr>
          <a:lstStyle/>
          <a:p>
            <a:r>
              <a:rPr lang="fr-BE" dirty="0"/>
              <a:t>Arrêt 265.188 – 12 décembre 2025</a:t>
            </a:r>
          </a:p>
          <a:p>
            <a:pPr lvl="1"/>
            <a:r>
              <a:rPr lang="fr-BE" dirty="0"/>
              <a:t>Introduit le 17 juin 2024</a:t>
            </a:r>
          </a:p>
          <a:p>
            <a:pPr lvl="1"/>
            <a:r>
              <a:rPr lang="fr-BE" dirty="0"/>
              <a:t>Partie requérante: la société NV G. (entrepreneur de dragage – classe A 7)</a:t>
            </a:r>
          </a:p>
          <a:p>
            <a:pPr lvl="1"/>
            <a:r>
              <a:rPr lang="fr-BE" dirty="0"/>
              <a:t>Défenderesse: état belge.</a:t>
            </a:r>
          </a:p>
          <a:p>
            <a:r>
              <a:rPr lang="fr-BE" dirty="0"/>
              <a:t>Thèse principale de NV G:  </a:t>
            </a:r>
          </a:p>
          <a:p>
            <a:pPr lvl="1"/>
            <a:r>
              <a:rPr lang="fr-BE" dirty="0">
                <a:effectLst/>
              </a:rPr>
              <a:t>décalage injustifié : les nouveaux montants maximaux attribués aux classes d’agréation ont été relevés</a:t>
            </a:r>
          </a:p>
          <a:p>
            <a:pPr lvl="1"/>
            <a:r>
              <a:rPr lang="fr-BE" dirty="0">
                <a:effectLst/>
              </a:rPr>
              <a:t>MAIS les exigences minimales en personnel n’ont pas été adaptées.</a:t>
            </a:r>
          </a:p>
          <a:p>
            <a:r>
              <a:rPr lang="fr-BE" dirty="0">
                <a:effectLst/>
              </a:rPr>
              <a:t>Selon elle, cette absence d’ajustement rompt la proportionnalité entre le nombre de travailleurs requis et les montants des marchés accessibles. En conséquence, elle se voit exclue de marchés pour lesquels elle possède pourtant les compétences techniques et professionnelles nécessaires.</a:t>
            </a:r>
          </a:p>
          <a:p>
            <a:pPr marL="0" indent="0">
              <a:buNone/>
            </a:pPr>
            <a:endParaRPr lang="fr-BE" dirty="0"/>
          </a:p>
        </p:txBody>
      </p:sp>
    </p:spTree>
    <p:extLst>
      <p:ext uri="{BB962C8B-B14F-4D97-AF65-F5344CB8AC3E}">
        <p14:creationId xmlns:p14="http://schemas.microsoft.com/office/powerpoint/2010/main" val="355930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767462"/>
            <a:ext cx="10515600" cy="826112"/>
          </a:xfrm>
        </p:spPr>
        <p:txBody>
          <a:bodyPr>
            <a:normAutofit/>
          </a:bodyPr>
          <a:lstStyle/>
          <a:p>
            <a:r>
              <a:rPr lang="fr-BE" dirty="0"/>
              <a:t>Recevabilité du recours</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19656"/>
            <a:ext cx="10515600" cy="4357307"/>
          </a:xfrm>
        </p:spPr>
        <p:txBody>
          <a:bodyPr>
            <a:normAutofit/>
          </a:bodyPr>
          <a:lstStyle/>
          <a:p>
            <a:r>
              <a:rPr lang="fr-BE" dirty="0"/>
              <a:t>L’État soutenait que la société n’avait aucun intérêt, car une annulation ferait revenir les anciens plafonds (encore plus bas).</a:t>
            </a:r>
          </a:p>
          <a:p>
            <a:r>
              <a:rPr lang="fr-BE" dirty="0">
                <a:effectLst/>
              </a:rPr>
              <a:t>Le Conseil d’État rejette cet argument :</a:t>
            </a:r>
          </a:p>
          <a:p>
            <a:pPr lvl="1"/>
            <a:r>
              <a:rPr lang="fr-BE" dirty="0">
                <a:effectLst/>
              </a:rPr>
              <a:t>En matière </a:t>
            </a:r>
            <a:r>
              <a:rPr lang="fr-BE" b="1" dirty="0">
                <a:effectLst/>
              </a:rPr>
              <a:t>réglementaire</a:t>
            </a:r>
            <a:r>
              <a:rPr lang="fr-BE" dirty="0">
                <a:effectLst/>
              </a:rPr>
              <a:t>, il suffit que l’annulation </a:t>
            </a:r>
            <a:r>
              <a:rPr lang="fr-BE" b="1" dirty="0">
                <a:effectLst/>
              </a:rPr>
              <a:t>ouvre la possibilité d’une nouvelle réglementation plus favorable</a:t>
            </a:r>
            <a:r>
              <a:rPr lang="fr-BE" dirty="0">
                <a:effectLst/>
              </a:rPr>
              <a:t>.</a:t>
            </a:r>
          </a:p>
          <a:p>
            <a:pPr lvl="1"/>
            <a:r>
              <a:rPr lang="fr-BE" dirty="0">
                <a:effectLst/>
              </a:rPr>
              <a:t>La société démontre que le plafond actuel limite son accès à des marchés auxquels elle pourrait techniquement participer.</a:t>
            </a:r>
          </a:p>
          <a:p>
            <a:endParaRPr lang="fr-BE" dirty="0"/>
          </a:p>
        </p:txBody>
      </p:sp>
    </p:spTree>
    <p:extLst>
      <p:ext uri="{BB962C8B-B14F-4D97-AF65-F5344CB8AC3E}">
        <p14:creationId xmlns:p14="http://schemas.microsoft.com/office/powerpoint/2010/main" val="208780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3E2EC-7176-4195-9BA7-7E6DCE1B554B}"/>
              </a:ext>
            </a:extLst>
          </p:cNvPr>
          <p:cNvSpPr>
            <a:spLocks noGrp="1"/>
          </p:cNvSpPr>
          <p:nvPr>
            <p:ph type="title"/>
          </p:nvPr>
        </p:nvSpPr>
        <p:spPr>
          <a:xfrm>
            <a:off x="838200" y="813182"/>
            <a:ext cx="10515600" cy="826112"/>
          </a:xfrm>
        </p:spPr>
        <p:txBody>
          <a:bodyPr>
            <a:normAutofit/>
          </a:bodyPr>
          <a:lstStyle/>
          <a:p>
            <a:r>
              <a:rPr lang="fr-BE" dirty="0"/>
              <a:t>Moyen 1 : rupture de la proportionnalité</a:t>
            </a:r>
          </a:p>
        </p:txBody>
      </p:sp>
      <p:sp>
        <p:nvSpPr>
          <p:cNvPr id="3" name="Espace réservé du contenu 2">
            <a:extLst>
              <a:ext uri="{FF2B5EF4-FFF2-40B4-BE49-F238E27FC236}">
                <a16:creationId xmlns:a16="http://schemas.microsoft.com/office/drawing/2014/main" id="{C67A3795-1BEC-40E1-80C7-51728F89AC2A}"/>
              </a:ext>
            </a:extLst>
          </p:cNvPr>
          <p:cNvSpPr>
            <a:spLocks noGrp="1"/>
          </p:cNvSpPr>
          <p:nvPr>
            <p:ph idx="1"/>
          </p:nvPr>
        </p:nvSpPr>
        <p:spPr>
          <a:xfrm>
            <a:off x="838200" y="1828800"/>
            <a:ext cx="10515600" cy="4348163"/>
          </a:xfrm>
        </p:spPr>
        <p:txBody>
          <a:bodyPr>
            <a:normAutofit/>
          </a:bodyPr>
          <a:lstStyle/>
          <a:p>
            <a:r>
              <a:rPr lang="fr-BE" dirty="0"/>
              <a:t>Entre</a:t>
            </a:r>
          </a:p>
          <a:p>
            <a:pPr lvl="1"/>
            <a:r>
              <a:rPr lang="fr-BE" dirty="0"/>
              <a:t>les </a:t>
            </a:r>
            <a:r>
              <a:rPr lang="fr-BE" b="1" dirty="0">
                <a:effectLst/>
              </a:rPr>
              <a:t>nouveaux montants maximaux</a:t>
            </a:r>
            <a:r>
              <a:rPr lang="fr-BE" dirty="0"/>
              <a:t> des classes (ex. : 6.396.000 € pour la classe 7);</a:t>
            </a:r>
          </a:p>
          <a:p>
            <a:pPr lvl="1"/>
            <a:r>
              <a:rPr lang="fr-BE" dirty="0"/>
              <a:t>et les </a:t>
            </a:r>
            <a:r>
              <a:rPr lang="fr-BE" b="1" dirty="0">
                <a:effectLst/>
              </a:rPr>
              <a:t>exigences minimales en personnel</a:t>
            </a:r>
            <a:r>
              <a:rPr lang="fr-BE" dirty="0"/>
              <a:t>, restées inchangées depuis 1991</a:t>
            </a:r>
          </a:p>
          <a:p>
            <a:pPr>
              <a:buFont typeface="Wingdings" panose="05000000000000000000" pitchFamily="2" charset="2"/>
              <a:buChar char="è"/>
            </a:pPr>
            <a:r>
              <a:rPr lang="fr-BE" dirty="0"/>
              <a:t>Les seuils financiers ont été </a:t>
            </a:r>
            <a:r>
              <a:rPr lang="fr-BE" b="1" dirty="0">
                <a:effectLst/>
              </a:rPr>
              <a:t>augmentés</a:t>
            </a:r>
            <a:r>
              <a:rPr lang="fr-BE" dirty="0"/>
              <a:t> (indexation ABEX, +20 %), </a:t>
            </a:r>
            <a:r>
              <a:rPr lang="fr-BE" b="1" dirty="0">
                <a:effectLst/>
              </a:rPr>
              <a:t>mais</a:t>
            </a:r>
            <a:r>
              <a:rPr lang="fr-BE" dirty="0"/>
              <a:t> les exigences en personnel (ex. 44 ouvriers pour classe 7, 83 pour classe 8) n’ont </a:t>
            </a:r>
            <a:r>
              <a:rPr lang="fr-BE" b="1" dirty="0">
                <a:effectLst/>
              </a:rPr>
              <a:t>pas été adaptées</a:t>
            </a:r>
            <a:r>
              <a:rPr lang="fr-BE" dirty="0"/>
              <a:t>.</a:t>
            </a:r>
          </a:p>
          <a:p>
            <a:pPr>
              <a:buFont typeface="Wingdings" panose="05000000000000000000" pitchFamily="2" charset="2"/>
              <a:buChar char="è"/>
            </a:pPr>
            <a:r>
              <a:rPr lang="fr-BE" dirty="0"/>
              <a:t>OR la productivité par travailleur a été multipliée par </a:t>
            </a:r>
            <a:r>
              <a:rPr lang="fr-BE" b="1" dirty="0">
                <a:effectLst/>
              </a:rPr>
              <a:t>15</a:t>
            </a:r>
            <a:r>
              <a:rPr lang="fr-BE" dirty="0"/>
              <a:t>, alors que les seuils n’ont augmenté que d’un facteur </a:t>
            </a:r>
            <a:r>
              <a:rPr lang="fr-BE" b="1" dirty="0">
                <a:effectLst/>
              </a:rPr>
              <a:t>2,5 (</a:t>
            </a:r>
            <a:r>
              <a:rPr lang="fr-BE" dirty="0">
                <a:effectLst/>
              </a:rPr>
              <a:t>secteur du dragage, entre 1991 et 2025);</a:t>
            </a:r>
            <a:endParaRPr lang="fr-BE" dirty="0"/>
          </a:p>
          <a:p>
            <a:pPr>
              <a:buFont typeface="Wingdings" panose="05000000000000000000" pitchFamily="2" charset="2"/>
              <a:buChar char="è"/>
            </a:pPr>
            <a:r>
              <a:rPr lang="fr-BE" dirty="0"/>
              <a:t>l’entreprise est </a:t>
            </a:r>
            <a:r>
              <a:rPr lang="fr-BE" b="1" dirty="0">
                <a:effectLst/>
              </a:rPr>
              <a:t>exclue</a:t>
            </a:r>
            <a:r>
              <a:rPr lang="fr-BE" dirty="0"/>
              <a:t> de marchés qu’elle est pourtant capable d’exécuter.</a:t>
            </a:r>
          </a:p>
          <a:p>
            <a:endParaRPr lang="fr-BE" dirty="0">
              <a:effectLst/>
            </a:endParaRPr>
          </a:p>
          <a:p>
            <a:endParaRPr lang="fr-BE" dirty="0"/>
          </a:p>
        </p:txBody>
      </p:sp>
    </p:spTree>
    <p:extLst>
      <p:ext uri="{BB962C8B-B14F-4D97-AF65-F5344CB8AC3E}">
        <p14:creationId xmlns:p14="http://schemas.microsoft.com/office/powerpoint/2010/main" val="10962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Rétrospective">
  <a:themeElements>
    <a:clrScheme name="Rétrospective">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282</TotalTime>
  <Words>1154</Words>
  <Application>Microsoft Office PowerPoint</Application>
  <PresentationFormat>Grand écran</PresentationFormat>
  <Paragraphs>130</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Calibri Light</vt:lpstr>
      <vt:lpstr>Century Gothic</vt:lpstr>
      <vt:lpstr>Wingdings</vt:lpstr>
      <vt:lpstr>Rétrospective</vt:lpstr>
      <vt:lpstr> Annulation de l'A.R. du 14 avril 2024 établissant les nouveaux seuils applicables aux classes d’agréation des entrepreneurs de travaux</vt:lpstr>
      <vt:lpstr>Contexte</vt:lpstr>
      <vt:lpstr>AR du 26 septembre 1991</vt:lpstr>
      <vt:lpstr>Seuils de 1991</vt:lpstr>
      <vt:lpstr>AR du 14 avril 2024</vt:lpstr>
      <vt:lpstr>Arrêt du Conseil d’État</vt:lpstr>
      <vt:lpstr>Arrêt du 12 décembre 2025</vt:lpstr>
      <vt:lpstr>Recevabilité du recours</vt:lpstr>
      <vt:lpstr>Moyen 1 : rupture de la proportionnalité</vt:lpstr>
      <vt:lpstr>Moyen 2 (pour mémoire) — Traitement identique de situations différentes</vt:lpstr>
      <vt:lpstr>Analyse du CE</vt:lpstr>
      <vt:lpstr>Conséquences</vt:lpstr>
      <vt:lpstr>Marchés sur base des seuils de 2024</vt:lpstr>
      <vt:lpstr>Cas problématiques</vt:lpstr>
      <vt:lpstr>Exemple 1 : Chance  seuils adéquats</vt:lpstr>
      <vt:lpstr>Exemple 2 : malchance  inadéquation des seuils</vt:lpstr>
      <vt:lpstr>Exemple 2 : suite</vt:lpstr>
      <vt:lpstr>Conclusion</vt:lpstr>
      <vt:lpstr>Cas où cela n’a (à priori !!!) pas de conséquence</vt:lpstr>
      <vt:lpstr>Cas où cela peut poser problème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Annulation de l'A.R. établissant les nouveaux seuils applicables aux classes d’agréation des entrepreneurs de travaux</dc:title>
  <dc:creator>Kervyn Loïc</dc:creator>
  <cp:lastModifiedBy>Kervyn Loïc</cp:lastModifiedBy>
  <cp:revision>25</cp:revision>
  <dcterms:created xsi:type="dcterms:W3CDTF">2026-02-16T15:46:15Z</dcterms:created>
  <dcterms:modified xsi:type="dcterms:W3CDTF">2026-03-16T15:44:25Z</dcterms:modified>
</cp:coreProperties>
</file>