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notesSlides/notesSlide1.xml" ContentType="application/vnd.openxmlformats-officedocument.presentationml.notesSlide+xml"/>
  <Override PartName="/ppt/theme/themeOverride8.xml" ContentType="application/vnd.openxmlformats-officedocument.themeOverride+xml"/>
  <Override PartName="/ppt/theme/themeOverride9.xml" ContentType="application/vnd.openxmlformats-officedocument.themeOverr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8"/>
  </p:notesMasterIdLst>
  <p:handoutMasterIdLst>
    <p:handoutMasterId r:id="rId49"/>
  </p:handoutMasterIdLst>
  <p:sldIdLst>
    <p:sldId id="261" r:id="rId5"/>
    <p:sldId id="264" r:id="rId6"/>
    <p:sldId id="283" r:id="rId7"/>
    <p:sldId id="282" r:id="rId8"/>
    <p:sldId id="295" r:id="rId9"/>
    <p:sldId id="274" r:id="rId10"/>
    <p:sldId id="284" r:id="rId11"/>
    <p:sldId id="287" r:id="rId12"/>
    <p:sldId id="293" r:id="rId13"/>
    <p:sldId id="288" r:id="rId14"/>
    <p:sldId id="289" r:id="rId15"/>
    <p:sldId id="303" r:id="rId16"/>
    <p:sldId id="296" r:id="rId17"/>
    <p:sldId id="290" r:id="rId18"/>
    <p:sldId id="286" r:id="rId19"/>
    <p:sldId id="268" r:id="rId20"/>
    <p:sldId id="297" r:id="rId21"/>
    <p:sldId id="307" r:id="rId22"/>
    <p:sldId id="269" r:id="rId23"/>
    <p:sldId id="311" r:id="rId24"/>
    <p:sldId id="312" r:id="rId25"/>
    <p:sldId id="300" r:id="rId26"/>
    <p:sldId id="302" r:id="rId27"/>
    <p:sldId id="301" r:id="rId28"/>
    <p:sldId id="314" r:id="rId29"/>
    <p:sldId id="273" r:id="rId30"/>
    <p:sldId id="298" r:id="rId31"/>
    <p:sldId id="280" r:id="rId32"/>
    <p:sldId id="308" r:id="rId33"/>
    <p:sldId id="313" r:id="rId34"/>
    <p:sldId id="291" r:id="rId35"/>
    <p:sldId id="281" r:id="rId36"/>
    <p:sldId id="292" r:id="rId37"/>
    <p:sldId id="299" r:id="rId38"/>
    <p:sldId id="278" r:id="rId39"/>
    <p:sldId id="310" r:id="rId40"/>
    <p:sldId id="316" r:id="rId41"/>
    <p:sldId id="315" r:id="rId42"/>
    <p:sldId id="317" r:id="rId43"/>
    <p:sldId id="304" r:id="rId44"/>
    <p:sldId id="305" r:id="rId45"/>
    <p:sldId id="306" r:id="rId46"/>
    <p:sldId id="318" r:id="rId47"/>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D626C21-6424-8510-42D8-565C5C1FD996}" name="SANCHEZ ZUÑIGA Cintia Tatiana" initials="CS" userId="S::ctsanchezzuniga@sprb.brussels::47fdb42d-93a0-42ce-ac84-e8e76a6b7da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M Dounia" initials="CD" lastIdx="1" clrIdx="0">
    <p:extLst>
      <p:ext uri="{19B8F6BF-5375-455C-9EA6-DF929625EA0E}">
        <p15:presenceInfo xmlns:p15="http://schemas.microsoft.com/office/powerpoint/2012/main" userId="S::dcham@sprb.brussels::2003f032-a2a5-4597-a8e5-3a6972b854c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B7B7B7"/>
    <a:srgbClr val="FFF203"/>
    <a:srgbClr val="96966C"/>
    <a:srgbClr val="0B00BE"/>
    <a:srgbClr val="7CA2D6"/>
    <a:srgbClr val="003B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3D8A2C-9009-4431-9920-18F2DC0CC5CC}" v="201" dt="2026-03-13T10:17:54.12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357" autoAdjust="0"/>
  </p:normalViewPr>
  <p:slideViewPr>
    <p:cSldViewPr>
      <p:cViewPr varScale="1">
        <p:scale>
          <a:sx n="84" d="100"/>
          <a:sy n="84" d="100"/>
        </p:scale>
        <p:origin x="804" y="56"/>
      </p:cViewPr>
      <p:guideLst>
        <p:guide orient="horz" pos="1620"/>
        <p:guide pos="2880"/>
      </p:guideLst>
    </p:cSldViewPr>
  </p:slideViewPr>
  <p:notesTextViewPr>
    <p:cViewPr>
      <p:scale>
        <a:sx n="100" d="100"/>
        <a:sy n="100" d="100"/>
      </p:scale>
      <p:origin x="0" y="0"/>
    </p:cViewPr>
  </p:notesTextViewPr>
  <p:notesViewPr>
    <p:cSldViewPr>
      <p:cViewPr varScale="1">
        <p:scale>
          <a:sx n="60" d="100"/>
          <a:sy n="60" d="100"/>
        </p:scale>
        <p:origin x="3187" y="4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commentAuthors" Target="commentAuthor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FC8D81E-DE7C-4382-8F1A-401577778493}" type="datetimeFigureOut">
              <a:rPr lang="fr-BE" smtClean="0"/>
              <a:pPr/>
              <a:t>17-03-26</a:t>
            </a:fld>
            <a:endParaRPr lang="fr-BE"/>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BE"/>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337564D-E952-4EC1-B75D-0DA23DC0CF12}" type="slidenum">
              <a:rPr lang="fr-BE" smtClean="0"/>
              <a:pPr/>
              <a:t>‹N°›</a:t>
            </a:fld>
            <a:endParaRPr lang="fr-BE"/>
          </a:p>
        </p:txBody>
      </p:sp>
    </p:spTree>
    <p:extLst>
      <p:ext uri="{BB962C8B-B14F-4D97-AF65-F5344CB8AC3E}">
        <p14:creationId xmlns:p14="http://schemas.microsoft.com/office/powerpoint/2010/main" val="1129578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8D0604-D0C7-4319-B045-8F563F9C8141}" type="datetimeFigureOut">
              <a:rPr lang="fr-BE" smtClean="0"/>
              <a:t>17-03-26</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D4ACC6-E18E-4F9E-B1BC-6F01A0255BE9}" type="slidenum">
              <a:rPr lang="fr-BE" smtClean="0"/>
              <a:t>‹N°›</a:t>
            </a:fld>
            <a:endParaRPr lang="fr-BE"/>
          </a:p>
        </p:txBody>
      </p:sp>
    </p:spTree>
    <p:extLst>
      <p:ext uri="{BB962C8B-B14F-4D97-AF65-F5344CB8AC3E}">
        <p14:creationId xmlns:p14="http://schemas.microsoft.com/office/powerpoint/2010/main" val="2667014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Pas de mesure de tutelle pour le plaisir  ou par sadisme </a:t>
            </a:r>
          </a:p>
          <a:p>
            <a:r>
              <a:rPr lang="fr-BE" dirty="0"/>
              <a:t>Pas de mesure sans moyen sérieux </a:t>
            </a:r>
          </a:p>
          <a:p>
            <a:r>
              <a:rPr lang="fr-BE" dirty="0"/>
              <a:t>Réglementation qui se complexifie et se libéralise </a:t>
            </a:r>
          </a:p>
          <a:p>
            <a:r>
              <a:rPr lang="fr-BE" dirty="0"/>
              <a:t>Jurisprudence « approximative » du Conseil d’État</a:t>
            </a:r>
          </a:p>
          <a:p>
            <a:endParaRPr lang="fr-BE" dirty="0"/>
          </a:p>
        </p:txBody>
      </p:sp>
      <p:sp>
        <p:nvSpPr>
          <p:cNvPr id="4" name="Espace réservé du numéro de diapositive 3"/>
          <p:cNvSpPr>
            <a:spLocks noGrp="1"/>
          </p:cNvSpPr>
          <p:nvPr>
            <p:ph type="sldNum" sz="quarter" idx="5"/>
          </p:nvPr>
        </p:nvSpPr>
        <p:spPr/>
        <p:txBody>
          <a:bodyPr/>
          <a:lstStyle/>
          <a:p>
            <a:fld id="{BDD4ACC6-E18E-4F9E-B1BC-6F01A0255BE9}" type="slidenum">
              <a:rPr lang="fr-BE" smtClean="0"/>
              <a:t>20</a:t>
            </a:fld>
            <a:endParaRPr lang="fr-BE"/>
          </a:p>
        </p:txBody>
      </p:sp>
    </p:spTree>
    <p:extLst>
      <p:ext uri="{BB962C8B-B14F-4D97-AF65-F5344CB8AC3E}">
        <p14:creationId xmlns:p14="http://schemas.microsoft.com/office/powerpoint/2010/main" val="4286233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CCUEIL">
    <p:spTree>
      <p:nvGrpSpPr>
        <p:cNvPr id="1" name=""/>
        <p:cNvGrpSpPr/>
        <p:nvPr/>
      </p:nvGrpSpPr>
      <p:grpSpPr>
        <a:xfrm>
          <a:off x="0" y="0"/>
          <a:ext cx="0" cy="0"/>
          <a:chOff x="0" y="0"/>
          <a:chExt cx="0" cy="0"/>
        </a:xfrm>
      </p:grpSpPr>
      <p:sp>
        <p:nvSpPr>
          <p:cNvPr id="11" name="Espace réservé du numéro de diapositive 5"/>
          <p:cNvSpPr txBox="1">
            <a:spLocks/>
          </p:cNvSpPr>
          <p:nvPr userDrawn="1"/>
        </p:nvSpPr>
        <p:spPr>
          <a:xfrm>
            <a:off x="8172400" y="4758961"/>
            <a:ext cx="720080" cy="382217"/>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83F8EE3-3B50-4017-B2E3-81E7FAC0BB79}" type="slidenum">
              <a:rPr kumimoji="0" lang="fr-BE" sz="1000" b="0" i="0" u="none" strike="noStrike" kern="1200" cap="none" spc="0" normalizeH="0" baseline="0" noProof="0" smtClean="0">
                <a:ln>
                  <a:noFill/>
                </a:ln>
                <a:solidFill>
                  <a:schemeClr val="bg1">
                    <a:lumMod val="65000"/>
                  </a:schemeClr>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‹N°›</a:t>
            </a:fld>
            <a:r>
              <a:rPr kumimoji="0" lang="fr-BE" sz="1100" b="0" i="0" u="none" strike="noStrike" kern="1200" cap="none" spc="0" normalizeH="0" baseline="0" noProof="0" dirty="0">
                <a:ln>
                  <a:noFill/>
                </a:ln>
                <a:solidFill>
                  <a:schemeClr val="bg1">
                    <a:lumMod val="65000"/>
                  </a:schemeClr>
                </a:solidFill>
                <a:effectLst/>
                <a:uLnTx/>
                <a:uFillTx/>
                <a:latin typeface="Arial" pitchFamily="34" charset="0"/>
                <a:ea typeface="+mn-ea"/>
                <a:cs typeface="Arial" pitchFamily="34" charset="0"/>
              </a:rPr>
              <a:t> </a:t>
            </a:r>
            <a:endParaRPr kumimoji="0" lang="fr-BE" sz="1000" b="0" i="0" u="none" strike="noStrike" kern="1200" cap="none" spc="0" normalizeH="0" baseline="0" noProof="0" dirty="0">
              <a:ln>
                <a:noFill/>
              </a:ln>
              <a:solidFill>
                <a:schemeClr val="bg1">
                  <a:lumMod val="65000"/>
                </a:schemeClr>
              </a:solidFill>
              <a:effectLst/>
              <a:uLnTx/>
              <a:uFillTx/>
              <a:latin typeface="Arial" pitchFamily="34" charset="0"/>
              <a:ea typeface="+mn-ea"/>
              <a:cs typeface="Arial" pitchFamily="34" charset="0"/>
            </a:endParaRPr>
          </a:p>
        </p:txBody>
      </p:sp>
      <p:pic>
        <p:nvPicPr>
          <p:cNvPr id="4" name="Image 3">
            <a:extLst>
              <a:ext uri="{FF2B5EF4-FFF2-40B4-BE49-F238E27FC236}">
                <a16:creationId xmlns:a16="http://schemas.microsoft.com/office/drawing/2014/main" id="{13DE48C0-C3B0-4E22-B279-547FE25173A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60" y="0"/>
            <a:ext cx="9135880" cy="51435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SS TITRE">
    <p:spTree>
      <p:nvGrpSpPr>
        <p:cNvPr id="1" name=""/>
        <p:cNvGrpSpPr/>
        <p:nvPr/>
      </p:nvGrpSpPr>
      <p:grpSpPr>
        <a:xfrm>
          <a:off x="0" y="0"/>
          <a:ext cx="0" cy="0"/>
          <a:chOff x="0" y="0"/>
          <a:chExt cx="0" cy="0"/>
        </a:xfrm>
      </p:grpSpPr>
      <p:sp>
        <p:nvSpPr>
          <p:cNvPr id="13" name="Espace réservé du numéro de diapositive 5"/>
          <p:cNvSpPr txBox="1">
            <a:spLocks/>
          </p:cNvSpPr>
          <p:nvPr userDrawn="1"/>
        </p:nvSpPr>
        <p:spPr>
          <a:xfrm>
            <a:off x="8172400" y="4758961"/>
            <a:ext cx="720080" cy="382217"/>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83F8EE3-3B50-4017-B2E3-81E7FAC0BB79}" type="slidenum">
              <a:rPr kumimoji="0" lang="fr-BE" sz="1000" b="0" i="0" u="none" strike="noStrike" kern="1200" cap="none" spc="0" normalizeH="0" baseline="0" noProof="0" smtClean="0">
                <a:ln>
                  <a:noFill/>
                </a:ln>
                <a:solidFill>
                  <a:schemeClr val="bg1">
                    <a:lumMod val="65000"/>
                  </a:schemeClr>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‹N°›</a:t>
            </a:fld>
            <a:r>
              <a:rPr kumimoji="0" lang="fr-BE" sz="1100" b="0" i="0" u="none" strike="noStrike" kern="1200" cap="none" spc="0" normalizeH="0" baseline="0" noProof="0" dirty="0">
                <a:ln>
                  <a:noFill/>
                </a:ln>
                <a:solidFill>
                  <a:schemeClr val="bg1">
                    <a:lumMod val="65000"/>
                  </a:schemeClr>
                </a:solidFill>
                <a:effectLst/>
                <a:uLnTx/>
                <a:uFillTx/>
                <a:latin typeface="Arial" pitchFamily="34" charset="0"/>
                <a:ea typeface="+mn-ea"/>
                <a:cs typeface="Arial" pitchFamily="34" charset="0"/>
              </a:rPr>
              <a:t> </a:t>
            </a:r>
            <a:endParaRPr kumimoji="0" lang="fr-BE" sz="1000" b="0" i="0" u="none" strike="noStrike" kern="1200" cap="none" spc="0" normalizeH="0" baseline="0" noProof="0" dirty="0">
              <a:ln>
                <a:noFill/>
              </a:ln>
              <a:solidFill>
                <a:schemeClr val="bg1">
                  <a:lumMod val="65000"/>
                </a:schemeClr>
              </a:solidFill>
              <a:effectLst/>
              <a:uLnTx/>
              <a:uFillTx/>
              <a:latin typeface="Arial" pitchFamily="34" charset="0"/>
              <a:ea typeface="+mn-ea"/>
              <a:cs typeface="Arial" pitchFamily="34" charset="0"/>
            </a:endParaRPr>
          </a:p>
        </p:txBody>
      </p:sp>
      <p:sp>
        <p:nvSpPr>
          <p:cNvPr id="14" name="Espace réservé du texte 4">
            <a:extLst>
              <a:ext uri="{FF2B5EF4-FFF2-40B4-BE49-F238E27FC236}">
                <a16:creationId xmlns:a16="http://schemas.microsoft.com/office/drawing/2014/main" id="{6275DC74-2EB7-4214-A2D2-66007B8F1D75}"/>
              </a:ext>
            </a:extLst>
          </p:cNvPr>
          <p:cNvSpPr>
            <a:spLocks noGrp="1"/>
          </p:cNvSpPr>
          <p:nvPr>
            <p:ph type="body" sz="quarter" idx="10" hasCustomPrompt="1"/>
          </p:nvPr>
        </p:nvSpPr>
        <p:spPr>
          <a:xfrm>
            <a:off x="1475656" y="2117525"/>
            <a:ext cx="7560840" cy="958281"/>
          </a:xfrm>
        </p:spPr>
        <p:txBody>
          <a:bodyPr>
            <a:noAutofit/>
          </a:bodyPr>
          <a:lstStyle>
            <a:lvl1pPr marL="0" indent="0">
              <a:lnSpc>
                <a:spcPts val="2200"/>
              </a:lnSpc>
              <a:buFont typeface="Arial" pitchFamily="34" charset="0"/>
              <a:buNone/>
              <a:defRPr sz="2400" b="1" cap="all" baseline="0">
                <a:solidFill>
                  <a:schemeClr val="bg1">
                    <a:lumMod val="50000"/>
                  </a:schemeClr>
                </a:solidFill>
                <a:latin typeface="Arial" pitchFamily="34" charset="0"/>
                <a:cs typeface="Arial" pitchFamily="34" charset="0"/>
              </a:defRPr>
            </a:lvl1pPr>
            <a:lvl2pPr marL="0" indent="-108000">
              <a:spcBef>
                <a:spcPts val="300"/>
              </a:spcBef>
              <a:buFont typeface="+mj-lt"/>
              <a:buNone/>
              <a:defRPr sz="1600" b="0">
                <a:solidFill>
                  <a:schemeClr val="bg1">
                    <a:lumMod val="50000"/>
                  </a:schemeClr>
                </a:solidFill>
                <a:latin typeface="Arial" pitchFamily="34" charset="0"/>
                <a:cs typeface="Arial" pitchFamily="34" charset="0"/>
              </a:defRPr>
            </a:lvl2pPr>
            <a:lvl3pPr marL="0">
              <a:spcBef>
                <a:spcPts val="300"/>
              </a:spcBef>
              <a:buFont typeface="Aller Light" pitchFamily="2" charset="0"/>
              <a:buNone/>
              <a:defRPr sz="1800" b="1">
                <a:solidFill>
                  <a:schemeClr val="bg1">
                    <a:lumMod val="50000"/>
                  </a:schemeClr>
                </a:solidFill>
                <a:latin typeface="Arial" pitchFamily="34" charset="0"/>
                <a:cs typeface="Arial" pitchFamily="34" charset="0"/>
              </a:defRPr>
            </a:lvl3pPr>
            <a:lvl4pPr marL="0" indent="-108000">
              <a:spcBef>
                <a:spcPts val="300"/>
              </a:spcBef>
              <a:buClr>
                <a:srgbClr val="7CA2D6"/>
              </a:buClr>
              <a:buFont typeface="Arial" pitchFamily="34" charset="0"/>
              <a:buNone/>
              <a:defRPr sz="1800">
                <a:solidFill>
                  <a:schemeClr val="bg1">
                    <a:lumMod val="50000"/>
                  </a:schemeClr>
                </a:solidFill>
                <a:latin typeface="Arial" pitchFamily="34" charset="0"/>
                <a:cs typeface="Arial" pitchFamily="34" charset="0"/>
              </a:defRPr>
            </a:lvl4pPr>
            <a:lvl5pPr marL="828000" indent="-228600">
              <a:spcBef>
                <a:spcPts val="300"/>
              </a:spcBef>
              <a:buFont typeface="Arial" panose="020B0604020202020204" pitchFamily="34" charset="0"/>
              <a:buChar char="•"/>
              <a:defRPr sz="1800">
                <a:solidFill>
                  <a:schemeClr val="bg1">
                    <a:lumMod val="50000"/>
                  </a:schemeClr>
                </a:solidFill>
                <a:latin typeface="Arial" panose="020B0604020202020204" pitchFamily="34" charset="0"/>
                <a:cs typeface="Arial" panose="020B0604020202020204" pitchFamily="34" charset="0"/>
              </a:defRPr>
            </a:lvl5pPr>
          </a:lstStyle>
          <a:p>
            <a:pPr lvl="0"/>
            <a:r>
              <a:rPr lang="fr-FR" dirty="0"/>
              <a:t>Cliquez pour modifier le titre de la </a:t>
            </a:r>
            <a:r>
              <a:rPr lang="fr-FR" dirty="0" err="1"/>
              <a:t>presentation</a:t>
            </a:r>
            <a:r>
              <a:rPr lang="fr-FR" dirty="0"/>
              <a:t> - </a:t>
            </a:r>
            <a:r>
              <a:rPr lang="nl-NL" dirty="0"/>
              <a:t>Klik om de titel van de presentatie te wijzigen</a:t>
            </a:r>
            <a:endParaRPr lang="fr-FR" dirty="0"/>
          </a:p>
        </p:txBody>
      </p:sp>
      <p:sp>
        <p:nvSpPr>
          <p:cNvPr id="16" name="Espace réservé du texte 4">
            <a:extLst>
              <a:ext uri="{FF2B5EF4-FFF2-40B4-BE49-F238E27FC236}">
                <a16:creationId xmlns:a16="http://schemas.microsoft.com/office/drawing/2014/main" id="{7242E0CF-D65B-4B72-AB77-CAFADB97DFF1}"/>
              </a:ext>
            </a:extLst>
          </p:cNvPr>
          <p:cNvSpPr>
            <a:spLocks noGrp="1"/>
          </p:cNvSpPr>
          <p:nvPr>
            <p:ph type="body" sz="quarter" idx="11" hasCustomPrompt="1"/>
          </p:nvPr>
        </p:nvSpPr>
        <p:spPr>
          <a:xfrm>
            <a:off x="1475656" y="3053629"/>
            <a:ext cx="7560840" cy="670249"/>
          </a:xfrm>
        </p:spPr>
        <p:txBody>
          <a:bodyPr>
            <a:normAutofit/>
          </a:bodyPr>
          <a:lstStyle>
            <a:lvl1pPr marL="0" indent="0">
              <a:lnSpc>
                <a:spcPts val="2200"/>
              </a:lnSpc>
              <a:buFont typeface="Arial" pitchFamily="34" charset="0"/>
              <a:buNone/>
              <a:defRPr sz="1800" b="1">
                <a:solidFill>
                  <a:schemeClr val="bg1">
                    <a:lumMod val="50000"/>
                  </a:schemeClr>
                </a:solidFill>
                <a:latin typeface="Arial" pitchFamily="34" charset="0"/>
                <a:cs typeface="Arial" pitchFamily="34" charset="0"/>
              </a:defRPr>
            </a:lvl1pPr>
            <a:lvl2pPr marL="0" indent="-108000">
              <a:spcBef>
                <a:spcPts val="300"/>
              </a:spcBef>
              <a:buFont typeface="+mj-lt"/>
              <a:buNone/>
              <a:defRPr sz="2000" b="0">
                <a:solidFill>
                  <a:schemeClr val="bg1">
                    <a:lumMod val="50000"/>
                  </a:schemeClr>
                </a:solidFill>
                <a:latin typeface="Arial" pitchFamily="34" charset="0"/>
                <a:cs typeface="Arial" pitchFamily="34" charset="0"/>
              </a:defRPr>
            </a:lvl2pPr>
            <a:lvl3pPr marL="0">
              <a:spcBef>
                <a:spcPts val="300"/>
              </a:spcBef>
              <a:buFont typeface="Aller Light" pitchFamily="2" charset="0"/>
              <a:buNone/>
              <a:defRPr sz="1800" b="1">
                <a:solidFill>
                  <a:schemeClr val="bg1">
                    <a:lumMod val="50000"/>
                  </a:schemeClr>
                </a:solidFill>
                <a:latin typeface="Arial" pitchFamily="34" charset="0"/>
                <a:cs typeface="Arial" pitchFamily="34" charset="0"/>
              </a:defRPr>
            </a:lvl3pPr>
            <a:lvl4pPr marL="0" indent="-108000">
              <a:spcBef>
                <a:spcPts val="300"/>
              </a:spcBef>
              <a:buClr>
                <a:srgbClr val="7CA2D6"/>
              </a:buClr>
              <a:buFont typeface="Arial" pitchFamily="34" charset="0"/>
              <a:buNone/>
              <a:defRPr sz="1800">
                <a:solidFill>
                  <a:schemeClr val="bg1">
                    <a:lumMod val="50000"/>
                  </a:schemeClr>
                </a:solidFill>
                <a:latin typeface="Arial" pitchFamily="34" charset="0"/>
                <a:cs typeface="Arial" pitchFamily="34" charset="0"/>
              </a:defRPr>
            </a:lvl4pPr>
            <a:lvl5pPr marL="828000" indent="-228600">
              <a:spcBef>
                <a:spcPts val="300"/>
              </a:spcBef>
              <a:buFont typeface="Arial" panose="020B0604020202020204" pitchFamily="34" charset="0"/>
              <a:buChar char="•"/>
              <a:defRPr sz="1800">
                <a:solidFill>
                  <a:schemeClr val="bg1">
                    <a:lumMod val="50000"/>
                  </a:schemeClr>
                </a:solidFill>
                <a:latin typeface="Arial" panose="020B0604020202020204" pitchFamily="34" charset="0"/>
                <a:cs typeface="Arial" panose="020B0604020202020204" pitchFamily="34" charset="0"/>
              </a:defRPr>
            </a:lvl5pPr>
          </a:lstStyle>
          <a:p>
            <a:pPr lvl="0"/>
            <a:r>
              <a:rPr lang="fr-FR" dirty="0"/>
              <a:t>Cliquez pour modifier le sous-titre - </a:t>
            </a:r>
            <a:r>
              <a:rPr lang="nl-NL" dirty="0"/>
              <a:t>Klik om de ondertitel te wijzigen</a:t>
            </a:r>
            <a:endParaRPr lang="fr-FR" dirty="0"/>
          </a:p>
        </p:txBody>
      </p:sp>
      <p:pic>
        <p:nvPicPr>
          <p:cNvPr id="3" name="Image 2">
            <a:extLst>
              <a:ext uri="{FF2B5EF4-FFF2-40B4-BE49-F238E27FC236}">
                <a16:creationId xmlns:a16="http://schemas.microsoft.com/office/drawing/2014/main" id="{21F303EF-1885-40DF-BDF5-D98A2538139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60" y="0"/>
            <a:ext cx="9135880" cy="51435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14" name="Espace réservé du numéro de diapositive 5"/>
          <p:cNvSpPr txBox="1">
            <a:spLocks/>
          </p:cNvSpPr>
          <p:nvPr userDrawn="1"/>
        </p:nvSpPr>
        <p:spPr>
          <a:xfrm>
            <a:off x="8172400" y="4758961"/>
            <a:ext cx="720080" cy="382217"/>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83F8EE3-3B50-4017-B2E3-81E7FAC0BB79}" type="slidenum">
              <a:rPr kumimoji="0" lang="fr-BE" sz="1000" b="0" i="0" u="none" strike="noStrike" kern="1200" cap="none" spc="0" normalizeH="0" baseline="0" noProof="0" smtClean="0">
                <a:ln>
                  <a:noFill/>
                </a:ln>
                <a:solidFill>
                  <a:schemeClr val="bg1">
                    <a:lumMod val="65000"/>
                  </a:schemeClr>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‹N°›</a:t>
            </a:fld>
            <a:r>
              <a:rPr kumimoji="0" lang="fr-BE" sz="1100" b="0" i="0" u="none" strike="noStrike" kern="1200" cap="none" spc="0" normalizeH="0" baseline="0" noProof="0" dirty="0">
                <a:ln>
                  <a:noFill/>
                </a:ln>
                <a:solidFill>
                  <a:schemeClr val="bg1">
                    <a:lumMod val="65000"/>
                  </a:schemeClr>
                </a:solidFill>
                <a:effectLst/>
                <a:uLnTx/>
                <a:uFillTx/>
                <a:latin typeface="Arial" pitchFamily="34" charset="0"/>
                <a:ea typeface="+mn-ea"/>
                <a:cs typeface="Arial" pitchFamily="34" charset="0"/>
              </a:rPr>
              <a:t> </a:t>
            </a:r>
            <a:endParaRPr kumimoji="0" lang="fr-BE" sz="1000" b="0" i="0" u="none" strike="noStrike" kern="1200" cap="none" spc="0" normalizeH="0" baseline="0" noProof="0" dirty="0">
              <a:ln>
                <a:noFill/>
              </a:ln>
              <a:solidFill>
                <a:schemeClr val="bg1">
                  <a:lumMod val="65000"/>
                </a:schemeClr>
              </a:solidFill>
              <a:effectLst/>
              <a:uLnTx/>
              <a:uFillTx/>
              <a:latin typeface="Arial" pitchFamily="34" charset="0"/>
              <a:ea typeface="+mn-ea"/>
              <a:cs typeface="Arial" pitchFamily="34" charset="0"/>
            </a:endParaRPr>
          </a:p>
        </p:txBody>
      </p:sp>
      <p:sp>
        <p:nvSpPr>
          <p:cNvPr id="16" name="Espace réservé du texte 4"/>
          <p:cNvSpPr>
            <a:spLocks noGrp="1"/>
          </p:cNvSpPr>
          <p:nvPr>
            <p:ph type="body" sz="quarter" idx="14" hasCustomPrompt="1"/>
          </p:nvPr>
        </p:nvSpPr>
        <p:spPr>
          <a:xfrm>
            <a:off x="1677770" y="1534986"/>
            <a:ext cx="7200800" cy="3197004"/>
          </a:xfrm>
        </p:spPr>
        <p:txBody>
          <a:bodyPr/>
          <a:lstStyle>
            <a:lvl1pPr marL="0" indent="0">
              <a:lnSpc>
                <a:spcPts val="2200"/>
              </a:lnSpc>
              <a:buFont typeface="Arial" pitchFamily="34" charset="0"/>
              <a:buNone/>
              <a:defRPr sz="2400" b="1">
                <a:solidFill>
                  <a:schemeClr val="bg1">
                    <a:lumMod val="50000"/>
                  </a:schemeClr>
                </a:solidFill>
                <a:latin typeface="Arial" pitchFamily="34" charset="0"/>
                <a:cs typeface="Arial" pitchFamily="34" charset="0"/>
              </a:defRPr>
            </a:lvl1pPr>
            <a:lvl2pPr marL="273050" indent="-255588">
              <a:buFont typeface="Arial" panose="020B0604020202020204" pitchFamily="34" charset="0"/>
              <a:buChar char="•"/>
              <a:defRPr sz="1800">
                <a:solidFill>
                  <a:schemeClr val="bg1">
                    <a:lumMod val="50000"/>
                  </a:schemeClr>
                </a:solidFill>
                <a:latin typeface="Arial" panose="020B0604020202020204" pitchFamily="34" charset="0"/>
                <a:cs typeface="Arial" panose="020B0604020202020204" pitchFamily="34" charset="0"/>
              </a:defRPr>
            </a:lvl2pPr>
            <a:lvl3pPr marL="454025" indent="-228600">
              <a:buFont typeface="Arial" panose="020B0604020202020204" pitchFamily="34" charset="0"/>
              <a:buChar char="-"/>
              <a:defRPr sz="1600">
                <a:solidFill>
                  <a:schemeClr val="bg1">
                    <a:lumMod val="50000"/>
                  </a:schemeClr>
                </a:solidFill>
                <a:latin typeface="Arial" panose="020B0604020202020204" pitchFamily="34" charset="0"/>
                <a:cs typeface="Arial" panose="020B0604020202020204" pitchFamily="34" charset="0"/>
              </a:defRPr>
            </a:lvl3pPr>
            <a:lvl4pPr marL="539750" indent="0">
              <a:buFont typeface="Courier New" panose="02070309020205020404" pitchFamily="49" charset="0"/>
              <a:buNone/>
              <a:defRPr sz="1600" i="1">
                <a:solidFill>
                  <a:schemeClr val="bg1">
                    <a:lumMod val="50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defRPr>
            </a:lvl5pPr>
          </a:lstStyle>
          <a:p>
            <a:pPr lvl="0"/>
            <a:r>
              <a:rPr lang="fr-FR" dirty="0"/>
              <a:t>CLIQUEZ POUR MODIFIER LE SOMMAIRE DE LA PRESENTATION - </a:t>
            </a:r>
            <a:r>
              <a:rPr lang="nl-NL" dirty="0"/>
              <a:t>KLIK OM DE SAMENVATTING VAN DE PRESENTATIE TE WIJZIGEN</a:t>
            </a:r>
            <a:endParaRPr lang="fr-FR" dirty="0"/>
          </a:p>
          <a:p>
            <a:pPr lvl="1"/>
            <a:r>
              <a:rPr lang="fr-FR" dirty="0"/>
              <a:t>Deuxième niveau</a:t>
            </a:r>
          </a:p>
          <a:p>
            <a:pPr lvl="2"/>
            <a:r>
              <a:rPr lang="fr-FR" dirty="0"/>
              <a:t>Troisième niveau</a:t>
            </a:r>
          </a:p>
          <a:p>
            <a:pPr lvl="3"/>
            <a:r>
              <a:rPr lang="fr-FR" dirty="0"/>
              <a:t>Quatrième niveau</a:t>
            </a:r>
          </a:p>
        </p:txBody>
      </p:sp>
      <p:pic>
        <p:nvPicPr>
          <p:cNvPr id="4" name="Image 3">
            <a:extLst>
              <a:ext uri="{FF2B5EF4-FFF2-40B4-BE49-F238E27FC236}">
                <a16:creationId xmlns:a16="http://schemas.microsoft.com/office/drawing/2014/main" id="{5646F716-4580-4FBF-A99C-B335A7DDAE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60" y="0"/>
            <a:ext cx="9135880" cy="51435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10" name="Espace réservé du numéro de diapositive 5"/>
          <p:cNvSpPr txBox="1">
            <a:spLocks/>
          </p:cNvSpPr>
          <p:nvPr userDrawn="1"/>
        </p:nvSpPr>
        <p:spPr>
          <a:xfrm>
            <a:off x="8172400" y="4758961"/>
            <a:ext cx="720080" cy="382217"/>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83F8EE3-3B50-4017-B2E3-81E7FAC0BB79}" type="slidenum">
              <a:rPr kumimoji="0" lang="fr-BE" sz="1000" b="0" i="0" u="none" strike="noStrike" kern="1200" cap="none" spc="0" normalizeH="0" baseline="0" noProof="0" smtClean="0">
                <a:ln>
                  <a:noFill/>
                </a:ln>
                <a:solidFill>
                  <a:schemeClr val="bg1">
                    <a:lumMod val="65000"/>
                  </a:schemeClr>
                </a:solidFill>
                <a:effectLst/>
                <a:uLnTx/>
                <a:uFillTx/>
                <a:latin typeface="Arial" pitchFamily="34" charset="0"/>
                <a:ea typeface="+mn-ea"/>
                <a:cs typeface="Arial"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‹N°›</a:t>
            </a:fld>
            <a:r>
              <a:rPr kumimoji="0" lang="fr-BE" sz="1100" b="0" i="0" u="none" strike="noStrike" kern="1200" cap="none" spc="0" normalizeH="0" baseline="0" noProof="0" dirty="0">
                <a:ln>
                  <a:noFill/>
                </a:ln>
                <a:solidFill>
                  <a:schemeClr val="bg1">
                    <a:lumMod val="65000"/>
                  </a:schemeClr>
                </a:solidFill>
                <a:effectLst/>
                <a:uLnTx/>
                <a:uFillTx/>
                <a:latin typeface="Arial" pitchFamily="34" charset="0"/>
                <a:ea typeface="+mn-ea"/>
                <a:cs typeface="Arial" pitchFamily="34" charset="0"/>
              </a:rPr>
              <a:t> </a:t>
            </a:r>
            <a:endParaRPr kumimoji="0" lang="fr-BE" sz="1000" b="0" i="0" u="none" strike="noStrike" kern="1200" cap="none" spc="0" normalizeH="0" baseline="0" noProof="0" dirty="0">
              <a:ln>
                <a:noFill/>
              </a:ln>
              <a:solidFill>
                <a:schemeClr val="bg1">
                  <a:lumMod val="65000"/>
                </a:schemeClr>
              </a:solidFill>
              <a:effectLst/>
              <a:uLnTx/>
              <a:uFillTx/>
              <a:latin typeface="Arial" pitchFamily="34" charset="0"/>
              <a:ea typeface="+mn-ea"/>
              <a:cs typeface="Arial" pitchFamily="34" charset="0"/>
            </a:endParaRPr>
          </a:p>
        </p:txBody>
      </p:sp>
      <p:sp>
        <p:nvSpPr>
          <p:cNvPr id="17" name="Titre 1"/>
          <p:cNvSpPr>
            <a:spLocks noGrp="1"/>
          </p:cNvSpPr>
          <p:nvPr>
            <p:ph type="title" hasCustomPrompt="1"/>
          </p:nvPr>
        </p:nvSpPr>
        <p:spPr>
          <a:xfrm>
            <a:off x="395536" y="205978"/>
            <a:ext cx="8424936" cy="637580"/>
          </a:xfrm>
        </p:spPr>
        <p:txBody>
          <a:bodyPr anchor="ctr">
            <a:normAutofit/>
          </a:bodyPr>
          <a:lstStyle>
            <a:lvl1pPr algn="l">
              <a:defRPr sz="2400" b="1">
                <a:solidFill>
                  <a:schemeClr val="bg1">
                    <a:lumMod val="50000"/>
                  </a:schemeClr>
                </a:solidFill>
                <a:latin typeface="Arial" pitchFamily="34" charset="0"/>
                <a:cs typeface="Arial" pitchFamily="34" charset="0"/>
              </a:defRPr>
            </a:lvl1pPr>
          </a:lstStyle>
          <a:p>
            <a:r>
              <a:rPr lang="fr-FR" dirty="0"/>
              <a:t>CLIQUEZ POUR MODIFIER LE STYLE DU TITRE - </a:t>
            </a:r>
            <a:r>
              <a:rPr lang="nl-NL" dirty="0"/>
              <a:t>KLIK OM DE STIJL VAN DE TITEL TE WIJZIGEN</a:t>
            </a:r>
            <a:endParaRPr lang="fr-BE" dirty="0"/>
          </a:p>
        </p:txBody>
      </p:sp>
      <p:sp>
        <p:nvSpPr>
          <p:cNvPr id="19" name="Espace réservé du texte 4"/>
          <p:cNvSpPr>
            <a:spLocks noGrp="1"/>
          </p:cNvSpPr>
          <p:nvPr>
            <p:ph type="body" sz="quarter" idx="10" hasCustomPrompt="1"/>
          </p:nvPr>
        </p:nvSpPr>
        <p:spPr>
          <a:xfrm>
            <a:off x="359532" y="987574"/>
            <a:ext cx="8424936" cy="3096344"/>
          </a:xfrm>
        </p:spPr>
        <p:txBody>
          <a:bodyPr/>
          <a:lstStyle>
            <a:lvl1pPr marL="0" indent="0">
              <a:lnSpc>
                <a:spcPts val="2200"/>
              </a:lnSpc>
              <a:buFont typeface="Arial" pitchFamily="34" charset="0"/>
              <a:buNone/>
              <a:defRPr sz="2000" b="0">
                <a:solidFill>
                  <a:schemeClr val="tx1">
                    <a:lumMod val="50000"/>
                    <a:lumOff val="50000"/>
                  </a:schemeClr>
                </a:solidFill>
                <a:latin typeface="Arial" pitchFamily="34" charset="0"/>
                <a:cs typeface="Arial" pitchFamily="34" charset="0"/>
              </a:defRPr>
            </a:lvl1pPr>
            <a:lvl2pPr marL="0" indent="-72000">
              <a:spcBef>
                <a:spcPts val="300"/>
              </a:spcBef>
              <a:spcAft>
                <a:spcPts val="1000"/>
              </a:spcAft>
              <a:buFont typeface="+mj-lt"/>
              <a:buNone/>
              <a:defRPr sz="2000" b="0">
                <a:solidFill>
                  <a:schemeClr val="bg1">
                    <a:lumMod val="50000"/>
                  </a:schemeClr>
                </a:solidFill>
                <a:latin typeface="Arial" pitchFamily="34" charset="0"/>
                <a:cs typeface="Arial" pitchFamily="34" charset="0"/>
              </a:defRPr>
            </a:lvl2pPr>
            <a:lvl3pPr marL="540000">
              <a:spcBef>
                <a:spcPts val="300"/>
              </a:spcBef>
              <a:buFont typeface="Aller Light" pitchFamily="2" charset="0"/>
              <a:buNone/>
              <a:defRPr sz="2000" b="1">
                <a:solidFill>
                  <a:schemeClr val="tx1">
                    <a:lumMod val="50000"/>
                    <a:lumOff val="50000"/>
                  </a:schemeClr>
                </a:solidFill>
                <a:latin typeface="Arial" pitchFamily="34" charset="0"/>
                <a:cs typeface="Arial" pitchFamily="34" charset="0"/>
              </a:defRPr>
            </a:lvl3pPr>
            <a:lvl4pPr marL="540000">
              <a:spcBef>
                <a:spcPts val="300"/>
              </a:spcBef>
              <a:buClr>
                <a:srgbClr val="7CA2D6"/>
              </a:buClr>
              <a:buFont typeface="Arial" pitchFamily="34" charset="0"/>
              <a:buNone/>
              <a:defRPr sz="1800">
                <a:solidFill>
                  <a:schemeClr val="bg1">
                    <a:lumMod val="50000"/>
                  </a:schemeClr>
                </a:solidFill>
                <a:latin typeface="Arial" pitchFamily="34" charset="0"/>
                <a:cs typeface="Arial" pitchFamily="34" charset="0"/>
              </a:defRPr>
            </a:lvl4pPr>
            <a:lvl5pPr marL="828000">
              <a:spcBef>
                <a:spcPts val="300"/>
              </a:spcBef>
              <a:buClr>
                <a:schemeClr val="tx1">
                  <a:lumMod val="65000"/>
                  <a:lumOff val="35000"/>
                </a:schemeClr>
              </a:buClr>
              <a:buFont typeface="Arial" pitchFamily="34" charset="0"/>
              <a:buChar char="•"/>
              <a:defRPr sz="1800">
                <a:solidFill>
                  <a:schemeClr val="bg1">
                    <a:lumMod val="50000"/>
                  </a:schemeClr>
                </a:solidFill>
                <a:latin typeface="Arial" pitchFamily="34" charset="0"/>
                <a:cs typeface="Arial" pitchFamily="34" charset="0"/>
              </a:defRPr>
            </a:lvl5pPr>
          </a:lstStyle>
          <a:p>
            <a:pPr lvl="0"/>
            <a:r>
              <a:rPr lang="fr-FR" dirty="0"/>
              <a:t>Cliquez pour modifier les styles du texte - </a:t>
            </a:r>
            <a:r>
              <a:rPr lang="nl-NL" dirty="0"/>
              <a:t>Klik om de stijlen van de tekst te wijzigen</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BE" dirty="0"/>
          </a:p>
        </p:txBody>
      </p:sp>
      <p:pic>
        <p:nvPicPr>
          <p:cNvPr id="4" name="Image 3">
            <a:extLst>
              <a:ext uri="{FF2B5EF4-FFF2-40B4-BE49-F238E27FC236}">
                <a16:creationId xmlns:a16="http://schemas.microsoft.com/office/drawing/2014/main" id="{0E6EAD59-769E-4914-949B-C4E62DA17A7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60" y="0"/>
            <a:ext cx="9135880" cy="51435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FR" dirty="0"/>
              <a:t>Cliquez pour modifier le style du titre</a:t>
            </a:r>
            <a:endParaRPr lang="fr-BE" dirty="0"/>
          </a:p>
        </p:txBody>
      </p:sp>
      <p:sp>
        <p:nvSpPr>
          <p:cNvPr id="3" name="Espace réservé du texte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2D6E5D8-0C96-4723-8AB9-AAB0724C9E48}" type="datetimeFigureOut">
              <a:rPr lang="fr-BE" smtClean="0"/>
              <a:pPr/>
              <a:t>17-03-26</a:t>
            </a:fld>
            <a:endParaRPr lang="fr-BE"/>
          </a:p>
        </p:txBody>
      </p:sp>
      <p:sp>
        <p:nvSpPr>
          <p:cNvPr id="5" name="Espace réservé du pied de page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83F8EE3-3B50-4017-B2E3-81E7FAC0BB79}"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60" r:id="rId2"/>
    <p:sldLayoutId id="2147483663" r:id="rId3"/>
    <p:sldLayoutId id="2147483651"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6.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7.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hyperlink" Target="https://pouvoirs-locaux.brussels/8-septembre-2016-circulaire-relative-la-reforme-de-la-tutelle-administrative" TargetMode="Externa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8.xml"/></Relationships>
</file>

<file path=ppt/slides/_rels/slide28.xml.rels><?xml version="1.0" encoding="UTF-8" standalone="yes"?>
<Relationships xmlns="http://schemas.openxmlformats.org/package/2006/relationships"><Relationship Id="rId2" Type="http://schemas.openxmlformats.org/officeDocument/2006/relationships/hyperlink" Target="mailto:mpu@sprb.brussels" TargetMode="Externa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hyperlink" Target="http://weblex.brussels/data/crb/biq/2010-11/00037/images.pdf#page=9"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slideLayout" Target="../slideLayouts/slideLayout3.xml"/><Relationship Id="rId1" Type="http://schemas.openxmlformats.org/officeDocument/2006/relationships/themeOverride" Target="../theme/themeOverride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hyperlink" Target="https://pouvoirs-locaux.brussels/" TargetMode="Externa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9.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hyperlink" Target="https://pouvoirs-locaux.brussels/7-novembre-2019-circulaire-relative-la-composition-des-dossiers-contenant-les-actes-des-cpas-et-des" TargetMode="Externa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3.xml"/></Relationships>
</file>

<file path=ppt/slides/_rels/slide4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E32B370-861B-FB63-2490-73FBEA606D39}"/>
              </a:ext>
            </a:extLst>
          </p:cNvPr>
          <p:cNvSpPr>
            <a:spLocks noGrp="1"/>
          </p:cNvSpPr>
          <p:nvPr>
            <p:ph type="body" sz="quarter" idx="10"/>
          </p:nvPr>
        </p:nvSpPr>
        <p:spPr>
          <a:xfrm>
            <a:off x="2339752" y="2740681"/>
            <a:ext cx="6408712" cy="526233"/>
          </a:xfrm>
        </p:spPr>
        <p:txBody>
          <a:bodyPr/>
          <a:lstStyle/>
          <a:p>
            <a:r>
              <a:rPr lang="fr-BE" sz="2800" dirty="0">
                <a:solidFill>
                  <a:schemeClr val="tx2"/>
                </a:solidFill>
              </a:rPr>
              <a:t>MPU</a:t>
            </a:r>
            <a:r>
              <a:rPr lang="fr-BE" dirty="0">
                <a:solidFill>
                  <a:schemeClr val="tx2"/>
                </a:solidFill>
              </a:rPr>
              <a:t>, UN </a:t>
            </a:r>
            <a:r>
              <a:rPr lang="fr-BE" sz="2800" dirty="0">
                <a:solidFill>
                  <a:schemeClr val="tx2"/>
                </a:solidFill>
              </a:rPr>
              <a:t>AMI</a:t>
            </a:r>
            <a:r>
              <a:rPr lang="fr-BE" dirty="0">
                <a:solidFill>
                  <a:schemeClr val="tx2"/>
                </a:solidFill>
              </a:rPr>
              <a:t> QUI VOUS VEUT DU </a:t>
            </a:r>
            <a:r>
              <a:rPr lang="fr-BE" sz="2800" dirty="0">
                <a:solidFill>
                  <a:schemeClr val="tx2"/>
                </a:solidFill>
              </a:rPr>
              <a:t>BIEN</a:t>
            </a:r>
            <a:r>
              <a:rPr lang="fr-BE" sz="2800" cap="none" dirty="0">
                <a:solidFill>
                  <a:schemeClr val="tx2"/>
                </a:solidFill>
              </a:rPr>
              <a:t> </a:t>
            </a:r>
            <a:endParaRPr lang="fr-BE" sz="2800" dirty="0">
              <a:solidFill>
                <a:schemeClr val="tx2"/>
              </a:solidFill>
            </a:endParaRPr>
          </a:p>
        </p:txBody>
      </p:sp>
      <p:sp>
        <p:nvSpPr>
          <p:cNvPr id="3" name="Espace réservé du texte 2">
            <a:extLst>
              <a:ext uri="{FF2B5EF4-FFF2-40B4-BE49-F238E27FC236}">
                <a16:creationId xmlns:a16="http://schemas.microsoft.com/office/drawing/2014/main" id="{AAF337E2-8A33-99C9-CF86-66B12F3F3D7F}"/>
              </a:ext>
            </a:extLst>
          </p:cNvPr>
          <p:cNvSpPr>
            <a:spLocks noGrp="1"/>
          </p:cNvSpPr>
          <p:nvPr>
            <p:ph type="body" sz="quarter" idx="11"/>
          </p:nvPr>
        </p:nvSpPr>
        <p:spPr>
          <a:xfrm>
            <a:off x="6012160" y="3219822"/>
            <a:ext cx="2664296" cy="454225"/>
          </a:xfrm>
        </p:spPr>
        <p:txBody>
          <a:bodyPr>
            <a:noAutofit/>
          </a:bodyPr>
          <a:lstStyle/>
          <a:p>
            <a:r>
              <a:rPr lang="fr-BE" dirty="0"/>
              <a:t>GTI MP - 17 mars 2026</a:t>
            </a:r>
          </a:p>
        </p:txBody>
      </p:sp>
      <p:sp>
        <p:nvSpPr>
          <p:cNvPr id="4" name="Espace réservé du texte 2">
            <a:extLst>
              <a:ext uri="{FF2B5EF4-FFF2-40B4-BE49-F238E27FC236}">
                <a16:creationId xmlns:a16="http://schemas.microsoft.com/office/drawing/2014/main" id="{35BDAAAF-84BD-A61B-2BB1-EF3374921EE2}"/>
              </a:ext>
            </a:extLst>
          </p:cNvPr>
          <p:cNvSpPr txBox="1">
            <a:spLocks/>
          </p:cNvSpPr>
          <p:nvPr/>
        </p:nvSpPr>
        <p:spPr>
          <a:xfrm>
            <a:off x="1403648" y="3795886"/>
            <a:ext cx="7560840" cy="670249"/>
          </a:xfrm>
          <a:prstGeom prst="rect">
            <a:avLst/>
          </a:prstGeom>
        </p:spPr>
        <p:txBody>
          <a:bodyPr vert="horz" lIns="91440" tIns="45720" rIns="91440" bIns="45720" rtlCol="0" anchor="t">
            <a:normAutofit/>
          </a:bodyPr>
          <a:lstStyle>
            <a:lvl1pPr marL="0" indent="0" algn="l" defTabSz="914400" rtl="0" eaLnBrk="1" latinLnBrk="0" hangingPunct="1">
              <a:lnSpc>
                <a:spcPts val="2200"/>
              </a:lnSpc>
              <a:spcBef>
                <a:spcPct val="20000"/>
              </a:spcBef>
              <a:buFont typeface="Arial" pitchFamily="34" charset="0"/>
              <a:buNone/>
              <a:defRPr sz="1800" b="1" kern="1200">
                <a:solidFill>
                  <a:schemeClr val="bg1">
                    <a:lumMod val="50000"/>
                  </a:schemeClr>
                </a:solidFill>
                <a:latin typeface="Arial" pitchFamily="34" charset="0"/>
                <a:ea typeface="+mn-ea"/>
                <a:cs typeface="Arial" pitchFamily="34" charset="0"/>
              </a:defRPr>
            </a:lvl1pPr>
            <a:lvl2pPr marL="0" indent="-108000" algn="l" defTabSz="914400" rtl="0" eaLnBrk="1" latinLnBrk="0" hangingPunct="1">
              <a:spcBef>
                <a:spcPts val="300"/>
              </a:spcBef>
              <a:buFont typeface="+mj-lt"/>
              <a:buNone/>
              <a:defRPr sz="2000" b="0" kern="1200">
                <a:solidFill>
                  <a:schemeClr val="bg1">
                    <a:lumMod val="50000"/>
                  </a:schemeClr>
                </a:solidFill>
                <a:latin typeface="Arial" pitchFamily="34" charset="0"/>
                <a:ea typeface="+mn-ea"/>
                <a:cs typeface="Arial" pitchFamily="34" charset="0"/>
              </a:defRPr>
            </a:lvl2pPr>
            <a:lvl3pPr marL="0" indent="-228600" algn="l" defTabSz="914400" rtl="0" eaLnBrk="1" latinLnBrk="0" hangingPunct="1">
              <a:spcBef>
                <a:spcPts val="300"/>
              </a:spcBef>
              <a:buFont typeface="Aller Light" pitchFamily="2" charset="0"/>
              <a:buNone/>
              <a:defRPr sz="1800" b="1" kern="1200">
                <a:solidFill>
                  <a:schemeClr val="bg1">
                    <a:lumMod val="50000"/>
                  </a:schemeClr>
                </a:solidFill>
                <a:latin typeface="Arial" pitchFamily="34" charset="0"/>
                <a:ea typeface="+mn-ea"/>
                <a:cs typeface="Arial" pitchFamily="34" charset="0"/>
              </a:defRPr>
            </a:lvl3pPr>
            <a:lvl4pPr marL="0" indent="-108000" algn="l" defTabSz="914400" rtl="0" eaLnBrk="1" latinLnBrk="0" hangingPunct="1">
              <a:spcBef>
                <a:spcPts val="300"/>
              </a:spcBef>
              <a:buClr>
                <a:srgbClr val="7CA2D6"/>
              </a:buClr>
              <a:buFont typeface="Arial" pitchFamily="34" charset="0"/>
              <a:buNone/>
              <a:defRPr sz="1800" kern="1200">
                <a:solidFill>
                  <a:schemeClr val="bg1">
                    <a:lumMod val="50000"/>
                  </a:schemeClr>
                </a:solidFill>
                <a:latin typeface="Arial" pitchFamily="34" charset="0"/>
                <a:ea typeface="+mn-ea"/>
                <a:cs typeface="Arial" pitchFamily="34" charset="0"/>
              </a:defRPr>
            </a:lvl4pPr>
            <a:lvl5pPr marL="828000" indent="-228600" algn="l" defTabSz="914400" rtl="0" eaLnBrk="1" latinLnBrk="0" hangingPunct="1">
              <a:spcBef>
                <a:spcPts val="3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lnSpc>
                <a:spcPts val="1753"/>
              </a:lnSpc>
            </a:pPr>
            <a:r>
              <a:rPr lang="fr-BE" sz="1400" dirty="0">
                <a:solidFill>
                  <a:srgbClr val="C80078"/>
                </a:solidFill>
                <a:latin typeface="Arial"/>
                <a:cs typeface="Arial"/>
              </a:rPr>
              <a:t>Intervenants : </a:t>
            </a:r>
            <a:r>
              <a:rPr lang="en-US" sz="1400" b="0" dirty="0">
                <a:solidFill>
                  <a:srgbClr val="000000"/>
                </a:solidFill>
                <a:latin typeface="Arial"/>
                <a:cs typeface="Arial"/>
              </a:rPr>
              <a:t>​</a:t>
            </a:r>
          </a:p>
          <a:p>
            <a:pPr fontAlgn="base">
              <a:lnSpc>
                <a:spcPts val="1753"/>
              </a:lnSpc>
            </a:pPr>
            <a:r>
              <a:rPr lang="fr-FR" sz="1400" b="0" dirty="0">
                <a:solidFill>
                  <a:srgbClr val="595959"/>
                </a:solidFill>
                <a:latin typeface="Arial"/>
                <a:cs typeface="Arial"/>
              </a:rPr>
              <a:t>Jean-François BROUWET, Marie-Pascale FANTUZZI et Charlotte GONZALEZ L</a:t>
            </a:r>
            <a:r>
              <a:rPr lang="fr-BE" sz="1400" b="0" dirty="0">
                <a:solidFill>
                  <a:srgbClr val="595959"/>
                </a:solidFill>
                <a:latin typeface="Arial"/>
                <a:cs typeface="Arial"/>
              </a:rPr>
              <a:t>ETOR</a:t>
            </a:r>
            <a:endParaRPr lang="fr-BE" sz="1400" b="0" dirty="0">
              <a:solidFill>
                <a:srgbClr val="000000"/>
              </a:solidFill>
              <a:latin typeface="Arial"/>
              <a:cs typeface="Arial"/>
            </a:endParaRPr>
          </a:p>
          <a:p>
            <a:endParaRPr lang="fr-BE" dirty="0"/>
          </a:p>
        </p:txBody>
      </p:sp>
    </p:spTree>
    <p:extLst>
      <p:ext uri="{BB962C8B-B14F-4D97-AF65-F5344CB8AC3E}">
        <p14:creationId xmlns:p14="http://schemas.microsoft.com/office/powerpoint/2010/main" val="1653052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BA593-3A34-9157-EDB0-CDDB262EBAB2}"/>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205CA422-B36E-7F29-5B66-EE2531AF5D44}"/>
              </a:ext>
            </a:extLst>
          </p:cNvPr>
          <p:cNvSpPr>
            <a:spLocks noGrp="1"/>
          </p:cNvSpPr>
          <p:nvPr>
            <p:ph type="body" sz="quarter" idx="14"/>
          </p:nvPr>
        </p:nvSpPr>
        <p:spPr>
          <a:xfrm>
            <a:off x="935596" y="1869887"/>
            <a:ext cx="7272808" cy="2444647"/>
          </a:xfrm>
        </p:spPr>
        <p:txBody>
          <a:bodyPr>
            <a:normAutofit/>
          </a:bodyPr>
          <a:lstStyle/>
          <a:p>
            <a:r>
              <a:rPr lang="fr-BE" sz="2200" b="0" dirty="0"/>
              <a:t>L’autonomie est la règle, la tutelle est l’exception</a:t>
            </a:r>
          </a:p>
          <a:p>
            <a:endParaRPr lang="fr-BE" sz="2200" b="0" dirty="0"/>
          </a:p>
          <a:p>
            <a:r>
              <a:rPr lang="fr-BE" sz="2200" b="0" dirty="0"/>
              <a:t>Par conséquent</a:t>
            </a:r>
          </a:p>
          <a:p>
            <a:pPr marL="342900" indent="-342900">
              <a:buFont typeface="Wingdings" panose="05000000000000000000" pitchFamily="2" charset="2"/>
              <a:buChar char="Ø"/>
            </a:pPr>
            <a:r>
              <a:rPr lang="fr-BE" sz="2200" b="0" dirty="0"/>
              <a:t>les pouvoirs de tutelle n’existent que dans la mesure où ils sont consacrés explicitement par la loi </a:t>
            </a:r>
          </a:p>
          <a:p>
            <a:pPr marL="342900" indent="-342900">
              <a:buFont typeface="Wingdings" panose="05000000000000000000" pitchFamily="2" charset="2"/>
              <a:buChar char="Ø"/>
            </a:pPr>
            <a:r>
              <a:rPr lang="fr-BE" sz="2200" b="0" dirty="0"/>
              <a:t>ils font l’objet d’une interprétation restrictive</a:t>
            </a:r>
          </a:p>
        </p:txBody>
      </p:sp>
      <p:sp>
        <p:nvSpPr>
          <p:cNvPr id="5" name="Espace réservé du texte 1">
            <a:extLst>
              <a:ext uri="{FF2B5EF4-FFF2-40B4-BE49-F238E27FC236}">
                <a16:creationId xmlns:a16="http://schemas.microsoft.com/office/drawing/2014/main" id="{24DDF658-A343-897D-A586-33779FC40B71}"/>
              </a:ext>
            </a:extLst>
          </p:cNvPr>
          <p:cNvSpPr txBox="1">
            <a:spLocks/>
          </p:cNvSpPr>
          <p:nvPr/>
        </p:nvSpPr>
        <p:spPr>
          <a:xfrm>
            <a:off x="908050"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Pouvoirs limités – loi : « Pas de tutelle sans texte, pas de tutelle hors des textes »</a:t>
            </a:r>
          </a:p>
          <a:p>
            <a:r>
              <a:rPr lang="fr-BE" dirty="0">
                <a:solidFill>
                  <a:schemeClr val="tx2"/>
                </a:solidFill>
              </a:rPr>
              <a:t> </a:t>
            </a:r>
          </a:p>
        </p:txBody>
      </p:sp>
    </p:spTree>
    <p:extLst>
      <p:ext uri="{BB962C8B-B14F-4D97-AF65-F5344CB8AC3E}">
        <p14:creationId xmlns:p14="http://schemas.microsoft.com/office/powerpoint/2010/main" val="209915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E8344-4ABB-ED04-CADB-0F5CB1E1A45C}"/>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455EF2DC-8834-DEB0-87FA-467F6F30CD4D}"/>
              </a:ext>
            </a:extLst>
          </p:cNvPr>
          <p:cNvSpPr>
            <a:spLocks noGrp="1"/>
          </p:cNvSpPr>
          <p:nvPr>
            <p:ph type="body" sz="quarter" idx="14"/>
          </p:nvPr>
        </p:nvSpPr>
        <p:spPr>
          <a:xfrm>
            <a:off x="1043608" y="1563638"/>
            <a:ext cx="7272808" cy="2664296"/>
          </a:xfrm>
        </p:spPr>
        <p:txBody>
          <a:bodyPr>
            <a:normAutofit/>
          </a:bodyPr>
          <a:lstStyle/>
          <a:p>
            <a:pPr algn="just"/>
            <a:r>
              <a:rPr lang="fr-BE" sz="2200" b="0" dirty="0"/>
              <a:t>« La tutelle n’est pas une béquille, elle est un frein »</a:t>
            </a:r>
          </a:p>
          <a:p>
            <a:pPr algn="just"/>
            <a:endParaRPr lang="fr-BE" sz="2200" b="0" dirty="0"/>
          </a:p>
          <a:p>
            <a:pPr marL="342900" indent="-342900" algn="just">
              <a:buFont typeface="Wingdings" panose="05000000000000000000" pitchFamily="2" charset="2"/>
              <a:buChar char="Ø"/>
            </a:pPr>
            <a:r>
              <a:rPr lang="fr-BE" sz="2200" dirty="0"/>
              <a:t>la légalité</a:t>
            </a:r>
            <a:r>
              <a:rPr lang="fr-BE" sz="2200" b="0" dirty="0"/>
              <a:t> : sens large, la conformité à toute règle juridique hiérarchiquement supérieure </a:t>
            </a:r>
          </a:p>
          <a:p>
            <a:pPr marL="342900" indent="-342900" algn="just">
              <a:buFont typeface="Wingdings" panose="05000000000000000000" pitchFamily="2" charset="2"/>
              <a:buChar char="Ø"/>
            </a:pPr>
            <a:r>
              <a:rPr lang="fr-BE" sz="2200" dirty="0"/>
              <a:t>l’intérêt général</a:t>
            </a:r>
            <a:r>
              <a:rPr lang="fr-BE" sz="2200" b="0" dirty="0"/>
              <a:t>  ≠ contrôle d’opportunité</a:t>
            </a:r>
          </a:p>
          <a:p>
            <a:pPr algn="just"/>
            <a:r>
              <a:rPr lang="fr-BE" sz="2200" b="0" dirty="0"/>
              <a:t>Il ne s’agit pas pour le pouvoir de tutelle de se substituer aux pouvoirs décentralisés dans l’exercice des attributions qui leur sont confiées </a:t>
            </a:r>
          </a:p>
        </p:txBody>
      </p:sp>
      <p:sp>
        <p:nvSpPr>
          <p:cNvPr id="5" name="Espace réservé du texte 1">
            <a:extLst>
              <a:ext uri="{FF2B5EF4-FFF2-40B4-BE49-F238E27FC236}">
                <a16:creationId xmlns:a16="http://schemas.microsoft.com/office/drawing/2014/main" id="{3B963760-7661-6206-E7C5-D46F8CA9BF0E}"/>
              </a:ext>
            </a:extLst>
          </p:cNvPr>
          <p:cNvSpPr txBox="1">
            <a:spLocks/>
          </p:cNvSpPr>
          <p:nvPr/>
        </p:nvSpPr>
        <p:spPr>
          <a:xfrm>
            <a:off x="908050"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Respect du droit et protection de l’intérêt général</a:t>
            </a:r>
          </a:p>
        </p:txBody>
      </p:sp>
    </p:spTree>
    <p:extLst>
      <p:ext uri="{BB962C8B-B14F-4D97-AF65-F5344CB8AC3E}">
        <p14:creationId xmlns:p14="http://schemas.microsoft.com/office/powerpoint/2010/main" val="4130512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EC9B9-2207-9834-4D5C-5A2D5BE1CD32}"/>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F7808F88-E942-5FFF-AC30-F9647A373838}"/>
              </a:ext>
            </a:extLst>
          </p:cNvPr>
          <p:cNvSpPr>
            <a:spLocks noGrp="1"/>
          </p:cNvSpPr>
          <p:nvPr>
            <p:ph type="body" sz="quarter" idx="14"/>
          </p:nvPr>
        </p:nvSpPr>
        <p:spPr>
          <a:xfrm>
            <a:off x="1043608" y="1563638"/>
            <a:ext cx="7272808" cy="2444647"/>
          </a:xfrm>
        </p:spPr>
        <p:txBody>
          <a:bodyPr>
            <a:normAutofit/>
          </a:bodyPr>
          <a:lstStyle/>
          <a:p>
            <a:endParaRPr lang="fr-BE" b="0" dirty="0"/>
          </a:p>
          <a:p>
            <a:r>
              <a:rPr lang="fr-BE" b="0" dirty="0"/>
              <a:t>La tutelle s’exerce sur les actes (au sens large) des pouvoirs subordonnés. </a:t>
            </a:r>
          </a:p>
          <a:p>
            <a:endParaRPr lang="fr-BE" b="0" dirty="0"/>
          </a:p>
          <a:p>
            <a:r>
              <a:rPr lang="fr-BE" b="0" dirty="0"/>
              <a:t>La tutelle peut aussi intervenir pour pallier à la carence d’un pouvoir subordonné (tutelle de substitution).</a:t>
            </a:r>
          </a:p>
        </p:txBody>
      </p:sp>
      <p:sp>
        <p:nvSpPr>
          <p:cNvPr id="5" name="Espace réservé du texte 1">
            <a:extLst>
              <a:ext uri="{FF2B5EF4-FFF2-40B4-BE49-F238E27FC236}">
                <a16:creationId xmlns:a16="http://schemas.microsoft.com/office/drawing/2014/main" id="{9ABB9C00-2242-6C87-26D8-431541F38F7D}"/>
              </a:ext>
            </a:extLst>
          </p:cNvPr>
          <p:cNvSpPr txBox="1">
            <a:spLocks/>
          </p:cNvSpPr>
          <p:nvPr/>
        </p:nvSpPr>
        <p:spPr>
          <a:xfrm>
            <a:off x="908050"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Protection contre l’inertie, les excès et les empiètements des pouvoirs subordonnés </a:t>
            </a:r>
          </a:p>
        </p:txBody>
      </p:sp>
      <p:pic>
        <p:nvPicPr>
          <p:cNvPr id="2" name="Image 1">
            <a:extLst>
              <a:ext uri="{FF2B5EF4-FFF2-40B4-BE49-F238E27FC236}">
                <a16:creationId xmlns:a16="http://schemas.microsoft.com/office/drawing/2014/main" id="{62CEB7C8-1E57-11FA-DABB-778C768FC02C}"/>
              </a:ext>
            </a:extLst>
          </p:cNvPr>
          <p:cNvPicPr>
            <a:picLocks noChangeAspect="1"/>
          </p:cNvPicPr>
          <p:nvPr/>
        </p:nvPicPr>
        <p:blipFill>
          <a:blip r:embed="rId2"/>
          <a:stretch>
            <a:fillRect/>
          </a:stretch>
        </p:blipFill>
        <p:spPr>
          <a:xfrm>
            <a:off x="7254392" y="3291830"/>
            <a:ext cx="1692000" cy="1692000"/>
          </a:xfrm>
          <a:prstGeom prst="rect">
            <a:avLst/>
          </a:prstGeom>
        </p:spPr>
      </p:pic>
    </p:spTree>
    <p:extLst>
      <p:ext uri="{BB962C8B-B14F-4D97-AF65-F5344CB8AC3E}">
        <p14:creationId xmlns:p14="http://schemas.microsoft.com/office/powerpoint/2010/main" val="3184771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F44050FB-55E1-EB01-1921-3F25761279BE}"/>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A5AA4026-3A46-BA5B-125F-DF598B39A618}"/>
              </a:ext>
            </a:extLst>
          </p:cNvPr>
          <p:cNvSpPr>
            <a:spLocks noGrp="1"/>
          </p:cNvSpPr>
          <p:nvPr>
            <p:ph type="body" sz="quarter" idx="14"/>
          </p:nvPr>
        </p:nvSpPr>
        <p:spPr>
          <a:xfrm>
            <a:off x="845707" y="1747394"/>
            <a:ext cx="6264696" cy="2088232"/>
          </a:xfrm>
        </p:spPr>
        <p:txBody>
          <a:bodyPr>
            <a:normAutofit/>
          </a:bodyPr>
          <a:lstStyle/>
          <a:p>
            <a:pPr marL="457200" indent="-457200" fontAlgn="base">
              <a:buFont typeface="+mj-lt"/>
              <a:buAutoNum type="arabicPeriod"/>
            </a:pPr>
            <a:r>
              <a:rPr lang="fr-BE" sz="2000" b="0" dirty="0"/>
              <a:t>La tutelle en général : rappel de grands principes </a:t>
            </a:r>
          </a:p>
          <a:p>
            <a:pPr marL="457200" indent="-457200" fontAlgn="base">
              <a:buFont typeface="+mj-lt"/>
              <a:buAutoNum type="arabicPeriod"/>
            </a:pPr>
            <a:r>
              <a:rPr lang="fr-BE" sz="2000" b="0" dirty="0">
                <a:solidFill>
                  <a:srgbClr val="FF33CC"/>
                </a:solidFill>
              </a:rPr>
              <a:t>MPU au sein de l’Administration régionale</a:t>
            </a:r>
          </a:p>
          <a:p>
            <a:pPr marL="457200" indent="-457200" fontAlgn="base">
              <a:buFont typeface="+mj-lt"/>
              <a:buAutoNum type="arabicPeriod"/>
            </a:pPr>
            <a:r>
              <a:rPr lang="fr-BE" sz="2000" b="0" dirty="0"/>
              <a:t>Les missions de MPU </a:t>
            </a:r>
          </a:p>
          <a:p>
            <a:pPr marL="457200" indent="-457200" fontAlgn="base">
              <a:buFont typeface="+mj-lt"/>
              <a:buAutoNum type="arabicPeriod"/>
            </a:pPr>
            <a:r>
              <a:rPr lang="fr-BE" sz="2000" b="0" dirty="0"/>
              <a:t>MPU en pratique </a:t>
            </a:r>
          </a:p>
          <a:p>
            <a:pPr marL="457200" indent="-457200" fontAlgn="base">
              <a:buFont typeface="+mj-lt"/>
              <a:buAutoNum type="arabicPeriod"/>
            </a:pPr>
            <a:r>
              <a:rPr lang="fr-BE" sz="2000" b="0" dirty="0"/>
              <a:t>Points d’attention </a:t>
            </a:r>
          </a:p>
          <a:p>
            <a:endParaRPr lang="fr-BE" dirty="0"/>
          </a:p>
        </p:txBody>
      </p:sp>
      <p:sp>
        <p:nvSpPr>
          <p:cNvPr id="5" name="Espace réservé du texte 1">
            <a:extLst>
              <a:ext uri="{FF2B5EF4-FFF2-40B4-BE49-F238E27FC236}">
                <a16:creationId xmlns:a16="http://schemas.microsoft.com/office/drawing/2014/main" id="{B00CA1F2-9C17-6568-AAC5-0066BC955CC7}"/>
              </a:ext>
            </a:extLst>
          </p:cNvPr>
          <p:cNvSpPr txBox="1">
            <a:spLocks/>
          </p:cNvSpPr>
          <p:nvPr/>
        </p:nvSpPr>
        <p:spPr>
          <a:xfrm>
            <a:off x="860907" y="789914"/>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Le programme :  </a:t>
            </a:r>
          </a:p>
          <a:p>
            <a:r>
              <a:rPr lang="fr-BE" dirty="0">
                <a:solidFill>
                  <a:schemeClr val="tx2"/>
                </a:solidFill>
              </a:rPr>
              <a:t>                        </a:t>
            </a:r>
          </a:p>
        </p:txBody>
      </p:sp>
    </p:spTree>
    <p:extLst>
      <p:ext uri="{BB962C8B-B14F-4D97-AF65-F5344CB8AC3E}">
        <p14:creationId xmlns:p14="http://schemas.microsoft.com/office/powerpoint/2010/main" val="1888859912"/>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FC93F-AB35-2726-F559-4E18D69E7E5F}"/>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656DA3F6-FD19-AF41-4DDD-45837E77230D}"/>
              </a:ext>
            </a:extLst>
          </p:cNvPr>
          <p:cNvSpPr>
            <a:spLocks noGrp="1"/>
          </p:cNvSpPr>
          <p:nvPr>
            <p:ph type="body" sz="quarter" idx="14"/>
          </p:nvPr>
        </p:nvSpPr>
        <p:spPr>
          <a:xfrm>
            <a:off x="1043608" y="1563638"/>
            <a:ext cx="7272808" cy="2448271"/>
          </a:xfrm>
        </p:spPr>
        <p:txBody>
          <a:bodyPr>
            <a:normAutofit fontScale="77500" lnSpcReduction="20000"/>
          </a:bodyPr>
          <a:lstStyle/>
          <a:p>
            <a:pPr marL="342900" indent="-342900" algn="just">
              <a:buFont typeface="Wingdings" panose="05000000000000000000" pitchFamily="2" charset="2"/>
              <a:buChar char="Ø"/>
            </a:pPr>
            <a:r>
              <a:rPr lang="fr-BE" b="0" dirty="0"/>
              <a:t>L’Administration régionale, une administration en pleine refonte</a:t>
            </a:r>
          </a:p>
          <a:p>
            <a:pPr marL="342900" indent="-342900" algn="just">
              <a:buFont typeface="Wingdings" panose="05000000000000000000" pitchFamily="2" charset="2"/>
              <a:buChar char="Ø"/>
            </a:pPr>
            <a:r>
              <a:rPr lang="fr-BE" b="0" dirty="0"/>
              <a:t>Services publics (administration générale) et OIP (administration décentralisée)</a:t>
            </a:r>
          </a:p>
          <a:p>
            <a:pPr marL="342900" indent="-342900" algn="just">
              <a:buFont typeface="Wingdings" panose="05000000000000000000" pitchFamily="2" charset="2"/>
              <a:buChar char="Ø"/>
            </a:pPr>
            <a:r>
              <a:rPr lang="fr-BE" b="0" dirty="0"/>
              <a:t>Le </a:t>
            </a:r>
            <a:r>
              <a:rPr lang="fr-BE" dirty="0"/>
              <a:t>SPRB</a:t>
            </a:r>
            <a:r>
              <a:rPr lang="fr-BE" b="0" dirty="0"/>
              <a:t> : « Principal outil du gouvernement bruxellois dans la mise en œuvre de sa politique, notre institution prépare et exécute de manière cohérente, efficiente et transparente la politique régionale</a:t>
            </a:r>
            <a:r>
              <a:rPr lang="fr-BE" dirty="0"/>
              <a:t>. »</a:t>
            </a:r>
          </a:p>
          <a:p>
            <a:pPr marL="342900" indent="-342900" algn="just">
              <a:buFont typeface="Wingdings" panose="05000000000000000000" pitchFamily="2" charset="2"/>
              <a:buChar char="Ø"/>
            </a:pPr>
            <a:endParaRPr lang="fr-BE" b="0" dirty="0"/>
          </a:p>
        </p:txBody>
      </p:sp>
      <p:sp>
        <p:nvSpPr>
          <p:cNvPr id="5" name="Espace réservé du texte 1">
            <a:extLst>
              <a:ext uri="{FF2B5EF4-FFF2-40B4-BE49-F238E27FC236}">
                <a16:creationId xmlns:a16="http://schemas.microsoft.com/office/drawing/2014/main" id="{B61C2DB2-D8E5-6CC2-0105-BF163C74FC31}"/>
              </a:ext>
            </a:extLst>
          </p:cNvPr>
          <p:cNvSpPr txBox="1">
            <a:spLocks/>
          </p:cNvSpPr>
          <p:nvPr/>
        </p:nvSpPr>
        <p:spPr>
          <a:xfrm>
            <a:off x="908050"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L’Administration régionale  </a:t>
            </a:r>
          </a:p>
          <a:p>
            <a:r>
              <a:rPr lang="fr-BE" dirty="0">
                <a:solidFill>
                  <a:schemeClr val="tx2"/>
                </a:solidFill>
              </a:rPr>
              <a:t>                        </a:t>
            </a:r>
          </a:p>
        </p:txBody>
      </p:sp>
    </p:spTree>
    <p:extLst>
      <p:ext uri="{BB962C8B-B14F-4D97-AF65-F5344CB8AC3E}">
        <p14:creationId xmlns:p14="http://schemas.microsoft.com/office/powerpoint/2010/main" val="17550224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EDF77-9258-84E8-29D1-DE833EE54AE5}"/>
            </a:ext>
          </a:extLst>
        </p:cNvPr>
        <p:cNvGrpSpPr/>
        <p:nvPr/>
      </p:nvGrpSpPr>
      <p:grpSpPr>
        <a:xfrm>
          <a:off x="0" y="0"/>
          <a:ext cx="0" cy="0"/>
          <a:chOff x="0" y="0"/>
          <a:chExt cx="0" cy="0"/>
        </a:xfrm>
      </p:grpSpPr>
      <p:sp>
        <p:nvSpPr>
          <p:cNvPr id="5" name="Espace réservé du texte 1">
            <a:extLst>
              <a:ext uri="{FF2B5EF4-FFF2-40B4-BE49-F238E27FC236}">
                <a16:creationId xmlns:a16="http://schemas.microsoft.com/office/drawing/2014/main" id="{9C85BCEE-4901-3B6A-2DD3-E037B09E3845}"/>
              </a:ext>
            </a:extLst>
          </p:cNvPr>
          <p:cNvSpPr txBox="1">
            <a:spLocks/>
          </p:cNvSpPr>
          <p:nvPr/>
        </p:nvSpPr>
        <p:spPr>
          <a:xfrm>
            <a:off x="908050" y="841390"/>
            <a:ext cx="7336358" cy="434216"/>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SPRB ►BPL </a:t>
            </a:r>
          </a:p>
          <a:p>
            <a:endParaRPr lang="fr-BE" dirty="0">
              <a:solidFill>
                <a:schemeClr val="tx2"/>
              </a:solidFill>
            </a:endParaRPr>
          </a:p>
        </p:txBody>
      </p:sp>
      <p:pic>
        <p:nvPicPr>
          <p:cNvPr id="9" name="Image 8">
            <a:extLst>
              <a:ext uri="{FF2B5EF4-FFF2-40B4-BE49-F238E27FC236}">
                <a16:creationId xmlns:a16="http://schemas.microsoft.com/office/drawing/2014/main" id="{CF30F51F-A3A4-DAA0-1098-11A4E8A330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19872" y="558315"/>
            <a:ext cx="5653791" cy="3743795"/>
          </a:xfrm>
          <a:prstGeom prst="rect">
            <a:avLst/>
          </a:prstGeom>
        </p:spPr>
      </p:pic>
    </p:spTree>
    <p:extLst>
      <p:ext uri="{BB962C8B-B14F-4D97-AF65-F5344CB8AC3E}">
        <p14:creationId xmlns:p14="http://schemas.microsoft.com/office/powerpoint/2010/main" val="2383588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8E1A9-9B3D-1E8A-FEEC-B262FF8D90B2}"/>
            </a:ext>
          </a:extLst>
        </p:cNvPr>
        <p:cNvGrpSpPr/>
        <p:nvPr/>
      </p:nvGrpSpPr>
      <p:grpSpPr>
        <a:xfrm>
          <a:off x="0" y="0"/>
          <a:ext cx="0" cy="0"/>
          <a:chOff x="0" y="0"/>
          <a:chExt cx="0" cy="0"/>
        </a:xfrm>
      </p:grpSpPr>
      <p:sp>
        <p:nvSpPr>
          <p:cNvPr id="5" name="Espace réservé du texte 1">
            <a:extLst>
              <a:ext uri="{FF2B5EF4-FFF2-40B4-BE49-F238E27FC236}">
                <a16:creationId xmlns:a16="http://schemas.microsoft.com/office/drawing/2014/main" id="{38C320F3-076E-BCEB-D483-41CB8808FF14}"/>
              </a:ext>
            </a:extLst>
          </p:cNvPr>
          <p:cNvSpPr txBox="1">
            <a:spLocks/>
          </p:cNvSpPr>
          <p:nvPr/>
        </p:nvSpPr>
        <p:spPr>
          <a:xfrm>
            <a:off x="908050" y="841390"/>
            <a:ext cx="7336358" cy="434216"/>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BPL ► MPU </a:t>
            </a:r>
          </a:p>
        </p:txBody>
      </p:sp>
      <p:pic>
        <p:nvPicPr>
          <p:cNvPr id="3074" name="Picture 2">
            <a:extLst>
              <a:ext uri="{FF2B5EF4-FFF2-40B4-BE49-F238E27FC236}">
                <a16:creationId xmlns:a16="http://schemas.microsoft.com/office/drawing/2014/main" id="{9249EDB3-B8FE-F156-EBE9-225A3E1C819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000" b="13762"/>
          <a:stretch>
            <a:fillRect/>
          </a:stretch>
        </p:blipFill>
        <p:spPr bwMode="auto">
          <a:xfrm>
            <a:off x="2984229" y="599368"/>
            <a:ext cx="6159771" cy="3702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37236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D32B2D8B-EF58-17AB-8D53-507411F0AA0F}"/>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7753A807-A165-215F-BDA7-3ACA5475A8E1}"/>
              </a:ext>
            </a:extLst>
          </p:cNvPr>
          <p:cNvSpPr>
            <a:spLocks noGrp="1"/>
          </p:cNvSpPr>
          <p:nvPr>
            <p:ph type="body" sz="quarter" idx="14"/>
          </p:nvPr>
        </p:nvSpPr>
        <p:spPr>
          <a:xfrm>
            <a:off x="845707" y="1747394"/>
            <a:ext cx="6264696" cy="2088232"/>
          </a:xfrm>
        </p:spPr>
        <p:txBody>
          <a:bodyPr>
            <a:normAutofit/>
          </a:bodyPr>
          <a:lstStyle/>
          <a:p>
            <a:pPr marL="457200" indent="-457200" fontAlgn="base">
              <a:buFont typeface="+mj-lt"/>
              <a:buAutoNum type="arabicPeriod"/>
            </a:pPr>
            <a:r>
              <a:rPr lang="fr-BE" sz="2000" b="0" dirty="0"/>
              <a:t>La tutelle en général : rappel de grands principes </a:t>
            </a:r>
          </a:p>
          <a:p>
            <a:pPr marL="457200" indent="-457200" fontAlgn="base">
              <a:buFont typeface="+mj-lt"/>
              <a:buAutoNum type="arabicPeriod"/>
            </a:pPr>
            <a:r>
              <a:rPr lang="fr-BE" sz="2000" b="0" dirty="0">
                <a:solidFill>
                  <a:schemeClr val="tx1">
                    <a:lumMod val="50000"/>
                    <a:lumOff val="50000"/>
                  </a:schemeClr>
                </a:solidFill>
              </a:rPr>
              <a:t>MPU au sein de l’Administration régionale</a:t>
            </a:r>
          </a:p>
          <a:p>
            <a:pPr marL="457200" indent="-457200" fontAlgn="base">
              <a:buFont typeface="+mj-lt"/>
              <a:buAutoNum type="arabicPeriod"/>
            </a:pPr>
            <a:r>
              <a:rPr lang="fr-BE" sz="2000" b="0" dirty="0">
                <a:solidFill>
                  <a:srgbClr val="FF33CC"/>
                </a:solidFill>
              </a:rPr>
              <a:t>Les missions de MPU </a:t>
            </a:r>
          </a:p>
          <a:p>
            <a:pPr marL="457200" indent="-457200" fontAlgn="base">
              <a:buFont typeface="+mj-lt"/>
              <a:buAutoNum type="arabicPeriod"/>
            </a:pPr>
            <a:r>
              <a:rPr lang="fr-BE" sz="2000" b="0" dirty="0"/>
              <a:t>MPU en pratique </a:t>
            </a:r>
          </a:p>
          <a:p>
            <a:pPr marL="457200" indent="-457200" fontAlgn="base">
              <a:buFont typeface="+mj-lt"/>
              <a:buAutoNum type="arabicPeriod"/>
            </a:pPr>
            <a:r>
              <a:rPr lang="fr-BE" sz="2000" b="0" dirty="0"/>
              <a:t>Points d’attention </a:t>
            </a:r>
          </a:p>
          <a:p>
            <a:endParaRPr lang="fr-BE" dirty="0"/>
          </a:p>
        </p:txBody>
      </p:sp>
      <p:sp>
        <p:nvSpPr>
          <p:cNvPr id="5" name="Espace réservé du texte 1">
            <a:extLst>
              <a:ext uri="{FF2B5EF4-FFF2-40B4-BE49-F238E27FC236}">
                <a16:creationId xmlns:a16="http://schemas.microsoft.com/office/drawing/2014/main" id="{3C9BC69B-2985-2DF5-CE84-CDF9CE5127AF}"/>
              </a:ext>
            </a:extLst>
          </p:cNvPr>
          <p:cNvSpPr txBox="1">
            <a:spLocks/>
          </p:cNvSpPr>
          <p:nvPr/>
        </p:nvSpPr>
        <p:spPr>
          <a:xfrm>
            <a:off x="860907" y="789914"/>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Le programme :  </a:t>
            </a:r>
          </a:p>
          <a:p>
            <a:r>
              <a:rPr lang="fr-BE" dirty="0">
                <a:solidFill>
                  <a:schemeClr val="tx2"/>
                </a:solidFill>
              </a:rPr>
              <a:t>                        </a:t>
            </a:r>
          </a:p>
        </p:txBody>
      </p:sp>
    </p:spTree>
    <p:extLst>
      <p:ext uri="{BB962C8B-B14F-4D97-AF65-F5344CB8AC3E}">
        <p14:creationId xmlns:p14="http://schemas.microsoft.com/office/powerpoint/2010/main" val="2917831300"/>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00762C27-DCA8-EDD6-AABC-289CDA5EDAE6}"/>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D036279D-1D04-A82D-2565-E0D1BA04A95D}"/>
              </a:ext>
            </a:extLst>
          </p:cNvPr>
          <p:cNvSpPr>
            <a:spLocks noGrp="1"/>
          </p:cNvSpPr>
          <p:nvPr>
            <p:ph type="body" sz="quarter" idx="14"/>
          </p:nvPr>
        </p:nvSpPr>
        <p:spPr>
          <a:xfrm>
            <a:off x="845706" y="1747394"/>
            <a:ext cx="7110669" cy="2088232"/>
          </a:xfrm>
        </p:spPr>
        <p:txBody>
          <a:bodyPr>
            <a:normAutofit fontScale="85000" lnSpcReduction="10000"/>
          </a:bodyPr>
          <a:lstStyle/>
          <a:p>
            <a:pPr algn="just"/>
            <a:r>
              <a:rPr lang="fr-BE" b="0" u="sng" dirty="0"/>
              <a:t>Missions de BPL </a:t>
            </a:r>
            <a:r>
              <a:rPr lang="fr-BE" b="0" dirty="0"/>
              <a:t>:</a:t>
            </a:r>
          </a:p>
          <a:p>
            <a:pPr algn="just"/>
            <a:r>
              <a:rPr lang="fr-BE" b="0" dirty="0"/>
              <a:t>organiser – contrôler – conseiller – financer</a:t>
            </a:r>
          </a:p>
          <a:p>
            <a:pPr algn="just"/>
            <a:endParaRPr lang="fr-BE" b="0" dirty="0"/>
          </a:p>
          <a:p>
            <a:pPr algn="just"/>
            <a:r>
              <a:rPr lang="fr-BE" b="0" u="sng" dirty="0"/>
              <a:t>Missions de MPU </a:t>
            </a:r>
            <a:r>
              <a:rPr lang="fr-BE" b="0" dirty="0"/>
              <a:t>:</a:t>
            </a:r>
          </a:p>
          <a:p>
            <a:pPr algn="just"/>
            <a:r>
              <a:rPr lang="fr-BE" b="0" dirty="0"/>
              <a:t>organiser – contrôler – conseiller  </a:t>
            </a:r>
          </a:p>
          <a:p>
            <a:pPr algn="just"/>
            <a:r>
              <a:rPr lang="fr-BE" b="0" dirty="0"/>
              <a:t>+ appui aux autres directions (ex. élections communales)</a:t>
            </a:r>
          </a:p>
        </p:txBody>
      </p:sp>
      <p:sp>
        <p:nvSpPr>
          <p:cNvPr id="5" name="Espace réservé du texte 1">
            <a:extLst>
              <a:ext uri="{FF2B5EF4-FFF2-40B4-BE49-F238E27FC236}">
                <a16:creationId xmlns:a16="http://schemas.microsoft.com/office/drawing/2014/main" id="{264359B6-B5AB-C363-778F-4663DE68A6E0}"/>
              </a:ext>
            </a:extLst>
          </p:cNvPr>
          <p:cNvSpPr txBox="1">
            <a:spLocks/>
          </p:cNvSpPr>
          <p:nvPr/>
        </p:nvSpPr>
        <p:spPr>
          <a:xfrm>
            <a:off x="860907" y="789914"/>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Les trois missions de MPU </a:t>
            </a:r>
          </a:p>
          <a:p>
            <a:r>
              <a:rPr lang="fr-BE" dirty="0">
                <a:solidFill>
                  <a:schemeClr val="tx2"/>
                </a:solidFill>
              </a:rPr>
              <a:t>  </a:t>
            </a:r>
          </a:p>
          <a:p>
            <a:r>
              <a:rPr lang="fr-BE" dirty="0">
                <a:solidFill>
                  <a:schemeClr val="tx2"/>
                </a:solidFill>
              </a:rPr>
              <a:t>                        </a:t>
            </a:r>
          </a:p>
        </p:txBody>
      </p:sp>
    </p:spTree>
    <p:extLst>
      <p:ext uri="{BB962C8B-B14F-4D97-AF65-F5344CB8AC3E}">
        <p14:creationId xmlns:p14="http://schemas.microsoft.com/office/powerpoint/2010/main" val="1020572995"/>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B2E8E-4B33-99D3-E698-A6DA2BEC1D73}"/>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E632CFBB-0077-2C57-AF02-C87867678757}"/>
              </a:ext>
            </a:extLst>
          </p:cNvPr>
          <p:cNvSpPr>
            <a:spLocks noGrp="1"/>
          </p:cNvSpPr>
          <p:nvPr>
            <p:ph type="body" sz="quarter" idx="14"/>
          </p:nvPr>
        </p:nvSpPr>
        <p:spPr>
          <a:xfrm>
            <a:off x="1083841" y="1851669"/>
            <a:ext cx="4032448" cy="1440160"/>
          </a:xfrm>
        </p:spPr>
        <p:txBody>
          <a:bodyPr>
            <a:normAutofit/>
          </a:bodyPr>
          <a:lstStyle/>
          <a:p>
            <a:pPr marL="342900" indent="-342900" fontAlgn="base">
              <a:buFont typeface="Wingdings" panose="05000000000000000000" pitchFamily="2" charset="2"/>
              <a:buChar char="Ø"/>
            </a:pPr>
            <a:r>
              <a:rPr lang="fr-BE" sz="2000" b="0" dirty="0"/>
              <a:t>Organiser les pouvoirs locaux  </a:t>
            </a:r>
          </a:p>
          <a:p>
            <a:pPr marL="342900" indent="-342900" fontAlgn="base">
              <a:buFont typeface="Wingdings" panose="05000000000000000000" pitchFamily="2" charset="2"/>
              <a:buChar char="Ø"/>
            </a:pPr>
            <a:r>
              <a:rPr lang="fr-BE" sz="2000" b="0" dirty="0"/>
              <a:t>Organiser la tutelle administrative sur les pouvoirs locaux </a:t>
            </a:r>
            <a:endParaRPr lang="fr-BE" sz="2000" b="0" dirty="0">
              <a:solidFill>
                <a:schemeClr val="tx2"/>
              </a:solidFill>
            </a:endParaRPr>
          </a:p>
        </p:txBody>
      </p:sp>
      <p:sp>
        <p:nvSpPr>
          <p:cNvPr id="5" name="Espace réservé du texte 1">
            <a:extLst>
              <a:ext uri="{FF2B5EF4-FFF2-40B4-BE49-F238E27FC236}">
                <a16:creationId xmlns:a16="http://schemas.microsoft.com/office/drawing/2014/main" id="{968B4FE4-6344-205E-0B8D-8D2CFA9E8B07}"/>
              </a:ext>
            </a:extLst>
          </p:cNvPr>
          <p:cNvSpPr txBox="1">
            <a:spLocks/>
          </p:cNvSpPr>
          <p:nvPr/>
        </p:nvSpPr>
        <p:spPr>
          <a:xfrm>
            <a:off x="908050"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 Organiser</a:t>
            </a:r>
          </a:p>
          <a:p>
            <a:r>
              <a:rPr lang="fr-BE" dirty="0">
                <a:solidFill>
                  <a:schemeClr val="tx2"/>
                </a:solidFill>
              </a:rPr>
              <a:t>                        </a:t>
            </a:r>
          </a:p>
        </p:txBody>
      </p:sp>
      <p:pic>
        <p:nvPicPr>
          <p:cNvPr id="2" name="Image 1">
            <a:extLst>
              <a:ext uri="{FF2B5EF4-FFF2-40B4-BE49-F238E27FC236}">
                <a16:creationId xmlns:a16="http://schemas.microsoft.com/office/drawing/2014/main" id="{553B73F2-824B-35BD-9CC6-2C5F189ADA97}"/>
              </a:ext>
            </a:extLst>
          </p:cNvPr>
          <p:cNvPicPr>
            <a:picLocks noChangeAspect="1"/>
          </p:cNvPicPr>
          <p:nvPr/>
        </p:nvPicPr>
        <p:blipFill>
          <a:blip r:embed="rId2"/>
          <a:stretch>
            <a:fillRect/>
          </a:stretch>
        </p:blipFill>
        <p:spPr>
          <a:xfrm>
            <a:off x="5580112" y="1135582"/>
            <a:ext cx="3271511" cy="2872335"/>
          </a:xfrm>
          <a:prstGeom prst="rect">
            <a:avLst/>
          </a:prstGeom>
        </p:spPr>
      </p:pic>
    </p:spTree>
    <p:extLst>
      <p:ext uri="{BB962C8B-B14F-4D97-AF65-F5344CB8AC3E}">
        <p14:creationId xmlns:p14="http://schemas.microsoft.com/office/powerpoint/2010/main" val="618875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0A73B206-C291-AE92-3D78-BBF311601384}"/>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BC227970-5F81-3988-42EB-B99448C3E843}"/>
              </a:ext>
            </a:extLst>
          </p:cNvPr>
          <p:cNvSpPr>
            <a:spLocks noGrp="1"/>
          </p:cNvSpPr>
          <p:nvPr>
            <p:ph type="body" sz="quarter" idx="14"/>
          </p:nvPr>
        </p:nvSpPr>
        <p:spPr>
          <a:xfrm>
            <a:off x="3923928" y="1419622"/>
            <a:ext cx="4316251" cy="2450440"/>
          </a:xfrm>
        </p:spPr>
        <p:txBody>
          <a:bodyPr>
            <a:normAutofit fontScale="85000" lnSpcReduction="20000"/>
          </a:bodyPr>
          <a:lstStyle/>
          <a:p>
            <a:pPr algn="ctr">
              <a:lnSpc>
                <a:spcPct val="100000"/>
              </a:lnSpc>
            </a:pPr>
            <a:r>
              <a:rPr lang="fr-BE" sz="3200" b="0" dirty="0">
                <a:solidFill>
                  <a:srgbClr val="FF33CC"/>
                </a:solidFill>
              </a:rPr>
              <a:t>MPU, </a:t>
            </a:r>
          </a:p>
          <a:p>
            <a:pPr algn="ctr">
              <a:lnSpc>
                <a:spcPct val="100000"/>
              </a:lnSpc>
            </a:pPr>
            <a:r>
              <a:rPr lang="fr-BE" sz="3200" b="0" dirty="0">
                <a:solidFill>
                  <a:srgbClr val="FF33CC"/>
                </a:solidFill>
              </a:rPr>
              <a:t>c'est un ami qu’on peut voir avant pour éviter les ennuis après</a:t>
            </a:r>
          </a:p>
          <a:p>
            <a:pPr algn="ctr">
              <a:lnSpc>
                <a:spcPct val="100000"/>
              </a:lnSpc>
            </a:pPr>
            <a:r>
              <a:rPr lang="fr-BE" sz="3200" b="0" dirty="0">
                <a:solidFill>
                  <a:srgbClr val="FF33CC"/>
                </a:solidFill>
              </a:rPr>
              <a:t>●●●</a:t>
            </a:r>
          </a:p>
          <a:p>
            <a:pPr algn="ctr">
              <a:lnSpc>
                <a:spcPct val="100000"/>
              </a:lnSpc>
            </a:pPr>
            <a:r>
              <a:rPr lang="fr-BE" sz="3200" b="0" dirty="0">
                <a:solidFill>
                  <a:srgbClr val="FF33CC"/>
                </a:solidFill>
              </a:rPr>
              <a:t>et c’est gratuit</a:t>
            </a:r>
            <a:endParaRPr lang="fr-BE" sz="3200" dirty="0">
              <a:solidFill>
                <a:srgbClr val="FF33CC"/>
              </a:solidFill>
            </a:endParaRPr>
          </a:p>
        </p:txBody>
      </p:sp>
      <p:sp>
        <p:nvSpPr>
          <p:cNvPr id="5" name="Espace réservé du texte 1">
            <a:extLst>
              <a:ext uri="{FF2B5EF4-FFF2-40B4-BE49-F238E27FC236}">
                <a16:creationId xmlns:a16="http://schemas.microsoft.com/office/drawing/2014/main" id="{B72CEAA2-4569-1E83-1238-24D0B3438E77}"/>
              </a:ext>
            </a:extLst>
          </p:cNvPr>
          <p:cNvSpPr txBox="1">
            <a:spLocks/>
          </p:cNvSpPr>
          <p:nvPr/>
        </p:nvSpPr>
        <p:spPr>
          <a:xfrm>
            <a:off x="903821" y="771550"/>
            <a:ext cx="7336358" cy="504056"/>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Fil conducteur :  </a:t>
            </a:r>
          </a:p>
          <a:p>
            <a:r>
              <a:rPr lang="fr-BE" dirty="0">
                <a:solidFill>
                  <a:schemeClr val="tx2"/>
                </a:solidFill>
              </a:rPr>
              <a:t>                        </a:t>
            </a:r>
          </a:p>
        </p:txBody>
      </p:sp>
    </p:spTree>
    <p:extLst>
      <p:ext uri="{BB962C8B-B14F-4D97-AF65-F5344CB8AC3E}">
        <p14:creationId xmlns:p14="http://schemas.microsoft.com/office/powerpoint/2010/main" val="510629153"/>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C0619-500A-4AFB-A8F6-A6CB1C6615B2}"/>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B84CDD50-2CCA-A997-08EC-37C603B58E9B}"/>
              </a:ext>
            </a:extLst>
          </p:cNvPr>
          <p:cNvSpPr>
            <a:spLocks noGrp="1"/>
          </p:cNvSpPr>
          <p:nvPr>
            <p:ph type="body" sz="quarter" idx="14"/>
          </p:nvPr>
        </p:nvSpPr>
        <p:spPr>
          <a:xfrm>
            <a:off x="1043608" y="1563638"/>
            <a:ext cx="5592753" cy="2016225"/>
          </a:xfrm>
        </p:spPr>
        <p:txBody>
          <a:bodyPr>
            <a:normAutofit/>
          </a:bodyPr>
          <a:lstStyle/>
          <a:p>
            <a:pPr marL="342900" indent="-342900" fontAlgn="base">
              <a:buFont typeface="Wingdings" panose="05000000000000000000" pitchFamily="2" charset="2"/>
              <a:buChar char="Ø"/>
            </a:pPr>
            <a:r>
              <a:rPr lang="fr-BE" sz="2000" b="0" dirty="0"/>
              <a:t>Exercice de la tutelle administrative (ordinaire générale)</a:t>
            </a:r>
          </a:p>
          <a:p>
            <a:pPr marL="342900" indent="-342900" fontAlgn="base">
              <a:buFont typeface="Wingdings" panose="05000000000000000000" pitchFamily="2" charset="2"/>
              <a:buChar char="Ø"/>
            </a:pPr>
            <a:r>
              <a:rPr lang="fr-BE" sz="2000" b="0" dirty="0"/>
              <a:t>Tutelle générale : suspension / annulation </a:t>
            </a:r>
          </a:p>
          <a:p>
            <a:pPr marL="342900" indent="-342900" fontAlgn="base">
              <a:buFont typeface="Wingdings" panose="05000000000000000000" pitchFamily="2" charset="2"/>
              <a:buChar char="Ø"/>
            </a:pPr>
            <a:r>
              <a:rPr lang="fr-BE" sz="2000" b="0" dirty="0"/>
              <a:t>Tutelle répressive (apostériori) </a:t>
            </a:r>
          </a:p>
          <a:p>
            <a:pPr marL="342900" indent="-342900" fontAlgn="base">
              <a:buFont typeface="Wingdings" panose="05000000000000000000" pitchFamily="2" charset="2"/>
              <a:buChar char="Ø"/>
            </a:pPr>
            <a:r>
              <a:rPr lang="fr-BE" sz="2000" b="0" dirty="0"/>
              <a:t>Tutelle facultative (pas de recours possible) </a:t>
            </a:r>
          </a:p>
          <a:p>
            <a:pPr marL="342900" indent="-342900" fontAlgn="base">
              <a:buFont typeface="Wingdings" panose="05000000000000000000" pitchFamily="2" charset="2"/>
              <a:buChar char="Ø"/>
            </a:pPr>
            <a:r>
              <a:rPr lang="fr-BE" sz="2000" b="0" dirty="0"/>
              <a:t>Régularité formelle – régularité matérielle  </a:t>
            </a:r>
            <a:endParaRPr lang="fr-BE" sz="2000" b="0" dirty="0">
              <a:solidFill>
                <a:schemeClr val="tx2"/>
              </a:solidFill>
            </a:endParaRPr>
          </a:p>
        </p:txBody>
      </p:sp>
      <p:sp>
        <p:nvSpPr>
          <p:cNvPr id="5" name="Espace réservé du texte 1">
            <a:extLst>
              <a:ext uri="{FF2B5EF4-FFF2-40B4-BE49-F238E27FC236}">
                <a16:creationId xmlns:a16="http://schemas.microsoft.com/office/drawing/2014/main" id="{6A4183E8-D11D-A91F-FCF8-498A492AB21E}"/>
              </a:ext>
            </a:extLst>
          </p:cNvPr>
          <p:cNvSpPr txBox="1">
            <a:spLocks/>
          </p:cNvSpPr>
          <p:nvPr/>
        </p:nvSpPr>
        <p:spPr>
          <a:xfrm>
            <a:off x="908050"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 Contrôler</a:t>
            </a:r>
          </a:p>
          <a:p>
            <a:r>
              <a:rPr lang="fr-BE" dirty="0">
                <a:solidFill>
                  <a:schemeClr val="tx2"/>
                </a:solidFill>
              </a:rPr>
              <a:t>                        </a:t>
            </a:r>
          </a:p>
        </p:txBody>
      </p:sp>
      <p:pic>
        <p:nvPicPr>
          <p:cNvPr id="2" name="Image 1">
            <a:extLst>
              <a:ext uri="{FF2B5EF4-FFF2-40B4-BE49-F238E27FC236}">
                <a16:creationId xmlns:a16="http://schemas.microsoft.com/office/drawing/2014/main" id="{922ED570-A66D-63FE-6389-F9264B8F8B48}"/>
              </a:ext>
            </a:extLst>
          </p:cNvPr>
          <p:cNvPicPr>
            <a:picLocks noChangeAspect="1"/>
          </p:cNvPicPr>
          <p:nvPr/>
        </p:nvPicPr>
        <p:blipFill>
          <a:blip r:embed="rId3"/>
          <a:stretch>
            <a:fillRect/>
          </a:stretch>
        </p:blipFill>
        <p:spPr>
          <a:xfrm>
            <a:off x="7308304" y="506495"/>
            <a:ext cx="1219048" cy="1057143"/>
          </a:xfrm>
          <a:prstGeom prst="rect">
            <a:avLst/>
          </a:prstGeom>
        </p:spPr>
      </p:pic>
      <p:pic>
        <p:nvPicPr>
          <p:cNvPr id="3" name="Image 2">
            <a:extLst>
              <a:ext uri="{FF2B5EF4-FFF2-40B4-BE49-F238E27FC236}">
                <a16:creationId xmlns:a16="http://schemas.microsoft.com/office/drawing/2014/main" id="{966B78E3-A338-71DF-C0B4-FE39ECF54EAA}"/>
              </a:ext>
            </a:extLst>
          </p:cNvPr>
          <p:cNvPicPr>
            <a:picLocks noChangeAspect="1"/>
          </p:cNvPicPr>
          <p:nvPr/>
        </p:nvPicPr>
        <p:blipFill>
          <a:blip r:embed="rId4"/>
          <a:stretch>
            <a:fillRect/>
          </a:stretch>
        </p:blipFill>
        <p:spPr>
          <a:xfrm>
            <a:off x="6894018" y="1968400"/>
            <a:ext cx="828571" cy="1304762"/>
          </a:xfrm>
          <a:prstGeom prst="rect">
            <a:avLst/>
          </a:prstGeom>
        </p:spPr>
      </p:pic>
      <p:pic>
        <p:nvPicPr>
          <p:cNvPr id="6" name="Image 5">
            <a:extLst>
              <a:ext uri="{FF2B5EF4-FFF2-40B4-BE49-F238E27FC236}">
                <a16:creationId xmlns:a16="http://schemas.microsoft.com/office/drawing/2014/main" id="{349900B1-5AD7-48B2-2E91-A2A412BD5E82}"/>
              </a:ext>
            </a:extLst>
          </p:cNvPr>
          <p:cNvPicPr>
            <a:picLocks noChangeAspect="1"/>
          </p:cNvPicPr>
          <p:nvPr/>
        </p:nvPicPr>
        <p:blipFill>
          <a:blip r:embed="rId5"/>
          <a:stretch>
            <a:fillRect/>
          </a:stretch>
        </p:blipFill>
        <p:spPr>
          <a:xfrm>
            <a:off x="7980246" y="1979336"/>
            <a:ext cx="847679" cy="1293826"/>
          </a:xfrm>
          <a:prstGeom prst="rect">
            <a:avLst/>
          </a:prstGeom>
        </p:spPr>
      </p:pic>
      <p:pic>
        <p:nvPicPr>
          <p:cNvPr id="7" name="Image 6">
            <a:extLst>
              <a:ext uri="{FF2B5EF4-FFF2-40B4-BE49-F238E27FC236}">
                <a16:creationId xmlns:a16="http://schemas.microsoft.com/office/drawing/2014/main" id="{1A51C500-1363-AEDE-B99A-1EE26E21E430}"/>
              </a:ext>
            </a:extLst>
          </p:cNvPr>
          <p:cNvPicPr>
            <a:picLocks noChangeAspect="1"/>
          </p:cNvPicPr>
          <p:nvPr/>
        </p:nvPicPr>
        <p:blipFill>
          <a:blip r:embed="rId6"/>
          <a:stretch>
            <a:fillRect/>
          </a:stretch>
        </p:blipFill>
        <p:spPr>
          <a:xfrm>
            <a:off x="7397391" y="3677924"/>
            <a:ext cx="1000000" cy="1000000"/>
          </a:xfrm>
          <a:prstGeom prst="rect">
            <a:avLst/>
          </a:prstGeom>
        </p:spPr>
      </p:pic>
    </p:spTree>
    <p:extLst>
      <p:ext uri="{BB962C8B-B14F-4D97-AF65-F5344CB8AC3E}">
        <p14:creationId xmlns:p14="http://schemas.microsoft.com/office/powerpoint/2010/main" val="42026027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BC470-A068-F02B-43F2-0E4B036D3788}"/>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0A621CB2-8E0F-1CA3-81D0-339237E82205}"/>
              </a:ext>
            </a:extLst>
          </p:cNvPr>
          <p:cNvSpPr>
            <a:spLocks noGrp="1"/>
          </p:cNvSpPr>
          <p:nvPr>
            <p:ph type="body" sz="quarter" idx="14"/>
          </p:nvPr>
        </p:nvSpPr>
        <p:spPr>
          <a:xfrm>
            <a:off x="1115616" y="1419622"/>
            <a:ext cx="7272808" cy="2882488"/>
          </a:xfrm>
        </p:spPr>
        <p:txBody>
          <a:bodyPr>
            <a:normAutofit/>
          </a:bodyPr>
          <a:lstStyle/>
          <a:p>
            <a:pPr fontAlgn="base"/>
            <a:r>
              <a:rPr lang="fr-BE" sz="2000" b="0" dirty="0"/>
              <a:t>Mission annexe :</a:t>
            </a:r>
          </a:p>
          <a:p>
            <a:pPr fontAlgn="base"/>
            <a:endParaRPr lang="fr-BE" sz="2000" b="0" dirty="0"/>
          </a:p>
          <a:p>
            <a:pPr marL="342900" indent="-342900" fontAlgn="base">
              <a:buFont typeface="Arial" panose="020B0604020202020204" pitchFamily="34" charset="0"/>
              <a:buChar char="•"/>
            </a:pPr>
            <a:r>
              <a:rPr lang="fr-BE" sz="2000" b="0" dirty="0"/>
              <a:t>A la demande</a:t>
            </a:r>
          </a:p>
          <a:p>
            <a:pPr marL="342900" indent="-342900" fontAlgn="base">
              <a:buFont typeface="Arial" panose="020B0604020202020204" pitchFamily="34" charset="0"/>
              <a:buChar char="•"/>
            </a:pPr>
            <a:r>
              <a:rPr lang="fr-BE" sz="2000" b="0" dirty="0"/>
              <a:t>Libre et non contraignant </a:t>
            </a:r>
          </a:p>
          <a:p>
            <a:pPr marL="342900" indent="-342900" fontAlgn="base">
              <a:buFont typeface="Arial" panose="020B0604020202020204" pitchFamily="34" charset="0"/>
              <a:buChar char="•"/>
            </a:pPr>
            <a:r>
              <a:rPr lang="fr-BE" sz="2000" b="0" dirty="0"/>
              <a:t>Orienté solution </a:t>
            </a:r>
          </a:p>
          <a:p>
            <a:pPr marL="342900" indent="-342900" fontAlgn="base">
              <a:buFont typeface="Arial" panose="020B0604020202020204" pitchFamily="34" charset="0"/>
              <a:buChar char="•"/>
            </a:pPr>
            <a:r>
              <a:rPr lang="fr-BE" sz="2000" b="0" dirty="0"/>
              <a:t>Prospection du marché </a:t>
            </a:r>
          </a:p>
          <a:p>
            <a:pPr marL="342900" indent="-342900" fontAlgn="base">
              <a:buFont typeface="Arial" panose="020B0604020202020204" pitchFamily="34" charset="0"/>
              <a:buChar char="•"/>
            </a:pPr>
            <a:r>
              <a:rPr lang="fr-BE" sz="2000" b="0" dirty="0"/>
              <a:t>Permanence ? </a:t>
            </a:r>
          </a:p>
          <a:p>
            <a:endParaRPr lang="fr-BE" dirty="0"/>
          </a:p>
        </p:txBody>
      </p:sp>
      <p:sp>
        <p:nvSpPr>
          <p:cNvPr id="5" name="Espace réservé du texte 1">
            <a:extLst>
              <a:ext uri="{FF2B5EF4-FFF2-40B4-BE49-F238E27FC236}">
                <a16:creationId xmlns:a16="http://schemas.microsoft.com/office/drawing/2014/main" id="{FFA15229-E699-24BD-67B7-75ACDB15AA66}"/>
              </a:ext>
            </a:extLst>
          </p:cNvPr>
          <p:cNvSpPr txBox="1">
            <a:spLocks/>
          </p:cNvSpPr>
          <p:nvPr/>
        </p:nvSpPr>
        <p:spPr>
          <a:xfrm>
            <a:off x="908050"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Conseiller                        </a:t>
            </a:r>
          </a:p>
        </p:txBody>
      </p:sp>
      <p:pic>
        <p:nvPicPr>
          <p:cNvPr id="7" name="Image 6">
            <a:extLst>
              <a:ext uri="{FF2B5EF4-FFF2-40B4-BE49-F238E27FC236}">
                <a16:creationId xmlns:a16="http://schemas.microsoft.com/office/drawing/2014/main" id="{9B34A9D0-584B-FC51-2CD5-9CFA5B581F7B}"/>
              </a:ext>
            </a:extLst>
          </p:cNvPr>
          <p:cNvPicPr>
            <a:picLocks noChangeAspect="1"/>
          </p:cNvPicPr>
          <p:nvPr/>
        </p:nvPicPr>
        <p:blipFill>
          <a:blip r:embed="rId2"/>
          <a:stretch>
            <a:fillRect/>
          </a:stretch>
        </p:blipFill>
        <p:spPr>
          <a:xfrm>
            <a:off x="5796136" y="2354332"/>
            <a:ext cx="1947778" cy="19477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1123029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02409-DBC8-06B8-7366-A26783CC1C8D}"/>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DF8868D7-F537-6D76-52BB-9F805DE28575}"/>
              </a:ext>
            </a:extLst>
          </p:cNvPr>
          <p:cNvSpPr>
            <a:spLocks noGrp="1"/>
          </p:cNvSpPr>
          <p:nvPr>
            <p:ph type="body" sz="quarter" idx="14"/>
          </p:nvPr>
        </p:nvSpPr>
        <p:spPr>
          <a:xfrm>
            <a:off x="1115616" y="1419622"/>
            <a:ext cx="7272808" cy="2882488"/>
          </a:xfrm>
        </p:spPr>
        <p:txBody>
          <a:bodyPr>
            <a:normAutofit/>
          </a:bodyPr>
          <a:lstStyle/>
          <a:p>
            <a:pPr algn="just"/>
            <a:endParaRPr lang="fr-BE" b="0" dirty="0"/>
          </a:p>
          <a:p>
            <a:pPr algn="just"/>
            <a:r>
              <a:rPr lang="fr-BE" sz="2200" b="0" dirty="0"/>
              <a:t>Le Conseil d’État a toujours admis que l’autorité supérieure peut, même en l’absence de tout texte l’y autorisant expressément, adresser des conseils, des avis ou des suggestions à un pouvoir subordonné.</a:t>
            </a:r>
          </a:p>
        </p:txBody>
      </p:sp>
      <p:sp>
        <p:nvSpPr>
          <p:cNvPr id="5" name="Espace réservé du texte 1">
            <a:extLst>
              <a:ext uri="{FF2B5EF4-FFF2-40B4-BE49-F238E27FC236}">
                <a16:creationId xmlns:a16="http://schemas.microsoft.com/office/drawing/2014/main" id="{37DDE70E-C062-9455-6EC5-BB9771D14C30}"/>
              </a:ext>
            </a:extLst>
          </p:cNvPr>
          <p:cNvSpPr txBox="1">
            <a:spLocks/>
          </p:cNvSpPr>
          <p:nvPr/>
        </p:nvSpPr>
        <p:spPr>
          <a:xfrm>
            <a:off x="908050"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Les origines                      </a:t>
            </a:r>
          </a:p>
        </p:txBody>
      </p:sp>
    </p:spTree>
    <p:extLst>
      <p:ext uri="{BB962C8B-B14F-4D97-AF65-F5344CB8AC3E}">
        <p14:creationId xmlns:p14="http://schemas.microsoft.com/office/powerpoint/2010/main" val="41894953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23E52-2AF7-75E9-8974-C1A1E41BAD69}"/>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BF0731F0-A4ED-0B91-9A49-E95B07742880}"/>
              </a:ext>
            </a:extLst>
          </p:cNvPr>
          <p:cNvSpPr>
            <a:spLocks noGrp="1"/>
          </p:cNvSpPr>
          <p:nvPr>
            <p:ph type="body" sz="quarter" idx="14"/>
          </p:nvPr>
        </p:nvSpPr>
        <p:spPr>
          <a:xfrm>
            <a:off x="1115616" y="1419622"/>
            <a:ext cx="7272808" cy="2882488"/>
          </a:xfrm>
        </p:spPr>
        <p:txBody>
          <a:bodyPr>
            <a:normAutofit fontScale="85000" lnSpcReduction="10000"/>
          </a:bodyPr>
          <a:lstStyle/>
          <a:p>
            <a:pPr algn="just"/>
            <a:r>
              <a:rPr lang="fr-BE" b="0" dirty="0"/>
              <a:t>« Trop souvent, la tutelle est perçue comme une sorte de père fouettard. La mission de contrôle de légalité est importante. Mais je pense que les communes devraient discuter davantage avec la tutelle au moment où elles préparent leurs</a:t>
            </a:r>
          </a:p>
          <a:p>
            <a:pPr algn="just"/>
            <a:r>
              <a:rPr lang="fr-BE" b="0" dirty="0"/>
              <a:t>dossiers.</a:t>
            </a:r>
          </a:p>
          <a:p>
            <a:pPr algn="just"/>
            <a:r>
              <a:rPr lang="fr-BE" b="0" dirty="0"/>
              <a:t>C'est particulièrement vrai pour des dossiers aussi importants que la rénovation, les différentes mesures concernant les quartiers en difficulté, la Charte Sociale. » </a:t>
            </a:r>
          </a:p>
          <a:p>
            <a:pPr algn="just"/>
            <a:r>
              <a:rPr lang="fr-BE" sz="1900" b="0" dirty="0"/>
              <a:t>Cons. Région de Bruxelles-Capitale, </a:t>
            </a:r>
            <a:r>
              <a:rPr lang="fr-BE" sz="1900" b="0" dirty="0" err="1"/>
              <a:t>sess</a:t>
            </a:r>
            <a:r>
              <a:rPr lang="fr-BE" sz="1900" b="0" dirty="0"/>
              <a:t>. ord. 1997-1998, n° 179/2, p. 4.</a:t>
            </a:r>
          </a:p>
          <a:p>
            <a:pPr algn="just"/>
            <a:endParaRPr lang="fr-BE" b="0" dirty="0"/>
          </a:p>
        </p:txBody>
      </p:sp>
      <p:sp>
        <p:nvSpPr>
          <p:cNvPr id="5" name="Espace réservé du texte 1">
            <a:extLst>
              <a:ext uri="{FF2B5EF4-FFF2-40B4-BE49-F238E27FC236}">
                <a16:creationId xmlns:a16="http://schemas.microsoft.com/office/drawing/2014/main" id="{62BD7533-A60B-765C-C818-1FA56AD9EA40}"/>
              </a:ext>
            </a:extLst>
          </p:cNvPr>
          <p:cNvSpPr txBox="1">
            <a:spLocks/>
          </p:cNvSpPr>
          <p:nvPr/>
        </p:nvSpPr>
        <p:spPr>
          <a:xfrm>
            <a:off x="908050"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Les prémices                      </a:t>
            </a:r>
          </a:p>
        </p:txBody>
      </p:sp>
    </p:spTree>
    <p:extLst>
      <p:ext uri="{BB962C8B-B14F-4D97-AF65-F5344CB8AC3E}">
        <p14:creationId xmlns:p14="http://schemas.microsoft.com/office/powerpoint/2010/main" val="15977755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96DCF-F614-43FF-B87D-EBB4A429DA0E}"/>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6819AE5E-B146-574E-F76F-0AD626898258}"/>
              </a:ext>
            </a:extLst>
          </p:cNvPr>
          <p:cNvSpPr>
            <a:spLocks noGrp="1"/>
          </p:cNvSpPr>
          <p:nvPr>
            <p:ph type="body" sz="quarter" idx="14"/>
          </p:nvPr>
        </p:nvSpPr>
        <p:spPr>
          <a:xfrm>
            <a:off x="1115616" y="1419622"/>
            <a:ext cx="7272808" cy="2882488"/>
          </a:xfrm>
        </p:spPr>
        <p:txBody>
          <a:bodyPr>
            <a:normAutofit/>
          </a:bodyPr>
          <a:lstStyle/>
          <a:p>
            <a:pPr algn="just"/>
            <a:endParaRPr lang="fr-BE" b="0" dirty="0"/>
          </a:p>
          <a:p>
            <a:pPr algn="just"/>
            <a:r>
              <a:rPr lang="fr-BE" b="0" dirty="0"/>
              <a:t>La circulaire du 8 septembre 2016 relative à la réforme de la tutelle administrative (point C).</a:t>
            </a:r>
          </a:p>
          <a:p>
            <a:pPr algn="just"/>
            <a:endParaRPr lang="fr-BE" b="0" dirty="0">
              <a:hlinkClick r:id="rId2"/>
            </a:endParaRPr>
          </a:p>
          <a:p>
            <a:pPr algn="just"/>
            <a:r>
              <a:rPr lang="fr-BE" b="0" dirty="0">
                <a:hlinkClick r:id="rId2"/>
              </a:rPr>
              <a:t>https://pouvoirs-locaux.brussels/8-septembre-2016-circulaire-relative-la-reforme-de-la-tutelle-administrative</a:t>
            </a:r>
            <a:endParaRPr lang="fr-BE" b="0" dirty="0"/>
          </a:p>
          <a:p>
            <a:pPr algn="just"/>
            <a:endParaRPr lang="fr-BE" b="0" dirty="0"/>
          </a:p>
        </p:txBody>
      </p:sp>
      <p:sp>
        <p:nvSpPr>
          <p:cNvPr id="5" name="Espace réservé du texte 1">
            <a:extLst>
              <a:ext uri="{FF2B5EF4-FFF2-40B4-BE49-F238E27FC236}">
                <a16:creationId xmlns:a16="http://schemas.microsoft.com/office/drawing/2014/main" id="{9D4F6702-06BA-A03F-6388-1AFBDFD45963}"/>
              </a:ext>
            </a:extLst>
          </p:cNvPr>
          <p:cNvSpPr txBox="1">
            <a:spLocks/>
          </p:cNvSpPr>
          <p:nvPr/>
        </p:nvSpPr>
        <p:spPr>
          <a:xfrm>
            <a:off x="908050"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La consécration</a:t>
            </a:r>
          </a:p>
          <a:p>
            <a:r>
              <a:rPr lang="fr-BE" dirty="0">
                <a:solidFill>
                  <a:schemeClr val="tx2"/>
                </a:solidFill>
              </a:rPr>
              <a:t>                      </a:t>
            </a:r>
          </a:p>
        </p:txBody>
      </p:sp>
    </p:spTree>
    <p:extLst>
      <p:ext uri="{BB962C8B-B14F-4D97-AF65-F5344CB8AC3E}">
        <p14:creationId xmlns:p14="http://schemas.microsoft.com/office/powerpoint/2010/main" val="4604249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5F248-4CA3-217F-0907-A5D640228399}"/>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C8ECFB18-6299-94E5-3EDA-06DCA25CC5E1}"/>
              </a:ext>
            </a:extLst>
          </p:cNvPr>
          <p:cNvSpPr>
            <a:spLocks noGrp="1"/>
          </p:cNvSpPr>
          <p:nvPr>
            <p:ph type="body" sz="quarter" idx="14"/>
          </p:nvPr>
        </p:nvSpPr>
        <p:spPr>
          <a:xfrm>
            <a:off x="973730" y="1851670"/>
            <a:ext cx="7272808" cy="2016224"/>
          </a:xfrm>
        </p:spPr>
        <p:txBody>
          <a:bodyPr>
            <a:normAutofit/>
          </a:bodyPr>
          <a:lstStyle/>
          <a:p>
            <a:pPr marL="342900" indent="-342900" fontAlgn="base">
              <a:buFont typeface="Wingdings" panose="05000000000000000000" pitchFamily="2" charset="2"/>
              <a:buChar char="Ø"/>
            </a:pPr>
            <a:r>
              <a:rPr lang="fr-BE" sz="2000" b="0" dirty="0"/>
              <a:t>Avant la prise de décision</a:t>
            </a:r>
          </a:p>
          <a:p>
            <a:pPr marL="342900" indent="-342900" fontAlgn="base">
              <a:buFont typeface="Wingdings" panose="05000000000000000000" pitchFamily="2" charset="2"/>
              <a:buChar char="Ø"/>
            </a:pPr>
            <a:r>
              <a:rPr lang="fr-BE" sz="2000" b="0" dirty="0"/>
              <a:t>Après la réception d’une mesure de tutelle</a:t>
            </a:r>
          </a:p>
          <a:p>
            <a:pPr marL="342900" indent="-342900" fontAlgn="base">
              <a:buFont typeface="Wingdings" panose="05000000000000000000" pitchFamily="2" charset="2"/>
              <a:buChar char="Ø"/>
            </a:pPr>
            <a:r>
              <a:rPr lang="fr-BE" sz="2000" b="0" dirty="0"/>
              <a:t>Pour s’assurer de bien comprendre les remarques formulées par l’Administration régionale</a:t>
            </a:r>
            <a:endParaRPr lang="fr-BE" dirty="0"/>
          </a:p>
        </p:txBody>
      </p:sp>
      <p:sp>
        <p:nvSpPr>
          <p:cNvPr id="5" name="Espace réservé du texte 1">
            <a:extLst>
              <a:ext uri="{FF2B5EF4-FFF2-40B4-BE49-F238E27FC236}">
                <a16:creationId xmlns:a16="http://schemas.microsoft.com/office/drawing/2014/main" id="{948F310E-5CE3-9D3C-8415-A5386EFFCC81}"/>
              </a:ext>
            </a:extLst>
          </p:cNvPr>
          <p:cNvSpPr txBox="1">
            <a:spLocks/>
          </p:cNvSpPr>
          <p:nvPr/>
        </p:nvSpPr>
        <p:spPr>
          <a:xfrm>
            <a:off x="908050"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Quand demander conseil ?                     </a:t>
            </a:r>
          </a:p>
        </p:txBody>
      </p:sp>
    </p:spTree>
    <p:extLst>
      <p:ext uri="{BB962C8B-B14F-4D97-AF65-F5344CB8AC3E}">
        <p14:creationId xmlns:p14="http://schemas.microsoft.com/office/powerpoint/2010/main" val="9183683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A1929-2EBB-D7E6-FB1E-AB57FB8BC9EA}"/>
            </a:ext>
          </a:extLst>
        </p:cNvPr>
        <p:cNvGrpSpPr/>
        <p:nvPr/>
      </p:nvGrpSpPr>
      <p:grpSpPr>
        <a:xfrm>
          <a:off x="0" y="0"/>
          <a:ext cx="0" cy="0"/>
          <a:chOff x="0" y="0"/>
          <a:chExt cx="0" cy="0"/>
        </a:xfrm>
      </p:grpSpPr>
      <p:pic>
        <p:nvPicPr>
          <p:cNvPr id="2" name="Image 1">
            <a:extLst>
              <a:ext uri="{FF2B5EF4-FFF2-40B4-BE49-F238E27FC236}">
                <a16:creationId xmlns:a16="http://schemas.microsoft.com/office/drawing/2014/main" id="{EE1DD0EF-F63A-D131-8AE0-53ADCDE7B518}"/>
              </a:ext>
            </a:extLst>
          </p:cNvPr>
          <p:cNvPicPr>
            <a:picLocks noChangeAspect="1"/>
          </p:cNvPicPr>
          <p:nvPr/>
        </p:nvPicPr>
        <p:blipFill>
          <a:blip r:embed="rId2"/>
          <a:stretch>
            <a:fillRect/>
          </a:stretch>
        </p:blipFill>
        <p:spPr>
          <a:xfrm>
            <a:off x="1043607" y="1059582"/>
            <a:ext cx="3177261" cy="2629665"/>
          </a:xfrm>
          <a:prstGeom prst="rect">
            <a:avLst/>
          </a:prstGeom>
        </p:spPr>
      </p:pic>
      <p:sp>
        <p:nvSpPr>
          <p:cNvPr id="4" name="Espace réservé du texte 1">
            <a:extLst>
              <a:ext uri="{FF2B5EF4-FFF2-40B4-BE49-F238E27FC236}">
                <a16:creationId xmlns:a16="http://schemas.microsoft.com/office/drawing/2014/main" id="{6DFC84F5-B186-719E-0D8D-2B11488C43D3}"/>
              </a:ext>
            </a:extLst>
          </p:cNvPr>
          <p:cNvSpPr>
            <a:spLocks noGrp="1"/>
          </p:cNvSpPr>
          <p:nvPr>
            <p:ph type="body" sz="quarter" idx="14"/>
          </p:nvPr>
        </p:nvSpPr>
        <p:spPr>
          <a:xfrm>
            <a:off x="4572000" y="1131590"/>
            <a:ext cx="3958202" cy="2557657"/>
          </a:xfrm>
        </p:spPr>
        <p:txBody>
          <a:bodyPr>
            <a:normAutofit/>
          </a:bodyPr>
          <a:lstStyle/>
          <a:p>
            <a:pPr algn="ctr"/>
            <a:r>
              <a:rPr lang="fr-BE" sz="2000" b="0" dirty="0"/>
              <a:t>« Les excellents pilotes sont ceux qui utilisent leur jugement éclairé afin d'éviter de se retrouver dans des situations où ils devraient faire appel à leur adresse exceptionnelle. »</a:t>
            </a:r>
          </a:p>
          <a:p>
            <a:pPr algn="ctr"/>
            <a:endParaRPr lang="fr-BE" sz="2000" b="0" dirty="0"/>
          </a:p>
          <a:p>
            <a:pPr algn="ctr"/>
            <a:r>
              <a:rPr lang="fr-BE" sz="2000" b="0" dirty="0"/>
              <a:t>Anonyme</a:t>
            </a:r>
          </a:p>
        </p:txBody>
      </p:sp>
      <p:sp>
        <p:nvSpPr>
          <p:cNvPr id="5" name="Espace réservé du texte 1">
            <a:extLst>
              <a:ext uri="{FF2B5EF4-FFF2-40B4-BE49-F238E27FC236}">
                <a16:creationId xmlns:a16="http://schemas.microsoft.com/office/drawing/2014/main" id="{1B904911-4EBD-73ED-FB67-817DF46E6335}"/>
              </a:ext>
            </a:extLst>
          </p:cNvPr>
          <p:cNvSpPr txBox="1">
            <a:spLocks/>
          </p:cNvSpPr>
          <p:nvPr/>
        </p:nvSpPr>
        <p:spPr>
          <a:xfrm>
            <a:off x="908050"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                      </a:t>
            </a:r>
          </a:p>
        </p:txBody>
      </p:sp>
    </p:spTree>
    <p:extLst>
      <p:ext uri="{BB962C8B-B14F-4D97-AF65-F5344CB8AC3E}">
        <p14:creationId xmlns:p14="http://schemas.microsoft.com/office/powerpoint/2010/main" val="42131639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316BDDF2-07A2-C0F2-1A4E-116E3EB45014}"/>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43043B65-B98B-8A05-A84C-EC863B2AD76A}"/>
              </a:ext>
            </a:extLst>
          </p:cNvPr>
          <p:cNvSpPr>
            <a:spLocks noGrp="1"/>
          </p:cNvSpPr>
          <p:nvPr>
            <p:ph type="body" sz="quarter" idx="14"/>
          </p:nvPr>
        </p:nvSpPr>
        <p:spPr>
          <a:xfrm>
            <a:off x="845707" y="1747394"/>
            <a:ext cx="6264696" cy="2088232"/>
          </a:xfrm>
        </p:spPr>
        <p:txBody>
          <a:bodyPr>
            <a:normAutofit/>
          </a:bodyPr>
          <a:lstStyle/>
          <a:p>
            <a:pPr marL="457200" indent="-457200" fontAlgn="base">
              <a:buFont typeface="+mj-lt"/>
              <a:buAutoNum type="arabicPeriod"/>
            </a:pPr>
            <a:r>
              <a:rPr lang="fr-BE" sz="2000" b="0" dirty="0"/>
              <a:t>La tutelle en général : rappel de grands principes </a:t>
            </a:r>
          </a:p>
          <a:p>
            <a:pPr marL="457200" indent="-457200" fontAlgn="base">
              <a:buFont typeface="+mj-lt"/>
              <a:buAutoNum type="arabicPeriod"/>
            </a:pPr>
            <a:r>
              <a:rPr lang="fr-BE" sz="2000" b="0" dirty="0">
                <a:solidFill>
                  <a:schemeClr val="tx1">
                    <a:lumMod val="50000"/>
                    <a:lumOff val="50000"/>
                  </a:schemeClr>
                </a:solidFill>
              </a:rPr>
              <a:t>MPU au sein de l’Administration régionale</a:t>
            </a:r>
          </a:p>
          <a:p>
            <a:pPr marL="457200" indent="-457200" fontAlgn="base">
              <a:buFont typeface="+mj-lt"/>
              <a:buAutoNum type="arabicPeriod"/>
            </a:pPr>
            <a:r>
              <a:rPr lang="fr-BE" sz="2000" b="0" dirty="0">
                <a:solidFill>
                  <a:schemeClr val="tx1">
                    <a:lumMod val="50000"/>
                    <a:lumOff val="50000"/>
                  </a:schemeClr>
                </a:solidFill>
              </a:rPr>
              <a:t>Les missions de MPU </a:t>
            </a:r>
          </a:p>
          <a:p>
            <a:pPr marL="457200" indent="-457200" fontAlgn="base">
              <a:buFont typeface="+mj-lt"/>
              <a:buAutoNum type="arabicPeriod"/>
            </a:pPr>
            <a:r>
              <a:rPr lang="fr-BE" sz="2000" b="0" dirty="0">
                <a:solidFill>
                  <a:srgbClr val="FF33CC"/>
                </a:solidFill>
              </a:rPr>
              <a:t>MPU en pratique </a:t>
            </a:r>
          </a:p>
          <a:p>
            <a:pPr marL="457200" indent="-457200" fontAlgn="base">
              <a:buFont typeface="+mj-lt"/>
              <a:buAutoNum type="arabicPeriod"/>
            </a:pPr>
            <a:r>
              <a:rPr lang="fr-BE" sz="2000" b="0" dirty="0"/>
              <a:t>Points d’attention </a:t>
            </a:r>
          </a:p>
          <a:p>
            <a:endParaRPr lang="fr-BE" dirty="0"/>
          </a:p>
        </p:txBody>
      </p:sp>
      <p:sp>
        <p:nvSpPr>
          <p:cNvPr id="5" name="Espace réservé du texte 1">
            <a:extLst>
              <a:ext uri="{FF2B5EF4-FFF2-40B4-BE49-F238E27FC236}">
                <a16:creationId xmlns:a16="http://schemas.microsoft.com/office/drawing/2014/main" id="{0614E1CA-5432-EBFB-CF77-DE8350BF6AC9}"/>
              </a:ext>
            </a:extLst>
          </p:cNvPr>
          <p:cNvSpPr txBox="1">
            <a:spLocks/>
          </p:cNvSpPr>
          <p:nvPr/>
        </p:nvSpPr>
        <p:spPr>
          <a:xfrm>
            <a:off x="860907" y="789914"/>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Le programme :  </a:t>
            </a:r>
          </a:p>
          <a:p>
            <a:r>
              <a:rPr lang="fr-BE" dirty="0">
                <a:solidFill>
                  <a:schemeClr val="tx2"/>
                </a:solidFill>
              </a:rPr>
              <a:t>                        </a:t>
            </a:r>
          </a:p>
        </p:txBody>
      </p:sp>
    </p:spTree>
    <p:extLst>
      <p:ext uri="{BB962C8B-B14F-4D97-AF65-F5344CB8AC3E}">
        <p14:creationId xmlns:p14="http://schemas.microsoft.com/office/powerpoint/2010/main" val="2908105631"/>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65B27-2AD1-313A-92F2-DE3A8E8881BB}"/>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11385B1B-329B-78B2-3055-BDB8029995D6}"/>
              </a:ext>
            </a:extLst>
          </p:cNvPr>
          <p:cNvSpPr>
            <a:spLocks noGrp="1"/>
          </p:cNvSpPr>
          <p:nvPr>
            <p:ph type="body" sz="quarter" idx="14"/>
          </p:nvPr>
        </p:nvSpPr>
        <p:spPr>
          <a:xfrm>
            <a:off x="1043608" y="1707655"/>
            <a:ext cx="7272808" cy="1920168"/>
          </a:xfrm>
        </p:spPr>
        <p:txBody>
          <a:bodyPr>
            <a:normAutofit/>
          </a:bodyPr>
          <a:lstStyle/>
          <a:p>
            <a:pPr fontAlgn="base"/>
            <a:r>
              <a:rPr lang="fr-BE" sz="2000" b="0" dirty="0"/>
              <a:t> </a:t>
            </a:r>
            <a:endParaRPr lang="fr-BE" sz="2000" b="0" dirty="0">
              <a:solidFill>
                <a:schemeClr val="tx2"/>
              </a:solidFill>
            </a:endParaRPr>
          </a:p>
        </p:txBody>
      </p:sp>
      <p:sp>
        <p:nvSpPr>
          <p:cNvPr id="5" name="Espace réservé du texte 1">
            <a:extLst>
              <a:ext uri="{FF2B5EF4-FFF2-40B4-BE49-F238E27FC236}">
                <a16:creationId xmlns:a16="http://schemas.microsoft.com/office/drawing/2014/main" id="{9E77B868-25E3-8463-4A17-6F9F2E4FDA41}"/>
              </a:ext>
            </a:extLst>
          </p:cNvPr>
          <p:cNvSpPr txBox="1">
            <a:spLocks/>
          </p:cNvSpPr>
          <p:nvPr/>
        </p:nvSpPr>
        <p:spPr>
          <a:xfrm>
            <a:off x="908050"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Une équipe à votre disposition                        </a:t>
            </a:r>
          </a:p>
        </p:txBody>
      </p:sp>
      <p:sp>
        <p:nvSpPr>
          <p:cNvPr id="6" name="ZoneTexte 5">
            <a:extLst>
              <a:ext uri="{FF2B5EF4-FFF2-40B4-BE49-F238E27FC236}">
                <a16:creationId xmlns:a16="http://schemas.microsoft.com/office/drawing/2014/main" id="{85B1F4EF-F6C9-6C32-4347-870EFB91F0F7}"/>
              </a:ext>
            </a:extLst>
          </p:cNvPr>
          <p:cNvSpPr txBox="1"/>
          <p:nvPr/>
        </p:nvSpPr>
        <p:spPr>
          <a:xfrm>
            <a:off x="1187624" y="1275606"/>
            <a:ext cx="7272808" cy="2945935"/>
          </a:xfrm>
          <a:prstGeom prst="rect">
            <a:avLst/>
          </a:prstGeom>
          <a:noFill/>
        </p:spPr>
        <p:txBody>
          <a:bodyPr wrap="square">
            <a:spAutoFit/>
          </a:bodyPr>
          <a:lstStyle/>
          <a:p>
            <a:pPr algn="just" fontAlgn="base">
              <a:lnSpc>
                <a:spcPts val="2200"/>
              </a:lnSpc>
              <a:spcBef>
                <a:spcPct val="20000"/>
              </a:spcBef>
            </a:pPr>
            <a:r>
              <a:rPr lang="fr-BE" b="1" dirty="0">
                <a:solidFill>
                  <a:srgbClr val="FF33CC"/>
                </a:solidFill>
                <a:latin typeface="Arial" pitchFamily="34" charset="0"/>
                <a:cs typeface="Arial" pitchFamily="34" charset="0"/>
              </a:rPr>
              <a:t>13</a:t>
            </a:r>
            <a:r>
              <a:rPr lang="fr-BE" dirty="0">
                <a:solidFill>
                  <a:schemeClr val="tx1">
                    <a:lumMod val="50000"/>
                    <a:lumOff val="50000"/>
                  </a:schemeClr>
                </a:solidFill>
                <a:latin typeface="Arial" pitchFamily="34" charset="0"/>
                <a:cs typeface="Arial" pitchFamily="34" charset="0"/>
              </a:rPr>
              <a:t> à table</a:t>
            </a:r>
          </a:p>
          <a:p>
            <a:pPr algn="just" fontAlgn="base">
              <a:lnSpc>
                <a:spcPts val="2200"/>
              </a:lnSpc>
              <a:spcBef>
                <a:spcPct val="20000"/>
              </a:spcBef>
            </a:pPr>
            <a:r>
              <a:rPr lang="fr-BE" dirty="0">
                <a:solidFill>
                  <a:schemeClr val="tx1">
                    <a:lumMod val="50000"/>
                    <a:lumOff val="50000"/>
                  </a:schemeClr>
                </a:solidFill>
                <a:latin typeface="Arial" pitchFamily="34" charset="0"/>
                <a:cs typeface="Arial" pitchFamily="34" charset="0"/>
              </a:rPr>
              <a:t>Un agent référent par pouvoir local :</a:t>
            </a:r>
          </a:p>
          <a:p>
            <a:pPr algn="just" fontAlgn="base">
              <a:lnSpc>
                <a:spcPts val="2200"/>
              </a:lnSpc>
              <a:spcBef>
                <a:spcPct val="20000"/>
              </a:spcBef>
            </a:pPr>
            <a:r>
              <a:rPr lang="fr-BE" dirty="0">
                <a:solidFill>
                  <a:schemeClr val="tx1">
                    <a:lumMod val="50000"/>
                    <a:lumOff val="50000"/>
                  </a:schemeClr>
                </a:solidFill>
                <a:latin typeface="Arial" pitchFamily="34" charset="0"/>
                <a:cs typeface="Arial" pitchFamily="34" charset="0"/>
              </a:rPr>
              <a:t>       - pour une durée limitée </a:t>
            </a:r>
          </a:p>
          <a:p>
            <a:pPr algn="just" fontAlgn="base">
              <a:lnSpc>
                <a:spcPts val="2200"/>
              </a:lnSpc>
              <a:spcBef>
                <a:spcPct val="20000"/>
              </a:spcBef>
            </a:pPr>
            <a:r>
              <a:rPr lang="fr-BE" dirty="0">
                <a:solidFill>
                  <a:schemeClr val="tx1">
                    <a:lumMod val="50000"/>
                    <a:lumOff val="50000"/>
                  </a:schemeClr>
                </a:solidFill>
                <a:latin typeface="Arial" pitchFamily="34" charset="0"/>
                <a:cs typeface="Arial" pitchFamily="34" charset="0"/>
              </a:rPr>
              <a:t>       - support interne si nécessaire</a:t>
            </a:r>
          </a:p>
          <a:p>
            <a:pPr algn="just" fontAlgn="base">
              <a:lnSpc>
                <a:spcPts val="2200"/>
              </a:lnSpc>
              <a:spcBef>
                <a:spcPct val="20000"/>
              </a:spcBef>
            </a:pPr>
            <a:r>
              <a:rPr lang="fr-BE" dirty="0">
                <a:solidFill>
                  <a:schemeClr val="tx1">
                    <a:lumMod val="50000"/>
                    <a:lumOff val="50000"/>
                  </a:schemeClr>
                </a:solidFill>
                <a:latin typeface="Arial" pitchFamily="34" charset="0"/>
                <a:cs typeface="Arial" pitchFamily="34" charset="0"/>
              </a:rPr>
              <a:t>Des agents par matière (services financiers, assurances, contrats de concession …)</a:t>
            </a:r>
          </a:p>
          <a:p>
            <a:pPr algn="just" fontAlgn="base">
              <a:lnSpc>
                <a:spcPts val="2200"/>
              </a:lnSpc>
              <a:spcBef>
                <a:spcPct val="20000"/>
              </a:spcBef>
            </a:pPr>
            <a:r>
              <a:rPr lang="fr-BE" dirty="0">
                <a:solidFill>
                  <a:schemeClr val="tx1">
                    <a:lumMod val="50000"/>
                    <a:lumOff val="50000"/>
                  </a:schemeClr>
                </a:solidFill>
                <a:latin typeface="Arial" pitchFamily="34" charset="0"/>
                <a:cs typeface="Arial" pitchFamily="34" charset="0"/>
              </a:rPr>
              <a:t>Une cellule de coordination et de secrétariat qui gère notamment l'adresse générique du service (</a:t>
            </a:r>
            <a:r>
              <a:rPr lang="fr-BE" dirty="0" err="1">
                <a:solidFill>
                  <a:srgbClr val="FF33CC"/>
                </a:solidFill>
                <a:latin typeface="Arial" pitchFamily="34" charset="0"/>
                <a:cs typeface="Arial" pitchFamily="34" charset="0"/>
                <a:hlinkClick r:id="rId2">
                  <a:extLst>
                    <a:ext uri="{A12FA001-AC4F-418D-AE19-62706E023703}">
                      <ahyp:hlinkClr xmlns:ahyp="http://schemas.microsoft.com/office/drawing/2018/hyperlinkcolor" val="tx"/>
                    </a:ext>
                  </a:extLst>
                </a:hlinkClick>
              </a:rPr>
              <a:t>mpu@sprb.brussels</a:t>
            </a:r>
            <a:r>
              <a:rPr lang="fr-BE" dirty="0">
                <a:solidFill>
                  <a:schemeClr val="tx1">
                    <a:lumMod val="50000"/>
                    <a:lumOff val="50000"/>
                  </a:schemeClr>
                </a:solidFill>
                <a:latin typeface="Arial" pitchFamily="34" charset="0"/>
                <a:cs typeface="Arial" pitchFamily="34" charset="0"/>
              </a:rPr>
              <a:t>) </a:t>
            </a:r>
          </a:p>
          <a:p>
            <a:pPr algn="just" fontAlgn="base">
              <a:lnSpc>
                <a:spcPts val="2200"/>
              </a:lnSpc>
              <a:spcBef>
                <a:spcPct val="20000"/>
              </a:spcBef>
            </a:pPr>
            <a:r>
              <a:rPr lang="fr-BE" dirty="0">
                <a:solidFill>
                  <a:schemeClr val="tx1">
                    <a:lumMod val="50000"/>
                    <a:lumOff val="50000"/>
                  </a:schemeClr>
                </a:solidFill>
                <a:latin typeface="Arial" pitchFamily="34" charset="0"/>
                <a:cs typeface="Arial" pitchFamily="34" charset="0"/>
              </a:rPr>
              <a:t>Une équipe unie mais des sensibilités différentes</a:t>
            </a:r>
          </a:p>
        </p:txBody>
      </p:sp>
    </p:spTree>
    <p:extLst>
      <p:ext uri="{BB962C8B-B14F-4D97-AF65-F5344CB8AC3E}">
        <p14:creationId xmlns:p14="http://schemas.microsoft.com/office/powerpoint/2010/main" val="42766336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EA3A9-721C-8189-5511-1EF9E15C399C}"/>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F1D61815-1835-7254-B036-71E220C15DFE}"/>
              </a:ext>
            </a:extLst>
          </p:cNvPr>
          <p:cNvSpPr>
            <a:spLocks noGrp="1"/>
          </p:cNvSpPr>
          <p:nvPr>
            <p:ph type="body" sz="quarter" idx="14"/>
          </p:nvPr>
        </p:nvSpPr>
        <p:spPr>
          <a:xfrm>
            <a:off x="1043608" y="1707655"/>
            <a:ext cx="7272808" cy="1920168"/>
          </a:xfrm>
        </p:spPr>
        <p:txBody>
          <a:bodyPr>
            <a:normAutofit/>
          </a:bodyPr>
          <a:lstStyle/>
          <a:p>
            <a:pPr fontAlgn="base"/>
            <a:r>
              <a:rPr lang="fr-BE" sz="2000" b="0" dirty="0"/>
              <a:t> </a:t>
            </a:r>
            <a:endParaRPr lang="fr-BE" sz="2000" b="0" dirty="0">
              <a:solidFill>
                <a:schemeClr val="tx2"/>
              </a:solidFill>
            </a:endParaRPr>
          </a:p>
        </p:txBody>
      </p:sp>
      <p:sp>
        <p:nvSpPr>
          <p:cNvPr id="5" name="Espace réservé du texte 1">
            <a:extLst>
              <a:ext uri="{FF2B5EF4-FFF2-40B4-BE49-F238E27FC236}">
                <a16:creationId xmlns:a16="http://schemas.microsoft.com/office/drawing/2014/main" id="{E5A60A3A-9D94-61DE-1111-4613FCB27A8C}"/>
              </a:ext>
            </a:extLst>
          </p:cNvPr>
          <p:cNvSpPr txBox="1">
            <a:spLocks/>
          </p:cNvSpPr>
          <p:nvPr/>
        </p:nvSpPr>
        <p:spPr>
          <a:xfrm>
            <a:off x="908050"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On ne peut pas plaire à tout le monde </a:t>
            </a:r>
          </a:p>
          <a:p>
            <a:r>
              <a:rPr lang="fr-BE" dirty="0">
                <a:solidFill>
                  <a:schemeClr val="tx2"/>
                </a:solidFill>
              </a:rPr>
              <a:t>                        </a:t>
            </a:r>
          </a:p>
        </p:txBody>
      </p:sp>
      <p:sp>
        <p:nvSpPr>
          <p:cNvPr id="6" name="ZoneTexte 5">
            <a:extLst>
              <a:ext uri="{FF2B5EF4-FFF2-40B4-BE49-F238E27FC236}">
                <a16:creationId xmlns:a16="http://schemas.microsoft.com/office/drawing/2014/main" id="{65976E73-A3C1-9DAD-FBFB-A3C41C88796F}"/>
              </a:ext>
            </a:extLst>
          </p:cNvPr>
          <p:cNvSpPr txBox="1"/>
          <p:nvPr/>
        </p:nvSpPr>
        <p:spPr>
          <a:xfrm>
            <a:off x="849643" y="1480362"/>
            <a:ext cx="7560840" cy="2724336"/>
          </a:xfrm>
          <a:prstGeom prst="rect">
            <a:avLst/>
          </a:prstGeom>
          <a:noFill/>
        </p:spPr>
        <p:txBody>
          <a:bodyPr wrap="square">
            <a:spAutoFit/>
          </a:bodyPr>
          <a:lstStyle/>
          <a:p>
            <a:pPr algn="just" fontAlgn="base">
              <a:lnSpc>
                <a:spcPts val="2200"/>
              </a:lnSpc>
              <a:spcBef>
                <a:spcPct val="20000"/>
              </a:spcBef>
            </a:pPr>
            <a:r>
              <a:rPr lang="fr-BE" dirty="0">
                <a:solidFill>
                  <a:schemeClr val="bg1">
                    <a:lumMod val="50000"/>
                  </a:schemeClr>
                </a:solidFill>
                <a:latin typeface="Arial" panose="020B0604020202020204" pitchFamily="34" charset="0"/>
                <a:cs typeface="Arial" panose="020B0604020202020204" pitchFamily="34" charset="0"/>
                <a:hlinkClick r:id="rId2"/>
              </a:rPr>
              <a:t>http://weblex.brussels/data/crb/biq/2010-11/00037/images.pdf#page=9</a:t>
            </a:r>
            <a:r>
              <a:rPr lang="fr-BE" dirty="0">
                <a:solidFill>
                  <a:schemeClr val="bg1">
                    <a:lumMod val="50000"/>
                  </a:schemeClr>
                </a:solidFill>
                <a:latin typeface="Arial" panose="020B0604020202020204" pitchFamily="34" charset="0"/>
                <a:cs typeface="Arial" panose="020B0604020202020204" pitchFamily="34" charset="0"/>
              </a:rPr>
              <a:t> </a:t>
            </a:r>
          </a:p>
          <a:p>
            <a:pPr algn="just" fontAlgn="base">
              <a:lnSpc>
                <a:spcPts val="2200"/>
              </a:lnSpc>
              <a:spcBef>
                <a:spcPct val="20000"/>
              </a:spcBef>
            </a:pPr>
            <a:endParaRPr lang="fr-BE" dirty="0">
              <a:solidFill>
                <a:schemeClr val="bg1">
                  <a:lumMod val="50000"/>
                </a:schemeClr>
              </a:solidFill>
              <a:latin typeface="Arial" panose="020B0604020202020204" pitchFamily="34" charset="0"/>
              <a:cs typeface="Arial" panose="020B0604020202020204" pitchFamily="34" charset="0"/>
            </a:endParaRPr>
          </a:p>
          <a:p>
            <a:pPr algn="just" fontAlgn="base">
              <a:lnSpc>
                <a:spcPts val="2200"/>
              </a:lnSpc>
              <a:spcBef>
                <a:spcPct val="20000"/>
              </a:spcBef>
            </a:pPr>
            <a:r>
              <a:rPr lang="fr-BE" dirty="0">
                <a:solidFill>
                  <a:schemeClr val="bg1">
                    <a:lumMod val="50000"/>
                  </a:schemeClr>
                </a:solidFill>
                <a:latin typeface="Arial" panose="020B0604020202020204" pitchFamily="34" charset="0"/>
                <a:cs typeface="Arial" panose="020B0604020202020204" pitchFamily="34" charset="0"/>
              </a:rPr>
              <a:t>« La Région est le pouvoir de tutelle des communes et des zones de police. Dans le cadre de cette fonction, il arrive fréquemment qu'elle casse ou suspende des décisions prises par les pouvoirs locaux. L'observation de ces situations montre, dans de nombreux cas, une attitude tatillonne privilégiant une logique bureaucratique à une logique de saine gestion et de collaboration avec les communes ou zones de police. …</a:t>
            </a:r>
          </a:p>
        </p:txBody>
      </p:sp>
    </p:spTree>
    <p:extLst>
      <p:ext uri="{BB962C8B-B14F-4D97-AF65-F5344CB8AC3E}">
        <p14:creationId xmlns:p14="http://schemas.microsoft.com/office/powerpoint/2010/main" val="3820423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77C5FCD6-D3FD-2963-57E4-D6701E1D6532}"/>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36FEC0E0-1BA4-63F3-5B7A-DC21684FE5FF}"/>
              </a:ext>
            </a:extLst>
          </p:cNvPr>
          <p:cNvSpPr>
            <a:spLocks noGrp="1"/>
          </p:cNvSpPr>
          <p:nvPr>
            <p:ph type="body" sz="quarter" idx="14"/>
          </p:nvPr>
        </p:nvSpPr>
        <p:spPr>
          <a:xfrm>
            <a:off x="1619673" y="1747394"/>
            <a:ext cx="1512167" cy="2088232"/>
          </a:xfrm>
        </p:spPr>
        <p:txBody>
          <a:bodyPr>
            <a:normAutofit/>
          </a:bodyPr>
          <a:lstStyle/>
          <a:p>
            <a:endParaRPr lang="fr-BE" dirty="0"/>
          </a:p>
          <a:p>
            <a:endParaRPr lang="fr-BE" dirty="0"/>
          </a:p>
          <a:p>
            <a:endParaRPr lang="fr-BE" sz="1600" dirty="0"/>
          </a:p>
        </p:txBody>
      </p:sp>
      <p:sp>
        <p:nvSpPr>
          <p:cNvPr id="5" name="Espace réservé du texte 1">
            <a:extLst>
              <a:ext uri="{FF2B5EF4-FFF2-40B4-BE49-F238E27FC236}">
                <a16:creationId xmlns:a16="http://schemas.microsoft.com/office/drawing/2014/main" id="{57773A15-4C7C-006C-0C4F-8F467AFA4831}"/>
              </a:ext>
            </a:extLst>
          </p:cNvPr>
          <p:cNvSpPr txBox="1">
            <a:spLocks/>
          </p:cNvSpPr>
          <p:nvPr/>
        </p:nvSpPr>
        <p:spPr>
          <a:xfrm>
            <a:off x="845707" y="843558"/>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MPU pour vous, c’est quoi ? </a:t>
            </a:r>
          </a:p>
          <a:p>
            <a:r>
              <a:rPr lang="fr-BE" dirty="0">
                <a:solidFill>
                  <a:schemeClr val="tx2"/>
                </a:solidFill>
              </a:rPr>
              <a:t>                        </a:t>
            </a:r>
          </a:p>
        </p:txBody>
      </p:sp>
      <p:pic>
        <p:nvPicPr>
          <p:cNvPr id="7" name="Picture 2" descr="Pensif">
            <a:extLst>
              <a:ext uri="{FF2B5EF4-FFF2-40B4-BE49-F238E27FC236}">
                <a16:creationId xmlns:a16="http://schemas.microsoft.com/office/drawing/2014/main" id="{E39594B0-9040-B445-A6ED-F4CC97D47C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2311" y="563505"/>
            <a:ext cx="904666" cy="1048863"/>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 17">
            <a:extLst>
              <a:ext uri="{FF2B5EF4-FFF2-40B4-BE49-F238E27FC236}">
                <a16:creationId xmlns:a16="http://schemas.microsoft.com/office/drawing/2014/main" id="{219622EA-A75A-E5B9-8A31-B2420F946E8F}"/>
              </a:ext>
            </a:extLst>
          </p:cNvPr>
          <p:cNvPicPr>
            <a:picLocks noChangeAspect="1"/>
          </p:cNvPicPr>
          <p:nvPr/>
        </p:nvPicPr>
        <p:blipFill>
          <a:blip r:embed="rId4"/>
          <a:stretch>
            <a:fillRect/>
          </a:stretch>
        </p:blipFill>
        <p:spPr>
          <a:xfrm>
            <a:off x="167959" y="2098088"/>
            <a:ext cx="2573502" cy="1697120"/>
          </a:xfrm>
          <a:prstGeom prst="rect">
            <a:avLst/>
          </a:prstGeom>
        </p:spPr>
      </p:pic>
      <p:pic>
        <p:nvPicPr>
          <p:cNvPr id="22" name="Image 21">
            <a:extLst>
              <a:ext uri="{FF2B5EF4-FFF2-40B4-BE49-F238E27FC236}">
                <a16:creationId xmlns:a16="http://schemas.microsoft.com/office/drawing/2014/main" id="{ABF2149D-4FD1-0B9A-2478-FCF34D36E7A8}"/>
              </a:ext>
            </a:extLst>
          </p:cNvPr>
          <p:cNvPicPr>
            <a:picLocks noChangeAspect="1"/>
          </p:cNvPicPr>
          <p:nvPr/>
        </p:nvPicPr>
        <p:blipFill>
          <a:blip r:embed="rId5"/>
          <a:stretch>
            <a:fillRect/>
          </a:stretch>
        </p:blipFill>
        <p:spPr>
          <a:xfrm>
            <a:off x="2961489" y="1516999"/>
            <a:ext cx="2730822" cy="1800866"/>
          </a:xfrm>
          <a:prstGeom prst="rect">
            <a:avLst/>
          </a:prstGeom>
        </p:spPr>
      </p:pic>
      <p:grpSp>
        <p:nvGrpSpPr>
          <p:cNvPr id="3" name="Groupe 2">
            <a:extLst>
              <a:ext uri="{FF2B5EF4-FFF2-40B4-BE49-F238E27FC236}">
                <a16:creationId xmlns:a16="http://schemas.microsoft.com/office/drawing/2014/main" id="{50155514-4A7E-517E-16BC-3BC1976BA377}"/>
              </a:ext>
            </a:extLst>
          </p:cNvPr>
          <p:cNvGrpSpPr/>
          <p:nvPr/>
        </p:nvGrpSpPr>
        <p:grpSpPr>
          <a:xfrm>
            <a:off x="6102375" y="2091661"/>
            <a:ext cx="2730822" cy="1784111"/>
            <a:chOff x="6158916" y="555526"/>
            <a:chExt cx="2730822" cy="1784111"/>
          </a:xfrm>
        </p:grpSpPr>
        <p:sp>
          <p:nvSpPr>
            <p:cNvPr id="21" name="Nuage 20">
              <a:extLst>
                <a:ext uri="{FF2B5EF4-FFF2-40B4-BE49-F238E27FC236}">
                  <a16:creationId xmlns:a16="http://schemas.microsoft.com/office/drawing/2014/main" id="{9C814DDF-5E5A-BD4C-DFE8-88EBF5CE76F6}"/>
                </a:ext>
              </a:extLst>
            </p:cNvPr>
            <p:cNvSpPr/>
            <p:nvPr/>
          </p:nvSpPr>
          <p:spPr>
            <a:xfrm>
              <a:off x="6158916" y="555526"/>
              <a:ext cx="2730822" cy="1784111"/>
            </a:xfrm>
            <a:prstGeom prst="cloud">
              <a:avLst/>
            </a:prstGeom>
            <a:ln/>
          </p:spPr>
          <p:style>
            <a:lnRef idx="1">
              <a:schemeClr val="dk1"/>
            </a:lnRef>
            <a:fillRef idx="2">
              <a:schemeClr val="dk1"/>
            </a:fillRef>
            <a:effectRef idx="1">
              <a:schemeClr val="dk1"/>
            </a:effectRef>
            <a:fontRef idx="minor">
              <a:schemeClr val="dk1"/>
            </a:fontRef>
          </p:style>
          <p:txBody>
            <a:bodyPr rtlCol="0" anchor="ctr"/>
            <a:lstStyle/>
            <a:p>
              <a:endParaRPr lang="fr-BE" dirty="0">
                <a:solidFill>
                  <a:schemeClr val="tx2"/>
                </a:solidFill>
                <a:effectLst>
                  <a:outerShdw blurRad="38100" dist="38100" dir="2700000" algn="tl">
                    <a:srgbClr val="000000">
                      <a:alpha val="43137"/>
                    </a:srgbClr>
                  </a:outerShdw>
                </a:effectLst>
                <a:latin typeface="Baguet Script" panose="020F0502020204030204" pitchFamily="2" charset="0"/>
              </a:endParaRPr>
            </a:p>
          </p:txBody>
        </p:sp>
        <p:pic>
          <p:nvPicPr>
            <p:cNvPr id="23" name="Image 22">
              <a:extLst>
                <a:ext uri="{FF2B5EF4-FFF2-40B4-BE49-F238E27FC236}">
                  <a16:creationId xmlns:a16="http://schemas.microsoft.com/office/drawing/2014/main" id="{EF92062F-7AF5-BB82-0EF7-56508E37A358}"/>
                </a:ext>
              </a:extLst>
            </p:cNvPr>
            <p:cNvPicPr>
              <a:picLocks noChangeAspect="1"/>
            </p:cNvPicPr>
            <p:nvPr/>
          </p:nvPicPr>
          <p:blipFill>
            <a:blip r:embed="rId6"/>
            <a:stretch>
              <a:fillRect/>
            </a:stretch>
          </p:blipFill>
          <p:spPr>
            <a:xfrm>
              <a:off x="6955405" y="783375"/>
              <a:ext cx="971037" cy="1467248"/>
            </a:xfrm>
            <a:prstGeom prst="rect">
              <a:avLst/>
            </a:prstGeom>
          </p:spPr>
        </p:pic>
      </p:grpSp>
      <p:sp>
        <p:nvSpPr>
          <p:cNvPr id="2" name="Nuage 1">
            <a:extLst>
              <a:ext uri="{FF2B5EF4-FFF2-40B4-BE49-F238E27FC236}">
                <a16:creationId xmlns:a16="http://schemas.microsoft.com/office/drawing/2014/main" id="{4E8EDA1C-266B-F324-B575-02254E9BD8B9}"/>
              </a:ext>
            </a:extLst>
          </p:cNvPr>
          <p:cNvSpPr/>
          <p:nvPr/>
        </p:nvSpPr>
        <p:spPr>
          <a:xfrm>
            <a:off x="3915910" y="3429008"/>
            <a:ext cx="2338186" cy="1547662"/>
          </a:xfrm>
          <a:prstGeom prst="cloud">
            <a:avLst/>
          </a:prstGeom>
          <a:ln/>
        </p:spPr>
        <p:style>
          <a:lnRef idx="1">
            <a:schemeClr val="dk1"/>
          </a:lnRef>
          <a:fillRef idx="2">
            <a:schemeClr val="dk1"/>
          </a:fillRef>
          <a:effectRef idx="1">
            <a:schemeClr val="dk1"/>
          </a:effectRef>
          <a:fontRef idx="minor">
            <a:schemeClr val="dk1"/>
          </a:fontRef>
        </p:style>
        <p:txBody>
          <a:bodyPr rtlCol="0" anchor="ctr"/>
          <a:lstStyle/>
          <a:p>
            <a:r>
              <a:rPr lang="fr-BE" sz="1800" dirty="0">
                <a:solidFill>
                  <a:srgbClr val="000000"/>
                </a:solidFill>
                <a:effectLst/>
                <a:latin typeface="Baguet Script" panose="00000500000000000000" pitchFamily="2" charset="0"/>
              </a:rPr>
              <a:t>Le huitième pilier de la sagesse</a:t>
            </a:r>
            <a:endParaRPr lang="fr-BE" dirty="0">
              <a:solidFill>
                <a:schemeClr val="tx2"/>
              </a:solidFill>
              <a:effectLst>
                <a:outerShdw blurRad="38100" dist="38100" dir="2700000" algn="tl">
                  <a:srgbClr val="000000">
                    <a:alpha val="43137"/>
                  </a:srgbClr>
                </a:outerShdw>
              </a:effectLst>
              <a:latin typeface="Baguet Script" panose="020F0502020204030204" pitchFamily="2" charset="0"/>
            </a:endParaRPr>
          </a:p>
        </p:txBody>
      </p:sp>
      <p:pic>
        <p:nvPicPr>
          <p:cNvPr id="6" name="Image 5">
            <a:extLst>
              <a:ext uri="{FF2B5EF4-FFF2-40B4-BE49-F238E27FC236}">
                <a16:creationId xmlns:a16="http://schemas.microsoft.com/office/drawing/2014/main" id="{68BC94A7-6CB1-9445-F64E-DD00F82C5FCF}"/>
              </a:ext>
            </a:extLst>
          </p:cNvPr>
          <p:cNvPicPr>
            <a:picLocks noChangeAspect="1"/>
          </p:cNvPicPr>
          <p:nvPr/>
        </p:nvPicPr>
        <p:blipFill>
          <a:blip r:embed="rId7"/>
          <a:stretch>
            <a:fillRect/>
          </a:stretch>
        </p:blipFill>
        <p:spPr>
          <a:xfrm>
            <a:off x="7098843" y="219576"/>
            <a:ext cx="1797482" cy="1736722"/>
          </a:xfrm>
          <a:prstGeom prst="rect">
            <a:avLst/>
          </a:prstGeom>
        </p:spPr>
      </p:pic>
    </p:spTree>
    <p:extLst>
      <p:ext uri="{BB962C8B-B14F-4D97-AF65-F5344CB8AC3E}">
        <p14:creationId xmlns:p14="http://schemas.microsoft.com/office/powerpoint/2010/main" val="235485675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1000"/>
                                        <p:tgtEl>
                                          <p:spTgt spid="18"/>
                                        </p:tgtEl>
                                      </p:cBhvr>
                                    </p:animEffect>
                                    <p:anim calcmode="lin" valueType="num">
                                      <p:cBhvr>
                                        <p:cTn id="12" dur="1000" fill="hold"/>
                                        <p:tgtEl>
                                          <p:spTgt spid="18"/>
                                        </p:tgtEl>
                                        <p:attrNameLst>
                                          <p:attrName>ppt_x</p:attrName>
                                        </p:attrNameLst>
                                      </p:cBhvr>
                                      <p:tavLst>
                                        <p:tav tm="0">
                                          <p:val>
                                            <p:strVal val="#ppt_x"/>
                                          </p:val>
                                        </p:tav>
                                        <p:tav tm="100000">
                                          <p:val>
                                            <p:strVal val="#ppt_x"/>
                                          </p:val>
                                        </p:tav>
                                      </p:tavLst>
                                    </p:anim>
                                    <p:anim calcmode="lin" valueType="num">
                                      <p:cBhvr>
                                        <p:cTn id="1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1000"/>
                                        <p:tgtEl>
                                          <p:spTgt spid="22"/>
                                        </p:tgtEl>
                                      </p:cBhvr>
                                    </p:animEffect>
                                    <p:anim calcmode="lin" valueType="num">
                                      <p:cBhvr>
                                        <p:cTn id="19" dur="1000" fill="hold"/>
                                        <p:tgtEl>
                                          <p:spTgt spid="22"/>
                                        </p:tgtEl>
                                        <p:attrNameLst>
                                          <p:attrName>ppt_x</p:attrName>
                                        </p:attrNameLst>
                                      </p:cBhvr>
                                      <p:tavLst>
                                        <p:tav tm="0">
                                          <p:val>
                                            <p:strVal val="#ppt_x"/>
                                          </p:val>
                                        </p:tav>
                                        <p:tav tm="100000">
                                          <p:val>
                                            <p:strVal val="#ppt_x"/>
                                          </p:val>
                                        </p:tav>
                                      </p:tavLst>
                                    </p:anim>
                                    <p:anim calcmode="lin" valueType="num">
                                      <p:cBhvr>
                                        <p:cTn id="2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59BE6-2639-7D46-1D40-78121C55F311}"/>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12EB1076-9CCE-957D-01CA-D8051CF872BB}"/>
              </a:ext>
            </a:extLst>
          </p:cNvPr>
          <p:cNvSpPr>
            <a:spLocks noGrp="1"/>
          </p:cNvSpPr>
          <p:nvPr>
            <p:ph type="body" sz="quarter" idx="14"/>
          </p:nvPr>
        </p:nvSpPr>
        <p:spPr>
          <a:xfrm>
            <a:off x="1043608" y="1707655"/>
            <a:ext cx="7272808" cy="1920168"/>
          </a:xfrm>
        </p:spPr>
        <p:txBody>
          <a:bodyPr>
            <a:normAutofit/>
          </a:bodyPr>
          <a:lstStyle/>
          <a:p>
            <a:pPr fontAlgn="base"/>
            <a:r>
              <a:rPr lang="fr-BE" sz="2000" b="0" dirty="0"/>
              <a:t> </a:t>
            </a:r>
            <a:endParaRPr lang="fr-BE" sz="2000" b="0" dirty="0">
              <a:solidFill>
                <a:schemeClr val="tx2"/>
              </a:solidFill>
            </a:endParaRPr>
          </a:p>
        </p:txBody>
      </p:sp>
      <p:sp>
        <p:nvSpPr>
          <p:cNvPr id="5" name="Espace réservé du texte 1">
            <a:extLst>
              <a:ext uri="{FF2B5EF4-FFF2-40B4-BE49-F238E27FC236}">
                <a16:creationId xmlns:a16="http://schemas.microsoft.com/office/drawing/2014/main" id="{75906E5C-5E51-D1D6-B537-0D7BD529AAE2}"/>
              </a:ext>
            </a:extLst>
          </p:cNvPr>
          <p:cNvSpPr txBox="1">
            <a:spLocks/>
          </p:cNvSpPr>
          <p:nvPr/>
        </p:nvSpPr>
        <p:spPr>
          <a:xfrm>
            <a:off x="908050"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On ne peut pas plaire à tout le monde </a:t>
            </a:r>
          </a:p>
          <a:p>
            <a:r>
              <a:rPr lang="fr-BE" dirty="0">
                <a:solidFill>
                  <a:schemeClr val="tx2"/>
                </a:solidFill>
              </a:rPr>
              <a:t>                        </a:t>
            </a:r>
          </a:p>
        </p:txBody>
      </p:sp>
      <p:sp>
        <p:nvSpPr>
          <p:cNvPr id="6" name="ZoneTexte 5">
            <a:extLst>
              <a:ext uri="{FF2B5EF4-FFF2-40B4-BE49-F238E27FC236}">
                <a16:creationId xmlns:a16="http://schemas.microsoft.com/office/drawing/2014/main" id="{8E3787A9-0858-838F-7EDF-FC0FF403C77A}"/>
              </a:ext>
            </a:extLst>
          </p:cNvPr>
          <p:cNvSpPr txBox="1"/>
          <p:nvPr/>
        </p:nvSpPr>
        <p:spPr>
          <a:xfrm>
            <a:off x="849643" y="1480362"/>
            <a:ext cx="7560840" cy="2613536"/>
          </a:xfrm>
          <a:prstGeom prst="rect">
            <a:avLst/>
          </a:prstGeom>
          <a:noFill/>
        </p:spPr>
        <p:txBody>
          <a:bodyPr wrap="square">
            <a:spAutoFit/>
          </a:bodyPr>
          <a:lstStyle/>
          <a:p>
            <a:pPr algn="just" fontAlgn="base">
              <a:lnSpc>
                <a:spcPts val="2200"/>
              </a:lnSpc>
              <a:spcBef>
                <a:spcPct val="20000"/>
              </a:spcBef>
            </a:pPr>
            <a:r>
              <a:rPr lang="fr-BE" dirty="0">
                <a:solidFill>
                  <a:schemeClr val="bg1">
                    <a:lumMod val="50000"/>
                  </a:schemeClr>
                </a:solidFill>
                <a:latin typeface="Arial" panose="020B0604020202020204" pitchFamily="34" charset="0"/>
                <a:cs typeface="Arial" panose="020B0604020202020204" pitchFamily="34" charset="0"/>
              </a:rPr>
              <a:t>… En effet, il est parfois surprenant de lire les justifications de la Région. Ici, les procédures semblent primer, tandis que les justifications demandées n'améliorent en rien la qualité de gestion. Au contraire, ces aspects procéduriers s'avèrent une source de découragement pour les fonctionnaires qui portent les dossiers en question. Le poids de la logique bureaucratique et le manque de collaboration sont tels qu'on ne peut s'empêcher de se demander s'il ne s'agit pas là d'une volonté de l'administration de la tutelle de justifier son utilité. De plus, certaines décisions sont cassées ou suspendues par erreur. »</a:t>
            </a:r>
          </a:p>
        </p:txBody>
      </p:sp>
    </p:spTree>
    <p:extLst>
      <p:ext uri="{BB962C8B-B14F-4D97-AF65-F5344CB8AC3E}">
        <p14:creationId xmlns:p14="http://schemas.microsoft.com/office/powerpoint/2010/main" val="10279611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9D958-1026-147D-1835-6E5F099C78D7}"/>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63197162-E22D-1092-044E-07EB848BE0D1}"/>
              </a:ext>
            </a:extLst>
          </p:cNvPr>
          <p:cNvSpPr>
            <a:spLocks noGrp="1"/>
          </p:cNvSpPr>
          <p:nvPr>
            <p:ph type="body" sz="quarter" idx="14"/>
          </p:nvPr>
        </p:nvSpPr>
        <p:spPr>
          <a:xfrm>
            <a:off x="1043608" y="1707655"/>
            <a:ext cx="7272808" cy="1920168"/>
          </a:xfrm>
        </p:spPr>
        <p:txBody>
          <a:bodyPr>
            <a:normAutofit/>
          </a:bodyPr>
          <a:lstStyle/>
          <a:p>
            <a:pPr fontAlgn="base"/>
            <a:r>
              <a:rPr lang="fr-BE" sz="2000" b="0" dirty="0"/>
              <a:t> </a:t>
            </a:r>
            <a:endParaRPr lang="fr-BE" sz="2000" b="0" dirty="0">
              <a:solidFill>
                <a:schemeClr val="tx2"/>
              </a:solidFill>
            </a:endParaRPr>
          </a:p>
        </p:txBody>
      </p:sp>
      <p:sp>
        <p:nvSpPr>
          <p:cNvPr id="5" name="Espace réservé du texte 1">
            <a:extLst>
              <a:ext uri="{FF2B5EF4-FFF2-40B4-BE49-F238E27FC236}">
                <a16:creationId xmlns:a16="http://schemas.microsoft.com/office/drawing/2014/main" id="{1E0CD7E9-02DE-4A88-C074-D1D14E5FA1B1}"/>
              </a:ext>
            </a:extLst>
          </p:cNvPr>
          <p:cNvSpPr txBox="1">
            <a:spLocks/>
          </p:cNvSpPr>
          <p:nvPr/>
        </p:nvSpPr>
        <p:spPr>
          <a:xfrm>
            <a:off x="908050"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Notre raison d’être</a:t>
            </a:r>
          </a:p>
          <a:p>
            <a:r>
              <a:rPr lang="fr-BE" dirty="0">
                <a:solidFill>
                  <a:schemeClr val="tx2"/>
                </a:solidFill>
              </a:rPr>
              <a:t>                        </a:t>
            </a:r>
          </a:p>
        </p:txBody>
      </p:sp>
      <p:sp>
        <p:nvSpPr>
          <p:cNvPr id="6" name="ZoneTexte 5">
            <a:extLst>
              <a:ext uri="{FF2B5EF4-FFF2-40B4-BE49-F238E27FC236}">
                <a16:creationId xmlns:a16="http://schemas.microsoft.com/office/drawing/2014/main" id="{F466CA8F-AC8D-A954-3B41-631CE2CEA716}"/>
              </a:ext>
            </a:extLst>
          </p:cNvPr>
          <p:cNvSpPr txBox="1"/>
          <p:nvPr/>
        </p:nvSpPr>
        <p:spPr>
          <a:xfrm>
            <a:off x="1115616" y="1587645"/>
            <a:ext cx="7272808" cy="1908215"/>
          </a:xfrm>
          <a:prstGeom prst="rect">
            <a:avLst/>
          </a:prstGeom>
          <a:noFill/>
        </p:spPr>
        <p:txBody>
          <a:bodyPr wrap="square">
            <a:spAutoFit/>
          </a:bodyPr>
          <a:lstStyle/>
          <a:p>
            <a:pPr marL="342900" indent="-342900" fontAlgn="base">
              <a:lnSpc>
                <a:spcPts val="2200"/>
              </a:lnSpc>
              <a:spcBef>
                <a:spcPct val="20000"/>
              </a:spcBef>
              <a:buFont typeface="Wingdings" panose="05000000000000000000" pitchFamily="2" charset="2"/>
              <a:buChar char="Ø"/>
            </a:pPr>
            <a:r>
              <a:rPr lang="fr-BE" sz="2000" dirty="0">
                <a:solidFill>
                  <a:schemeClr val="bg1">
                    <a:lumMod val="50000"/>
                  </a:schemeClr>
                </a:solidFill>
                <a:latin typeface="Arial" pitchFamily="34" charset="0"/>
                <a:cs typeface="Arial" pitchFamily="34" charset="0"/>
              </a:rPr>
              <a:t>Sécuriser au mieux la légalité de la passation des procédures de passation des marchés publics des pouvoirs locaux afin de limiter les risques de recours</a:t>
            </a:r>
          </a:p>
          <a:p>
            <a:pPr marL="342900" indent="-342900" fontAlgn="base">
              <a:lnSpc>
                <a:spcPts val="2200"/>
              </a:lnSpc>
              <a:spcBef>
                <a:spcPct val="20000"/>
              </a:spcBef>
              <a:buFont typeface="Wingdings" panose="05000000000000000000" pitchFamily="2" charset="2"/>
              <a:buChar char="Ø"/>
            </a:pPr>
            <a:r>
              <a:rPr lang="fr-BE" sz="2000" dirty="0">
                <a:solidFill>
                  <a:schemeClr val="bg1">
                    <a:lumMod val="50000"/>
                  </a:schemeClr>
                </a:solidFill>
                <a:latin typeface="Arial" pitchFamily="34" charset="0"/>
                <a:cs typeface="Arial" pitchFamily="34" charset="0"/>
              </a:rPr>
              <a:t>Contribuer à l’information et à la formation des acheteurs publics au sein des pouvoirs locaux</a:t>
            </a:r>
          </a:p>
          <a:p>
            <a:pPr marL="342900" indent="-342900" fontAlgn="base">
              <a:lnSpc>
                <a:spcPts val="2200"/>
              </a:lnSpc>
              <a:spcBef>
                <a:spcPct val="20000"/>
              </a:spcBef>
              <a:buFont typeface="Wingdings" panose="05000000000000000000" pitchFamily="2" charset="2"/>
              <a:buChar char="Ø"/>
            </a:pPr>
            <a:r>
              <a:rPr lang="fr-BE" sz="2000" dirty="0">
                <a:solidFill>
                  <a:schemeClr val="bg1">
                    <a:lumMod val="50000"/>
                  </a:schemeClr>
                </a:solidFill>
                <a:latin typeface="Arial" pitchFamily="34" charset="0"/>
                <a:cs typeface="Arial" pitchFamily="34" charset="0"/>
              </a:rPr>
              <a:t>Garantir le bon fonctionnement des institutions locales </a:t>
            </a:r>
            <a:endParaRPr lang="fr-BE" sz="1200" dirty="0">
              <a:solidFill>
                <a:srgbClr val="00B050"/>
              </a:solidFill>
              <a:latin typeface="Arial" pitchFamily="34" charset="0"/>
              <a:cs typeface="Arial" pitchFamily="34" charset="0"/>
            </a:endParaRPr>
          </a:p>
        </p:txBody>
      </p:sp>
    </p:spTree>
    <p:extLst>
      <p:ext uri="{BB962C8B-B14F-4D97-AF65-F5344CB8AC3E}">
        <p14:creationId xmlns:p14="http://schemas.microsoft.com/office/powerpoint/2010/main" val="11289661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09157-3094-13FB-A856-255E6DE3B3D9}"/>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F914ACB5-9422-E3C8-467F-BE89CCD4A1A8}"/>
              </a:ext>
            </a:extLst>
          </p:cNvPr>
          <p:cNvSpPr>
            <a:spLocks noGrp="1"/>
          </p:cNvSpPr>
          <p:nvPr>
            <p:ph type="body" sz="quarter" idx="14"/>
          </p:nvPr>
        </p:nvSpPr>
        <p:spPr>
          <a:xfrm>
            <a:off x="1115616" y="1419622"/>
            <a:ext cx="7560840" cy="2882488"/>
          </a:xfrm>
        </p:spPr>
        <p:txBody>
          <a:bodyPr>
            <a:normAutofit fontScale="25000" lnSpcReduction="20000"/>
          </a:bodyPr>
          <a:lstStyle/>
          <a:p>
            <a:pPr marL="571500" indent="-571500" fontAlgn="base">
              <a:buFont typeface="Wingdings" panose="05000000000000000000" pitchFamily="2" charset="2"/>
              <a:buChar char="Ø"/>
            </a:pPr>
            <a:r>
              <a:rPr lang="fr-BE" sz="7200" b="0" dirty="0"/>
              <a:t>Proposer des formations (notamment en collaboration avec vous)    </a:t>
            </a:r>
          </a:p>
          <a:p>
            <a:pPr marL="571500" indent="-571500" fontAlgn="base">
              <a:buFont typeface="Wingdings" panose="05000000000000000000" pitchFamily="2" charset="2"/>
              <a:buChar char="Ø"/>
            </a:pPr>
            <a:r>
              <a:rPr lang="fr-BE" sz="7200" b="0" dirty="0"/>
              <a:t>Transmettre des informations utiles et pertinentes via le GTI MP et/ou le site portail de BPL (</a:t>
            </a:r>
            <a:r>
              <a:rPr lang="fr-BE" sz="7200" b="0" dirty="0">
                <a:solidFill>
                  <a:srgbClr val="FF33CC"/>
                </a:solidFill>
                <a:hlinkClick r:id="rId2">
                  <a:extLst>
                    <a:ext uri="{A12FA001-AC4F-418D-AE19-62706E023703}">
                      <ahyp:hlinkClr xmlns:ahyp="http://schemas.microsoft.com/office/drawing/2018/hyperlinkcolor" val="tx"/>
                    </a:ext>
                  </a:extLst>
                </a:hlinkClick>
              </a:rPr>
              <a:t>https://pouvoirs-locaux.brussels/</a:t>
            </a:r>
            <a:r>
              <a:rPr lang="fr-BE" sz="7200" b="0" dirty="0"/>
              <a:t>)</a:t>
            </a:r>
          </a:p>
          <a:p>
            <a:pPr fontAlgn="base">
              <a:tabLst>
                <a:tab pos="538163" algn="l"/>
              </a:tabLst>
            </a:pPr>
            <a:r>
              <a:rPr lang="fr-BE" sz="7200" b="0" dirty="0"/>
              <a:t>	 </a:t>
            </a:r>
            <a:r>
              <a:rPr lang="fr-BE" sz="7200" dirty="0"/>
              <a:t>!!!! Inscrivez-vous sur le site de BPL !!!</a:t>
            </a:r>
            <a:endParaRPr lang="fr-BE" sz="7200" b="0" dirty="0">
              <a:solidFill>
                <a:srgbClr val="FF33CC"/>
              </a:solidFill>
            </a:endParaRPr>
          </a:p>
          <a:p>
            <a:pPr marL="571500" indent="-571500" fontAlgn="base">
              <a:buFont typeface="Wingdings" panose="05000000000000000000" pitchFamily="2" charset="2"/>
              <a:buChar char="Ø"/>
            </a:pPr>
            <a:r>
              <a:rPr lang="fr-BE" sz="7200" b="0" dirty="0"/>
              <a:t>Publier un </a:t>
            </a:r>
            <a:r>
              <a:rPr lang="fr-BE" sz="7200" b="0" i="1" dirty="0"/>
              <a:t>compendium</a:t>
            </a:r>
            <a:r>
              <a:rPr lang="fr-BE" sz="7200" b="0" dirty="0"/>
              <a:t> relatif à l’exercice de la tutelle</a:t>
            </a:r>
          </a:p>
          <a:p>
            <a:pPr marL="571500" indent="-571500" fontAlgn="base">
              <a:buFont typeface="Wingdings" panose="05000000000000000000" pitchFamily="2" charset="2"/>
              <a:buChar char="Ø"/>
            </a:pPr>
            <a:r>
              <a:rPr lang="fr-BE" sz="7200" b="0" dirty="0"/>
              <a:t>Inciter la professionnalisation de la passation des marchés publics</a:t>
            </a:r>
          </a:p>
          <a:p>
            <a:pPr marL="571500" indent="-571500" fontAlgn="base">
              <a:buFont typeface="Wingdings" panose="05000000000000000000" pitchFamily="2" charset="2"/>
              <a:buChar char="Ø"/>
            </a:pPr>
            <a:r>
              <a:rPr lang="fr-BE" sz="7200" b="0" dirty="0"/>
              <a:t>Initier des modifications législatives :  des règles de compétences plus souples - diminution des actes à transmettre -des règles plus précises (mais bien sûr toujours améliorables) </a:t>
            </a:r>
          </a:p>
          <a:p>
            <a:pPr marL="284162" lvl="3" fontAlgn="base"/>
            <a:r>
              <a:rPr lang="fr-BE" sz="2200" b="0" i="0" dirty="0"/>
              <a:t>     </a:t>
            </a:r>
          </a:p>
        </p:txBody>
      </p:sp>
      <p:sp>
        <p:nvSpPr>
          <p:cNvPr id="5" name="Espace réservé du texte 1">
            <a:extLst>
              <a:ext uri="{FF2B5EF4-FFF2-40B4-BE49-F238E27FC236}">
                <a16:creationId xmlns:a16="http://schemas.microsoft.com/office/drawing/2014/main" id="{CE048E77-DC1C-A515-BA76-9AAD124C1EC0}"/>
              </a:ext>
            </a:extLst>
          </p:cNvPr>
          <p:cNvSpPr txBox="1">
            <a:spLocks/>
          </p:cNvSpPr>
          <p:nvPr/>
        </p:nvSpPr>
        <p:spPr>
          <a:xfrm>
            <a:off x="908050"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Nos réalisations </a:t>
            </a:r>
          </a:p>
          <a:p>
            <a:r>
              <a:rPr lang="fr-BE" dirty="0">
                <a:solidFill>
                  <a:schemeClr val="tx2"/>
                </a:solidFill>
              </a:rPr>
              <a:t>                        </a:t>
            </a:r>
          </a:p>
        </p:txBody>
      </p:sp>
    </p:spTree>
    <p:extLst>
      <p:ext uri="{BB962C8B-B14F-4D97-AF65-F5344CB8AC3E}">
        <p14:creationId xmlns:p14="http://schemas.microsoft.com/office/powerpoint/2010/main" val="28636860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D0C3D-67EE-2791-BA55-BDD1B4D31A79}"/>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D105E356-C339-2020-3ACE-03972F8B8026}"/>
              </a:ext>
            </a:extLst>
          </p:cNvPr>
          <p:cNvSpPr>
            <a:spLocks noGrp="1"/>
          </p:cNvSpPr>
          <p:nvPr>
            <p:ph type="body" sz="quarter" idx="14"/>
          </p:nvPr>
        </p:nvSpPr>
        <p:spPr>
          <a:xfrm>
            <a:off x="1115616" y="1563638"/>
            <a:ext cx="7560840" cy="2592288"/>
          </a:xfrm>
        </p:spPr>
        <p:txBody>
          <a:bodyPr>
            <a:normAutofit/>
          </a:bodyPr>
          <a:lstStyle/>
          <a:p>
            <a:pPr marL="627062" lvl="3" indent="-342900" fontAlgn="base">
              <a:buFont typeface="Wingdings" panose="05000000000000000000" pitchFamily="2" charset="2"/>
              <a:buChar char="Ø"/>
            </a:pPr>
            <a:r>
              <a:rPr lang="fr-BE" sz="2000" i="0" dirty="0"/>
              <a:t>S’adapter et se mettre à jour (caractère évolutif)</a:t>
            </a:r>
          </a:p>
          <a:p>
            <a:pPr marL="627062" lvl="3" indent="-342900" fontAlgn="base">
              <a:buFont typeface="Wingdings" panose="05000000000000000000" pitchFamily="2" charset="2"/>
              <a:buChar char="Ø"/>
            </a:pPr>
            <a:r>
              <a:rPr lang="fr-BE" sz="2000" i="0" dirty="0"/>
              <a:t>Transmettre le savoir aux pouvoirs locaux</a:t>
            </a:r>
          </a:p>
          <a:p>
            <a:pPr marL="627062" lvl="3" indent="-342900" fontAlgn="base">
              <a:buFont typeface="Wingdings" panose="05000000000000000000" pitchFamily="2" charset="2"/>
              <a:buChar char="Ø"/>
            </a:pPr>
            <a:r>
              <a:rPr lang="fr-BE" sz="2000" i="0" dirty="0"/>
              <a:t>Être un référent en matière de passation de marchés publics locaux</a:t>
            </a:r>
          </a:p>
          <a:p>
            <a:pPr marL="627062" lvl="3" indent="-342900" fontAlgn="base">
              <a:buFont typeface="Wingdings" panose="05000000000000000000" pitchFamily="2" charset="2"/>
              <a:buChar char="Ø"/>
            </a:pPr>
            <a:r>
              <a:rPr lang="fr-BE" sz="2000" i="0" dirty="0"/>
              <a:t>Maintenir et/ou développer une relation de confiance </a:t>
            </a:r>
            <a:endParaRPr lang="fr-BE" sz="2200" b="0" i="0" dirty="0"/>
          </a:p>
        </p:txBody>
      </p:sp>
      <p:sp>
        <p:nvSpPr>
          <p:cNvPr id="5" name="Espace réservé du texte 1">
            <a:extLst>
              <a:ext uri="{FF2B5EF4-FFF2-40B4-BE49-F238E27FC236}">
                <a16:creationId xmlns:a16="http://schemas.microsoft.com/office/drawing/2014/main" id="{8BC07D59-D5D5-07D1-2313-93F47E2DD9BC}"/>
              </a:ext>
            </a:extLst>
          </p:cNvPr>
          <p:cNvSpPr txBox="1">
            <a:spLocks/>
          </p:cNvSpPr>
          <p:nvPr/>
        </p:nvSpPr>
        <p:spPr>
          <a:xfrm>
            <a:off x="908050"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Nos défis </a:t>
            </a:r>
          </a:p>
          <a:p>
            <a:r>
              <a:rPr lang="fr-BE" dirty="0">
                <a:solidFill>
                  <a:schemeClr val="tx2"/>
                </a:solidFill>
              </a:rPr>
              <a:t>                        </a:t>
            </a:r>
          </a:p>
        </p:txBody>
      </p:sp>
    </p:spTree>
    <p:extLst>
      <p:ext uri="{BB962C8B-B14F-4D97-AF65-F5344CB8AC3E}">
        <p14:creationId xmlns:p14="http://schemas.microsoft.com/office/powerpoint/2010/main" val="39932457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05924BFF-D9BD-9401-474F-0C739499467C}"/>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D81A65D4-B9E4-FEFF-B3BB-BD1437419CD0}"/>
              </a:ext>
            </a:extLst>
          </p:cNvPr>
          <p:cNvSpPr>
            <a:spLocks noGrp="1"/>
          </p:cNvSpPr>
          <p:nvPr>
            <p:ph type="body" sz="quarter" idx="14"/>
          </p:nvPr>
        </p:nvSpPr>
        <p:spPr>
          <a:xfrm>
            <a:off x="845707" y="1747394"/>
            <a:ext cx="6264696" cy="2088232"/>
          </a:xfrm>
        </p:spPr>
        <p:txBody>
          <a:bodyPr>
            <a:normAutofit/>
          </a:bodyPr>
          <a:lstStyle/>
          <a:p>
            <a:pPr marL="457200" indent="-457200" fontAlgn="base">
              <a:buFont typeface="+mj-lt"/>
              <a:buAutoNum type="arabicPeriod"/>
            </a:pPr>
            <a:r>
              <a:rPr lang="fr-BE" sz="2000" b="0" dirty="0"/>
              <a:t>La tutelle en général : rappel de grands principes </a:t>
            </a:r>
          </a:p>
          <a:p>
            <a:pPr marL="457200" indent="-457200" fontAlgn="base">
              <a:buFont typeface="+mj-lt"/>
              <a:buAutoNum type="arabicPeriod"/>
            </a:pPr>
            <a:r>
              <a:rPr lang="fr-BE" sz="2000" b="0" dirty="0">
                <a:solidFill>
                  <a:schemeClr val="tx1">
                    <a:lumMod val="50000"/>
                    <a:lumOff val="50000"/>
                  </a:schemeClr>
                </a:solidFill>
              </a:rPr>
              <a:t>MPU au sein de l’Administration régionale</a:t>
            </a:r>
          </a:p>
          <a:p>
            <a:pPr marL="457200" indent="-457200" fontAlgn="base">
              <a:buFont typeface="+mj-lt"/>
              <a:buAutoNum type="arabicPeriod"/>
            </a:pPr>
            <a:r>
              <a:rPr lang="fr-BE" sz="2000" b="0" dirty="0">
                <a:solidFill>
                  <a:schemeClr val="tx1">
                    <a:lumMod val="50000"/>
                    <a:lumOff val="50000"/>
                  </a:schemeClr>
                </a:solidFill>
              </a:rPr>
              <a:t>Les missions de MPU </a:t>
            </a:r>
          </a:p>
          <a:p>
            <a:pPr marL="457200" indent="-457200" fontAlgn="base">
              <a:buFont typeface="+mj-lt"/>
              <a:buAutoNum type="arabicPeriod"/>
            </a:pPr>
            <a:r>
              <a:rPr lang="fr-BE" sz="2000" b="0" dirty="0">
                <a:solidFill>
                  <a:schemeClr val="tx1">
                    <a:lumMod val="50000"/>
                    <a:lumOff val="50000"/>
                  </a:schemeClr>
                </a:solidFill>
              </a:rPr>
              <a:t>MPU en pratique </a:t>
            </a:r>
          </a:p>
          <a:p>
            <a:pPr marL="457200" indent="-457200" fontAlgn="base">
              <a:buFont typeface="+mj-lt"/>
              <a:buAutoNum type="arabicPeriod"/>
            </a:pPr>
            <a:r>
              <a:rPr lang="fr-BE" sz="2000" b="0" dirty="0">
                <a:solidFill>
                  <a:srgbClr val="FF33CC"/>
                </a:solidFill>
              </a:rPr>
              <a:t>Points d’attention </a:t>
            </a:r>
          </a:p>
          <a:p>
            <a:endParaRPr lang="fr-BE" dirty="0">
              <a:solidFill>
                <a:schemeClr val="tx1">
                  <a:lumMod val="50000"/>
                  <a:lumOff val="50000"/>
                </a:schemeClr>
              </a:solidFill>
            </a:endParaRPr>
          </a:p>
        </p:txBody>
      </p:sp>
      <p:sp>
        <p:nvSpPr>
          <p:cNvPr id="5" name="Espace réservé du texte 1">
            <a:extLst>
              <a:ext uri="{FF2B5EF4-FFF2-40B4-BE49-F238E27FC236}">
                <a16:creationId xmlns:a16="http://schemas.microsoft.com/office/drawing/2014/main" id="{AB530749-428C-D46A-08DF-356A52D81445}"/>
              </a:ext>
            </a:extLst>
          </p:cNvPr>
          <p:cNvSpPr txBox="1">
            <a:spLocks/>
          </p:cNvSpPr>
          <p:nvPr/>
        </p:nvSpPr>
        <p:spPr>
          <a:xfrm>
            <a:off x="860907" y="789914"/>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Le programme :  </a:t>
            </a:r>
          </a:p>
          <a:p>
            <a:r>
              <a:rPr lang="fr-BE" dirty="0">
                <a:solidFill>
                  <a:schemeClr val="tx2"/>
                </a:solidFill>
              </a:rPr>
              <a:t>                        </a:t>
            </a:r>
          </a:p>
        </p:txBody>
      </p:sp>
    </p:spTree>
    <p:extLst>
      <p:ext uri="{BB962C8B-B14F-4D97-AF65-F5344CB8AC3E}">
        <p14:creationId xmlns:p14="http://schemas.microsoft.com/office/powerpoint/2010/main" val="2274376447"/>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190B0-6163-0823-34BF-BB8D3E0E7DF7}"/>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0AF1B316-95EB-D539-C7EE-7832A5025B36}"/>
              </a:ext>
            </a:extLst>
          </p:cNvPr>
          <p:cNvSpPr>
            <a:spLocks noGrp="1"/>
          </p:cNvSpPr>
          <p:nvPr>
            <p:ph type="body" sz="quarter" idx="14"/>
          </p:nvPr>
        </p:nvSpPr>
        <p:spPr>
          <a:xfrm>
            <a:off x="910180" y="1779840"/>
            <a:ext cx="4885956" cy="2016046"/>
          </a:xfrm>
        </p:spPr>
        <p:txBody>
          <a:bodyPr>
            <a:normAutofit/>
          </a:bodyPr>
          <a:lstStyle/>
          <a:p>
            <a:pPr fontAlgn="base">
              <a:tabLst>
                <a:tab pos="538163" algn="l"/>
              </a:tabLst>
            </a:pPr>
            <a:endParaRPr lang="fr-BE" sz="1800" b="0" dirty="0">
              <a:highlight>
                <a:srgbClr val="FFFF00"/>
              </a:highlight>
            </a:endParaRPr>
          </a:p>
          <a:p>
            <a:pPr marL="538163" indent="-538163" fontAlgn="base">
              <a:buFont typeface="Wingdings" panose="05000000000000000000" pitchFamily="2" charset="2"/>
              <a:buChar char="Ø"/>
              <a:tabLst>
                <a:tab pos="538163" algn="l"/>
              </a:tabLst>
            </a:pPr>
            <a:r>
              <a:rPr lang="fr-BE" sz="1800" b="0" dirty="0"/>
              <a:t>Complétude des dossiers   </a:t>
            </a:r>
          </a:p>
          <a:p>
            <a:pPr marL="538163" indent="-538163" fontAlgn="base">
              <a:buFont typeface="Wingdings" panose="05000000000000000000" pitchFamily="2" charset="2"/>
              <a:buChar char="Ø"/>
              <a:tabLst>
                <a:tab pos="538163" algn="l"/>
              </a:tabLst>
            </a:pPr>
            <a:r>
              <a:rPr lang="fr-BE" sz="1800" b="0" dirty="0"/>
              <a:t>Présentation des dossiers </a:t>
            </a:r>
          </a:p>
          <a:p>
            <a:pPr marL="538163" indent="-538163" fontAlgn="base">
              <a:buFont typeface="Wingdings" panose="05000000000000000000" pitchFamily="2" charset="2"/>
              <a:buChar char="Ø"/>
              <a:tabLst>
                <a:tab pos="538163" algn="l"/>
              </a:tabLst>
            </a:pPr>
            <a:r>
              <a:rPr lang="fr-BE" sz="1800" b="0" dirty="0"/>
              <a:t>Listes (tutelle / site communal)</a:t>
            </a:r>
          </a:p>
          <a:p>
            <a:pPr marL="538163" indent="-538163" fontAlgn="base">
              <a:buFont typeface="Wingdings" panose="05000000000000000000" pitchFamily="2" charset="2"/>
              <a:buChar char="Ø"/>
              <a:tabLst>
                <a:tab pos="538163" algn="l"/>
              </a:tabLst>
            </a:pPr>
            <a:r>
              <a:rPr lang="fr-BE" sz="1800" b="0" dirty="0"/>
              <a:t>Planification pluriannuelle et délais</a:t>
            </a:r>
            <a:endParaRPr lang="fr-BE" sz="2000" b="0" dirty="0">
              <a:solidFill>
                <a:schemeClr val="tx2"/>
              </a:solidFill>
            </a:endParaRPr>
          </a:p>
        </p:txBody>
      </p:sp>
      <p:sp>
        <p:nvSpPr>
          <p:cNvPr id="5" name="Espace réservé du texte 1">
            <a:extLst>
              <a:ext uri="{FF2B5EF4-FFF2-40B4-BE49-F238E27FC236}">
                <a16:creationId xmlns:a16="http://schemas.microsoft.com/office/drawing/2014/main" id="{D9DACBA7-7CBC-4A8E-4E25-FB59CFDD7FEE}"/>
              </a:ext>
            </a:extLst>
          </p:cNvPr>
          <p:cNvSpPr txBox="1">
            <a:spLocks/>
          </p:cNvSpPr>
          <p:nvPr/>
        </p:nvSpPr>
        <p:spPr>
          <a:xfrm>
            <a:off x="908050"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r>
              <a:rPr lang="fr-BE" dirty="0">
                <a:solidFill>
                  <a:schemeClr val="tx2"/>
                </a:solidFill>
              </a:rPr>
              <a:t>Points d’attention</a:t>
            </a:r>
          </a:p>
        </p:txBody>
      </p:sp>
      <p:pic>
        <p:nvPicPr>
          <p:cNvPr id="3" name="Image 2">
            <a:extLst>
              <a:ext uri="{FF2B5EF4-FFF2-40B4-BE49-F238E27FC236}">
                <a16:creationId xmlns:a16="http://schemas.microsoft.com/office/drawing/2014/main" id="{52038384-6668-E43B-44D4-6B8A3690A763}"/>
              </a:ext>
            </a:extLst>
          </p:cNvPr>
          <p:cNvPicPr>
            <a:picLocks noChangeAspect="1"/>
          </p:cNvPicPr>
          <p:nvPr/>
        </p:nvPicPr>
        <p:blipFill>
          <a:blip r:embed="rId2"/>
          <a:stretch>
            <a:fillRect/>
          </a:stretch>
        </p:blipFill>
        <p:spPr>
          <a:xfrm>
            <a:off x="5508104" y="1599273"/>
            <a:ext cx="3297886" cy="2198590"/>
          </a:xfrm>
          <a:prstGeom prst="rect">
            <a:avLst/>
          </a:prstGeom>
        </p:spPr>
      </p:pic>
    </p:spTree>
    <p:extLst>
      <p:ext uri="{BB962C8B-B14F-4D97-AF65-F5344CB8AC3E}">
        <p14:creationId xmlns:p14="http://schemas.microsoft.com/office/powerpoint/2010/main" val="31854394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0CFA0-1DE5-BBDB-AB28-0DB202EE3C21}"/>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0A4F4D64-3254-94A9-E933-1F6EAC4A729E}"/>
              </a:ext>
            </a:extLst>
          </p:cNvPr>
          <p:cNvSpPr>
            <a:spLocks noGrp="1"/>
          </p:cNvSpPr>
          <p:nvPr>
            <p:ph type="body" sz="quarter" idx="14"/>
          </p:nvPr>
        </p:nvSpPr>
        <p:spPr>
          <a:xfrm>
            <a:off x="881977" y="1563638"/>
            <a:ext cx="7056784" cy="2088232"/>
          </a:xfrm>
        </p:spPr>
        <p:txBody>
          <a:bodyPr>
            <a:noAutofit/>
          </a:bodyPr>
          <a:lstStyle/>
          <a:p>
            <a:pPr algn="just" fontAlgn="base"/>
            <a:r>
              <a:rPr lang="fr-BE" sz="1600" b="0" dirty="0"/>
              <a:t>Les actes qui doivent être transmis « in extenso » sont accompagnés de toutes les pièces nécessaires au contrôle de leur conformité à la loi et à l'intérêt général.</a:t>
            </a:r>
          </a:p>
          <a:p>
            <a:pPr algn="just" fontAlgn="base"/>
            <a:r>
              <a:rPr lang="fr-BE" sz="1600" b="0" dirty="0"/>
              <a:t>(article 3 de l’arrêté du Gouvernement de la Région de Bruxelles-Capitale du 16 juillet 1998 relatif à la transmission au Gouvernement des actes des autorités communales en vue de l'exercice de la tutelle administrative).  </a:t>
            </a:r>
          </a:p>
          <a:p>
            <a:pPr algn="just" fontAlgn="base"/>
            <a:r>
              <a:rPr lang="fr-BE" sz="1600" b="0" dirty="0"/>
              <a:t>  </a:t>
            </a:r>
          </a:p>
          <a:p>
            <a:pPr fontAlgn="base"/>
            <a:r>
              <a:rPr lang="fr-BE" sz="1600" b="0" dirty="0">
                <a:solidFill>
                  <a:srgbClr val="FF33CC"/>
                </a:solidFill>
              </a:rPr>
              <a:t>Objectifs : Eviter la prorogation du délai de tutelle – Contrôle de la légalité.</a:t>
            </a:r>
            <a:endParaRPr lang="fr-BE" sz="1600" b="0" dirty="0">
              <a:solidFill>
                <a:schemeClr val="tx2"/>
              </a:solidFill>
            </a:endParaRPr>
          </a:p>
        </p:txBody>
      </p:sp>
      <p:sp>
        <p:nvSpPr>
          <p:cNvPr id="5" name="Espace réservé du texte 1">
            <a:extLst>
              <a:ext uri="{FF2B5EF4-FFF2-40B4-BE49-F238E27FC236}">
                <a16:creationId xmlns:a16="http://schemas.microsoft.com/office/drawing/2014/main" id="{AED31124-3B09-7BE0-3D45-E8B9BD95855E}"/>
              </a:ext>
            </a:extLst>
          </p:cNvPr>
          <p:cNvSpPr txBox="1">
            <a:spLocks/>
          </p:cNvSpPr>
          <p:nvPr/>
        </p:nvSpPr>
        <p:spPr>
          <a:xfrm>
            <a:off x="925665"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r>
              <a:rPr lang="fr-BE" dirty="0">
                <a:solidFill>
                  <a:schemeClr val="tx2"/>
                </a:solidFill>
              </a:rPr>
              <a:t>Complétude des dossiers</a:t>
            </a:r>
          </a:p>
        </p:txBody>
      </p:sp>
    </p:spTree>
    <p:extLst>
      <p:ext uri="{BB962C8B-B14F-4D97-AF65-F5344CB8AC3E}">
        <p14:creationId xmlns:p14="http://schemas.microsoft.com/office/powerpoint/2010/main" val="13708122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578D4-B628-B8CB-4DC2-1FD6AC1568E1}"/>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AD5083AD-24E0-25DC-91C1-D2CEC418A32B}"/>
              </a:ext>
            </a:extLst>
          </p:cNvPr>
          <p:cNvSpPr>
            <a:spLocks noGrp="1"/>
          </p:cNvSpPr>
          <p:nvPr>
            <p:ph type="body" sz="quarter" idx="14"/>
          </p:nvPr>
        </p:nvSpPr>
        <p:spPr>
          <a:xfrm>
            <a:off x="881977" y="1563638"/>
            <a:ext cx="7056784" cy="2448272"/>
          </a:xfrm>
        </p:spPr>
        <p:txBody>
          <a:bodyPr>
            <a:normAutofit fontScale="25000" lnSpcReduction="20000"/>
          </a:bodyPr>
          <a:lstStyle/>
          <a:p>
            <a:pPr algn="just" fontAlgn="base"/>
            <a:r>
              <a:rPr lang="fr-BE" sz="8000" b="0" dirty="0"/>
              <a:t>Circulaire du 7 novembre 2019 relative à la composition des dossiers contenant les actes des CPAS et des associations relevant du chapitre XII de la loi organique des CPAS soumis à tutelle administrative concernant les marchés publics.</a:t>
            </a:r>
          </a:p>
          <a:p>
            <a:pPr algn="just" fontAlgn="base"/>
            <a:endParaRPr lang="fr-BE" sz="2000" b="0" dirty="0">
              <a:solidFill>
                <a:srgbClr val="B7B7B7"/>
              </a:solidFill>
            </a:endParaRPr>
          </a:p>
          <a:p>
            <a:pPr algn="just" fontAlgn="base"/>
            <a:r>
              <a:rPr lang="fr-BE" sz="6400" b="0" dirty="0">
                <a:solidFill>
                  <a:schemeClr val="tx2"/>
                </a:solidFill>
                <a:hlinkClick r:id="rId2"/>
              </a:rPr>
              <a:t>https://pouvoirs-locaux.brussels/7-novembre-2019-circulaire-relative-la-composition-des-dossiers-contenant-les-actes-des-cpas-et-des</a:t>
            </a:r>
            <a:endParaRPr lang="fr-BE" sz="6400" b="0" dirty="0">
              <a:solidFill>
                <a:schemeClr val="tx2"/>
              </a:solidFill>
            </a:endParaRPr>
          </a:p>
          <a:p>
            <a:pPr algn="just" fontAlgn="base"/>
            <a:endParaRPr lang="fr-BE" sz="2000" b="0" dirty="0">
              <a:solidFill>
                <a:schemeClr val="tx2"/>
              </a:solidFill>
            </a:endParaRPr>
          </a:p>
        </p:txBody>
      </p:sp>
      <p:sp>
        <p:nvSpPr>
          <p:cNvPr id="5" name="Espace réservé du texte 1">
            <a:extLst>
              <a:ext uri="{FF2B5EF4-FFF2-40B4-BE49-F238E27FC236}">
                <a16:creationId xmlns:a16="http://schemas.microsoft.com/office/drawing/2014/main" id="{7C2651B8-2A80-0007-DE9D-918BD89D481A}"/>
              </a:ext>
            </a:extLst>
          </p:cNvPr>
          <p:cNvSpPr txBox="1">
            <a:spLocks/>
          </p:cNvSpPr>
          <p:nvPr/>
        </p:nvSpPr>
        <p:spPr>
          <a:xfrm>
            <a:off x="925665"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r>
              <a:rPr lang="fr-BE" dirty="0">
                <a:solidFill>
                  <a:schemeClr val="tx2"/>
                </a:solidFill>
              </a:rPr>
              <a:t>Complétude des dossiers : à titre d’exemple</a:t>
            </a:r>
          </a:p>
        </p:txBody>
      </p:sp>
    </p:spTree>
    <p:extLst>
      <p:ext uri="{BB962C8B-B14F-4D97-AF65-F5344CB8AC3E}">
        <p14:creationId xmlns:p14="http://schemas.microsoft.com/office/powerpoint/2010/main" val="3235379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756BD-0C18-1604-1206-F6E27B6195C4}"/>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2F6FA688-4769-9F2F-D253-FC8C5B5D6B61}"/>
              </a:ext>
            </a:extLst>
          </p:cNvPr>
          <p:cNvSpPr>
            <a:spLocks noGrp="1"/>
          </p:cNvSpPr>
          <p:nvPr>
            <p:ph type="body" sz="quarter" idx="14"/>
          </p:nvPr>
        </p:nvSpPr>
        <p:spPr>
          <a:xfrm>
            <a:off x="881977" y="1563638"/>
            <a:ext cx="7056784" cy="2952684"/>
          </a:xfrm>
        </p:spPr>
        <p:txBody>
          <a:bodyPr>
            <a:normAutofit/>
          </a:bodyPr>
          <a:lstStyle/>
          <a:p>
            <a:pPr algn="just" fontAlgn="base"/>
            <a:r>
              <a:rPr lang="fr-BE" sz="1800" b="0" dirty="0"/>
              <a:t>Les adjudicateurs conservent une trace du déroulement de toutes les procédures de passation, qu'elles soient menées ou non par des moyens électroniques. A cet effet, </a:t>
            </a:r>
            <a:r>
              <a:rPr lang="fr-BE" sz="1800" b="0" u="sng" dirty="0"/>
              <a:t>ils veillent à conserver des documents suffisants pour justifier les décisions prises à toutes les étapes de la procédure de passation</a:t>
            </a:r>
            <a:r>
              <a:rPr lang="fr-BE" sz="1800" b="0" dirty="0"/>
              <a:t>, notamment des documents concernant les échanges avec les opérateurs économiques et les délibérations internes, la préparation des documents du marché, le dialogue ou la négociation le cas échéant, la sélection et l'attribution du marché. (article 164, § 4, Loi MP 2016)</a:t>
            </a:r>
          </a:p>
          <a:p>
            <a:pPr fontAlgn="base"/>
            <a:endParaRPr lang="fr-BE" sz="1800" b="0" dirty="0">
              <a:solidFill>
                <a:schemeClr val="tx2"/>
              </a:solidFill>
            </a:endParaRPr>
          </a:p>
        </p:txBody>
      </p:sp>
      <p:sp>
        <p:nvSpPr>
          <p:cNvPr id="5" name="Espace réservé du texte 1">
            <a:extLst>
              <a:ext uri="{FF2B5EF4-FFF2-40B4-BE49-F238E27FC236}">
                <a16:creationId xmlns:a16="http://schemas.microsoft.com/office/drawing/2014/main" id="{A31DF276-624B-A623-3968-218F418F950E}"/>
              </a:ext>
            </a:extLst>
          </p:cNvPr>
          <p:cNvSpPr txBox="1">
            <a:spLocks/>
          </p:cNvSpPr>
          <p:nvPr/>
        </p:nvSpPr>
        <p:spPr>
          <a:xfrm>
            <a:off x="925665"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r>
              <a:rPr lang="fr-BE" dirty="0">
                <a:solidFill>
                  <a:schemeClr val="tx2"/>
                </a:solidFill>
              </a:rPr>
              <a:t>Complétude des dossiers : exigences légales</a:t>
            </a:r>
          </a:p>
        </p:txBody>
      </p:sp>
    </p:spTree>
    <p:extLst>
      <p:ext uri="{BB962C8B-B14F-4D97-AF65-F5344CB8AC3E}">
        <p14:creationId xmlns:p14="http://schemas.microsoft.com/office/powerpoint/2010/main" val="11517604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80BA9-72AC-6A91-7B22-1DC0A25E80E7}"/>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DF578E5D-4B52-0FF8-C843-EB58C5E07292}"/>
              </a:ext>
            </a:extLst>
          </p:cNvPr>
          <p:cNvSpPr>
            <a:spLocks noGrp="1"/>
          </p:cNvSpPr>
          <p:nvPr>
            <p:ph type="body" sz="quarter" idx="14"/>
          </p:nvPr>
        </p:nvSpPr>
        <p:spPr>
          <a:xfrm>
            <a:off x="881977" y="1419622"/>
            <a:ext cx="7056784" cy="2952684"/>
          </a:xfrm>
        </p:spPr>
        <p:txBody>
          <a:bodyPr>
            <a:normAutofit/>
          </a:bodyPr>
          <a:lstStyle/>
          <a:p>
            <a:pPr algn="just" fontAlgn="base"/>
            <a:r>
              <a:rPr lang="fr-BE" sz="1800" b="0" dirty="0"/>
              <a:t>Nouveau casse-tête des pouvoirs adjudicateurs.</a:t>
            </a:r>
          </a:p>
          <a:p>
            <a:pPr algn="just" fontAlgn="base"/>
            <a:endParaRPr lang="fr-BE" sz="1000" b="0" dirty="0"/>
          </a:p>
          <a:p>
            <a:pPr algn="just" fontAlgn="base"/>
            <a:r>
              <a:rPr lang="fr-BE" sz="1800" b="0" dirty="0"/>
              <a:t>Le pouvoir adjudicateur procède à la vérification des prix ou des coûts des offres introduites, conformément aux modalités fixées par le Roi (art. 84 Loi MP 2016).</a:t>
            </a:r>
          </a:p>
          <a:p>
            <a:pPr algn="just" fontAlgn="base"/>
            <a:r>
              <a:rPr lang="fr-BE" sz="1800" b="0" dirty="0"/>
              <a:t>Il doit ressortir de la décision ou, à tout le moins, du dossier administratif que le pouvoir adjudicateur a bien procédé concrètement à la vérification des prix » </a:t>
            </a:r>
          </a:p>
          <a:p>
            <a:pPr algn="just" fontAlgn="base"/>
            <a:r>
              <a:rPr lang="fr-BE" sz="1600" b="0" dirty="0"/>
              <a:t>(C.E. 5 juin 2018, n° 241.714, S.A. SERVITEX).</a:t>
            </a:r>
          </a:p>
        </p:txBody>
      </p:sp>
      <p:sp>
        <p:nvSpPr>
          <p:cNvPr id="5" name="Espace réservé du texte 1">
            <a:extLst>
              <a:ext uri="{FF2B5EF4-FFF2-40B4-BE49-F238E27FC236}">
                <a16:creationId xmlns:a16="http://schemas.microsoft.com/office/drawing/2014/main" id="{1E82D2D3-D86A-A6CC-F6FC-AEB2536D4960}"/>
              </a:ext>
            </a:extLst>
          </p:cNvPr>
          <p:cNvSpPr txBox="1">
            <a:spLocks/>
          </p:cNvSpPr>
          <p:nvPr/>
        </p:nvSpPr>
        <p:spPr>
          <a:xfrm>
            <a:off x="925665"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base"/>
            <a:r>
              <a:rPr lang="fr-BE" dirty="0">
                <a:solidFill>
                  <a:schemeClr val="tx2"/>
                </a:solidFill>
              </a:rPr>
              <a:t>Complétude des dossiers : vérification des prix</a:t>
            </a:r>
          </a:p>
        </p:txBody>
      </p:sp>
    </p:spTree>
    <p:extLst>
      <p:ext uri="{BB962C8B-B14F-4D97-AF65-F5344CB8AC3E}">
        <p14:creationId xmlns:p14="http://schemas.microsoft.com/office/powerpoint/2010/main" val="666050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9D24E0AF-51A8-33CB-1669-2A3D846D580F}"/>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90B1FE99-84DD-E5DC-9053-5854FF019D88}"/>
              </a:ext>
            </a:extLst>
          </p:cNvPr>
          <p:cNvSpPr>
            <a:spLocks noGrp="1"/>
          </p:cNvSpPr>
          <p:nvPr>
            <p:ph type="body" sz="quarter" idx="14"/>
          </p:nvPr>
        </p:nvSpPr>
        <p:spPr>
          <a:xfrm>
            <a:off x="845707" y="1747394"/>
            <a:ext cx="6264696" cy="2088232"/>
          </a:xfrm>
        </p:spPr>
        <p:txBody>
          <a:bodyPr>
            <a:normAutofit/>
          </a:bodyPr>
          <a:lstStyle/>
          <a:p>
            <a:pPr marL="457200" indent="-457200" fontAlgn="base">
              <a:buFont typeface="+mj-lt"/>
              <a:buAutoNum type="arabicPeriod"/>
            </a:pPr>
            <a:r>
              <a:rPr lang="fr-BE" sz="2000" b="0" dirty="0"/>
              <a:t>La tutelle en général : rappel de grands principes </a:t>
            </a:r>
          </a:p>
          <a:p>
            <a:pPr marL="457200" indent="-457200" fontAlgn="base">
              <a:buFont typeface="+mj-lt"/>
              <a:buAutoNum type="arabicPeriod"/>
            </a:pPr>
            <a:r>
              <a:rPr lang="fr-BE" sz="2000" b="0" dirty="0"/>
              <a:t>MPU au sein de l’Administration régionale</a:t>
            </a:r>
          </a:p>
          <a:p>
            <a:pPr marL="457200" indent="-457200" fontAlgn="base">
              <a:buFont typeface="+mj-lt"/>
              <a:buAutoNum type="arabicPeriod"/>
            </a:pPr>
            <a:r>
              <a:rPr lang="fr-BE" sz="2000" b="0" dirty="0"/>
              <a:t>Les missions de MPU </a:t>
            </a:r>
          </a:p>
          <a:p>
            <a:pPr marL="457200" indent="-457200" fontAlgn="base">
              <a:buFont typeface="+mj-lt"/>
              <a:buAutoNum type="arabicPeriod"/>
            </a:pPr>
            <a:r>
              <a:rPr lang="fr-BE" sz="2000" b="0" dirty="0"/>
              <a:t>MPU en pratique </a:t>
            </a:r>
          </a:p>
          <a:p>
            <a:pPr marL="457200" indent="-457200" fontAlgn="base">
              <a:buFont typeface="+mj-lt"/>
              <a:buAutoNum type="arabicPeriod"/>
            </a:pPr>
            <a:r>
              <a:rPr lang="fr-BE" sz="2000" b="0" dirty="0"/>
              <a:t>Points d’attention </a:t>
            </a:r>
          </a:p>
          <a:p>
            <a:endParaRPr lang="fr-BE" dirty="0"/>
          </a:p>
        </p:txBody>
      </p:sp>
      <p:sp>
        <p:nvSpPr>
          <p:cNvPr id="5" name="Espace réservé du texte 1">
            <a:extLst>
              <a:ext uri="{FF2B5EF4-FFF2-40B4-BE49-F238E27FC236}">
                <a16:creationId xmlns:a16="http://schemas.microsoft.com/office/drawing/2014/main" id="{B99AC7F3-20D8-115B-0C4F-0E9D8A4568B5}"/>
              </a:ext>
            </a:extLst>
          </p:cNvPr>
          <p:cNvSpPr txBox="1">
            <a:spLocks/>
          </p:cNvSpPr>
          <p:nvPr/>
        </p:nvSpPr>
        <p:spPr>
          <a:xfrm>
            <a:off x="860907" y="789914"/>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Le programme :  </a:t>
            </a:r>
          </a:p>
          <a:p>
            <a:r>
              <a:rPr lang="fr-BE" dirty="0">
                <a:solidFill>
                  <a:schemeClr val="tx2"/>
                </a:solidFill>
              </a:rPr>
              <a:t>                        </a:t>
            </a:r>
          </a:p>
        </p:txBody>
      </p:sp>
    </p:spTree>
    <p:extLst>
      <p:ext uri="{BB962C8B-B14F-4D97-AF65-F5344CB8AC3E}">
        <p14:creationId xmlns:p14="http://schemas.microsoft.com/office/powerpoint/2010/main" val="2896012376"/>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FDED85EA-EE59-B702-B038-C3ADCCB0E75B}"/>
              </a:ext>
            </a:extLst>
          </p:cNvPr>
          <p:cNvSpPr>
            <a:spLocks noGrp="1"/>
          </p:cNvSpPr>
          <p:nvPr>
            <p:ph type="title"/>
          </p:nvPr>
        </p:nvSpPr>
        <p:spPr/>
        <p:txBody>
          <a:bodyPr/>
          <a:lstStyle/>
          <a:p>
            <a:pPr>
              <a:lnSpc>
                <a:spcPts val="2200"/>
              </a:lnSpc>
              <a:spcBef>
                <a:spcPct val="20000"/>
              </a:spcBef>
            </a:pPr>
            <a:r>
              <a:rPr lang="fr-BE" dirty="0">
                <a:solidFill>
                  <a:schemeClr val="tx2"/>
                </a:solidFill>
                <a:ea typeface="+mn-ea"/>
              </a:rPr>
              <a:t>Présentation des dossiers</a:t>
            </a:r>
          </a:p>
        </p:txBody>
      </p:sp>
      <p:pic>
        <p:nvPicPr>
          <p:cNvPr id="6" name="Image 5">
            <a:extLst>
              <a:ext uri="{FF2B5EF4-FFF2-40B4-BE49-F238E27FC236}">
                <a16:creationId xmlns:a16="http://schemas.microsoft.com/office/drawing/2014/main" id="{FBBC97CA-86D3-EB1D-C821-D2E1F2765E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9597" y="810796"/>
            <a:ext cx="5697177" cy="4011910"/>
          </a:xfrm>
          <a:prstGeom prst="rect">
            <a:avLst/>
          </a:prstGeom>
        </p:spPr>
      </p:pic>
    </p:spTree>
    <p:extLst>
      <p:ext uri="{BB962C8B-B14F-4D97-AF65-F5344CB8AC3E}">
        <p14:creationId xmlns:p14="http://schemas.microsoft.com/office/powerpoint/2010/main" val="32751466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041637-C265-7B34-EC4E-9CF1C3608752}"/>
              </a:ext>
            </a:extLst>
          </p:cNvPr>
          <p:cNvSpPr>
            <a:spLocks noGrp="1"/>
          </p:cNvSpPr>
          <p:nvPr>
            <p:ph type="title"/>
          </p:nvPr>
        </p:nvSpPr>
        <p:spPr/>
        <p:txBody>
          <a:bodyPr/>
          <a:lstStyle/>
          <a:p>
            <a:r>
              <a:rPr lang="fr-BE" dirty="0">
                <a:solidFill>
                  <a:schemeClr val="tx2"/>
                </a:solidFill>
                <a:ea typeface="+mn-ea"/>
              </a:rPr>
              <a:t>Listes (tutelle / site communal) </a:t>
            </a:r>
          </a:p>
        </p:txBody>
      </p:sp>
      <p:pic>
        <p:nvPicPr>
          <p:cNvPr id="5" name="Image 4">
            <a:extLst>
              <a:ext uri="{FF2B5EF4-FFF2-40B4-BE49-F238E27FC236}">
                <a16:creationId xmlns:a16="http://schemas.microsoft.com/office/drawing/2014/main" id="{FCBBA77F-ECA7-CC7E-330B-F889193019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9832" y="843558"/>
            <a:ext cx="5982808" cy="3723878"/>
          </a:xfrm>
          <a:prstGeom prst="rect">
            <a:avLst/>
          </a:prstGeom>
        </p:spPr>
      </p:pic>
    </p:spTree>
    <p:extLst>
      <p:ext uri="{BB962C8B-B14F-4D97-AF65-F5344CB8AC3E}">
        <p14:creationId xmlns:p14="http://schemas.microsoft.com/office/powerpoint/2010/main" val="31964596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56EFEC-1D83-F55E-FCBD-9E058A3E66B5}"/>
              </a:ext>
            </a:extLst>
          </p:cNvPr>
          <p:cNvSpPr>
            <a:spLocks noGrp="1"/>
          </p:cNvSpPr>
          <p:nvPr>
            <p:ph type="title"/>
          </p:nvPr>
        </p:nvSpPr>
        <p:spPr>
          <a:xfrm>
            <a:off x="395536" y="422002"/>
            <a:ext cx="8424936" cy="1069628"/>
          </a:xfrm>
        </p:spPr>
        <p:txBody>
          <a:bodyPr>
            <a:normAutofit/>
          </a:bodyPr>
          <a:lstStyle/>
          <a:p>
            <a:r>
              <a:rPr lang="fr-BE" dirty="0">
                <a:solidFill>
                  <a:schemeClr val="tx2"/>
                </a:solidFill>
                <a:ea typeface="+mn-ea"/>
              </a:rPr>
              <a:t>Planification pluriannuelle et délais</a:t>
            </a:r>
          </a:p>
        </p:txBody>
      </p:sp>
      <p:sp>
        <p:nvSpPr>
          <p:cNvPr id="3" name="Espace réservé du texte 2">
            <a:extLst>
              <a:ext uri="{FF2B5EF4-FFF2-40B4-BE49-F238E27FC236}">
                <a16:creationId xmlns:a16="http://schemas.microsoft.com/office/drawing/2014/main" id="{328133C4-6B8E-0C85-B1DB-C43B0840A23F}"/>
              </a:ext>
            </a:extLst>
          </p:cNvPr>
          <p:cNvSpPr>
            <a:spLocks noGrp="1"/>
          </p:cNvSpPr>
          <p:nvPr>
            <p:ph type="body" sz="quarter" idx="10"/>
          </p:nvPr>
        </p:nvSpPr>
        <p:spPr>
          <a:xfrm>
            <a:off x="359532" y="1779662"/>
            <a:ext cx="6722480" cy="2448272"/>
          </a:xfrm>
        </p:spPr>
        <p:txBody>
          <a:bodyPr>
            <a:noAutofit/>
          </a:bodyPr>
          <a:lstStyle/>
          <a:p>
            <a:pPr marL="342900" indent="-342900">
              <a:buFont typeface="Wingdings" panose="05000000000000000000" pitchFamily="2" charset="2"/>
              <a:buChar char="Ø"/>
            </a:pPr>
            <a:r>
              <a:rPr lang="fr-BE" sz="1800" dirty="0">
                <a:solidFill>
                  <a:schemeClr val="bg1">
                    <a:lumMod val="50000"/>
                  </a:schemeClr>
                </a:solidFill>
              </a:rPr>
              <a:t>Planification annuelle et pluriannuelle comme outil de gestion à court, moyen et long terme =&gt; + de professionnalisation</a:t>
            </a:r>
          </a:p>
          <a:p>
            <a:pPr marL="342900" indent="-342900">
              <a:buFont typeface="Wingdings" panose="05000000000000000000" pitchFamily="2" charset="2"/>
              <a:buChar char="Ø"/>
            </a:pPr>
            <a:endParaRPr lang="fr-BE" sz="1800" dirty="0">
              <a:solidFill>
                <a:schemeClr val="bg1">
                  <a:lumMod val="50000"/>
                </a:schemeClr>
              </a:solidFill>
            </a:endParaRPr>
          </a:p>
          <a:p>
            <a:pPr>
              <a:tabLst>
                <a:tab pos="358775" algn="l"/>
              </a:tabLst>
            </a:pPr>
            <a:r>
              <a:rPr lang="fr-BE" sz="1800" dirty="0">
                <a:solidFill>
                  <a:schemeClr val="bg1">
                    <a:lumMod val="50000"/>
                  </a:schemeClr>
                </a:solidFill>
              </a:rPr>
              <a:t>	Exemple : centrale d’achat du CPAS de Bruxelles </a:t>
            </a:r>
          </a:p>
          <a:p>
            <a:pPr>
              <a:tabLst>
                <a:tab pos="358775" algn="l"/>
              </a:tabLst>
            </a:pPr>
            <a:r>
              <a:rPr lang="fr-BE" sz="1800" dirty="0">
                <a:solidFill>
                  <a:schemeClr val="bg1">
                    <a:lumMod val="50000"/>
                  </a:schemeClr>
                </a:solidFill>
              </a:rPr>
              <a:t>	(Prix Yves </a:t>
            </a:r>
            <a:r>
              <a:rPr lang="fr-BE" sz="1800" dirty="0" err="1">
                <a:solidFill>
                  <a:schemeClr val="bg1">
                    <a:lumMod val="50000"/>
                  </a:schemeClr>
                </a:solidFill>
              </a:rPr>
              <a:t>Cabuy</a:t>
            </a:r>
            <a:r>
              <a:rPr lang="fr-BE" sz="1800" dirty="0">
                <a:solidFill>
                  <a:schemeClr val="bg1">
                    <a:lumMod val="50000"/>
                  </a:schemeClr>
                </a:solidFill>
              </a:rPr>
              <a:t> 2021, catégorie « Management »)</a:t>
            </a:r>
          </a:p>
          <a:p>
            <a:pPr marL="342900" indent="-342900">
              <a:buFont typeface="Wingdings" panose="05000000000000000000" pitchFamily="2" charset="2"/>
              <a:buChar char="Ø"/>
            </a:pPr>
            <a:endParaRPr lang="fr-BE" sz="1800" dirty="0">
              <a:solidFill>
                <a:schemeClr val="bg1">
                  <a:lumMod val="50000"/>
                </a:schemeClr>
              </a:solidFill>
            </a:endParaRPr>
          </a:p>
          <a:p>
            <a:pPr marL="342900" indent="-342900">
              <a:buFont typeface="Wingdings" panose="05000000000000000000" pitchFamily="2" charset="2"/>
              <a:buChar char="Ø"/>
            </a:pPr>
            <a:endParaRPr lang="fr-BE" dirty="0">
              <a:solidFill>
                <a:schemeClr val="bg1">
                  <a:lumMod val="50000"/>
                </a:schemeClr>
              </a:solidFill>
            </a:endParaRPr>
          </a:p>
        </p:txBody>
      </p:sp>
      <p:pic>
        <p:nvPicPr>
          <p:cNvPr id="4" name="Image 3">
            <a:extLst>
              <a:ext uri="{FF2B5EF4-FFF2-40B4-BE49-F238E27FC236}">
                <a16:creationId xmlns:a16="http://schemas.microsoft.com/office/drawing/2014/main" id="{3ECEC8E9-D3BA-FD50-3BD7-DB0E3EA7D395}"/>
              </a:ext>
            </a:extLst>
          </p:cNvPr>
          <p:cNvPicPr>
            <a:picLocks noChangeAspect="1"/>
          </p:cNvPicPr>
          <p:nvPr/>
        </p:nvPicPr>
        <p:blipFill>
          <a:blip r:embed="rId2"/>
          <a:stretch>
            <a:fillRect/>
          </a:stretch>
        </p:blipFill>
        <p:spPr>
          <a:xfrm>
            <a:off x="7380312" y="2355726"/>
            <a:ext cx="1296144" cy="1296144"/>
          </a:xfrm>
          <a:prstGeom prst="rect">
            <a:avLst/>
          </a:prstGeom>
        </p:spPr>
      </p:pic>
    </p:spTree>
    <p:extLst>
      <p:ext uri="{BB962C8B-B14F-4D97-AF65-F5344CB8AC3E}">
        <p14:creationId xmlns:p14="http://schemas.microsoft.com/office/powerpoint/2010/main" val="25853108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A3955-5342-C297-56AE-2B96DE72A8F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468E59A-3F17-BFC8-F7AC-A32D3F5C36A7}"/>
              </a:ext>
            </a:extLst>
          </p:cNvPr>
          <p:cNvSpPr>
            <a:spLocks noGrp="1"/>
          </p:cNvSpPr>
          <p:nvPr>
            <p:ph type="title"/>
          </p:nvPr>
        </p:nvSpPr>
        <p:spPr>
          <a:xfrm>
            <a:off x="395536" y="422002"/>
            <a:ext cx="8424936" cy="1069628"/>
          </a:xfrm>
        </p:spPr>
        <p:txBody>
          <a:bodyPr>
            <a:normAutofit/>
          </a:bodyPr>
          <a:lstStyle/>
          <a:p>
            <a:r>
              <a:rPr lang="fr-BE" dirty="0">
                <a:solidFill>
                  <a:schemeClr val="tx2"/>
                </a:solidFill>
                <a:ea typeface="+mn-ea"/>
              </a:rPr>
              <a:t>Planification pluriannuelle et délais</a:t>
            </a:r>
          </a:p>
        </p:txBody>
      </p:sp>
      <p:sp>
        <p:nvSpPr>
          <p:cNvPr id="3" name="Espace réservé du texte 2">
            <a:extLst>
              <a:ext uri="{FF2B5EF4-FFF2-40B4-BE49-F238E27FC236}">
                <a16:creationId xmlns:a16="http://schemas.microsoft.com/office/drawing/2014/main" id="{B53A9CFA-B7F5-6365-B67D-017F8C83B8E0}"/>
              </a:ext>
            </a:extLst>
          </p:cNvPr>
          <p:cNvSpPr>
            <a:spLocks noGrp="1"/>
          </p:cNvSpPr>
          <p:nvPr>
            <p:ph type="body" sz="quarter" idx="10"/>
          </p:nvPr>
        </p:nvSpPr>
        <p:spPr>
          <a:xfrm>
            <a:off x="359532" y="1419622"/>
            <a:ext cx="6722480" cy="2808312"/>
          </a:xfrm>
        </p:spPr>
        <p:txBody>
          <a:bodyPr>
            <a:noAutofit/>
          </a:bodyPr>
          <a:lstStyle/>
          <a:p>
            <a:pPr marL="342900" indent="-342900">
              <a:buFont typeface="Wingdings" panose="05000000000000000000" pitchFamily="2" charset="2"/>
              <a:buChar char="Ø"/>
            </a:pPr>
            <a:r>
              <a:rPr lang="fr-BE" sz="1800" dirty="0">
                <a:solidFill>
                  <a:schemeClr val="bg1">
                    <a:lumMod val="50000"/>
                  </a:schemeClr>
                </a:solidFill>
              </a:rPr>
              <a:t>Délais : </a:t>
            </a:r>
          </a:p>
          <a:p>
            <a:pPr marL="882900" lvl="2" indent="-342900">
              <a:buFont typeface="Courier New" panose="02070309020205020404" pitchFamily="49" charset="0"/>
              <a:buChar char="o"/>
            </a:pPr>
            <a:r>
              <a:rPr lang="fr-BE" sz="1800" dirty="0">
                <a:solidFill>
                  <a:schemeClr val="bg1">
                    <a:lumMod val="50000"/>
                  </a:schemeClr>
                </a:solidFill>
              </a:rPr>
              <a:t>conseil</a:t>
            </a:r>
            <a:r>
              <a:rPr lang="fr-BE" sz="1800" b="0" dirty="0">
                <a:solidFill>
                  <a:schemeClr val="bg1">
                    <a:lumMod val="50000"/>
                  </a:schemeClr>
                </a:solidFill>
              </a:rPr>
              <a:t> </a:t>
            </a:r>
          </a:p>
          <a:p>
            <a:pPr marL="1436688" lvl="4" indent="-358775">
              <a:tabLst>
                <a:tab pos="1436688" algn="l"/>
              </a:tabLst>
            </a:pPr>
            <a:r>
              <a:rPr lang="fr-BE" dirty="0"/>
              <a:t>délai de réponse</a:t>
            </a:r>
          </a:p>
          <a:p>
            <a:pPr marL="1436688" lvl="4" indent="-358775">
              <a:tabLst>
                <a:tab pos="1436688" algn="l"/>
              </a:tabLst>
            </a:pPr>
            <a:r>
              <a:rPr lang="fr-BE" dirty="0"/>
              <a:t>temps nécessaire pour prise en compte du conseil</a:t>
            </a:r>
          </a:p>
          <a:p>
            <a:pPr marL="882900" lvl="2" indent="-342900">
              <a:buFont typeface="Courier New" panose="02070309020205020404" pitchFamily="49" charset="0"/>
              <a:buChar char="o"/>
            </a:pPr>
            <a:r>
              <a:rPr lang="fr-BE" sz="1800" dirty="0">
                <a:solidFill>
                  <a:schemeClr val="bg1">
                    <a:lumMod val="50000"/>
                  </a:schemeClr>
                </a:solidFill>
              </a:rPr>
              <a:t>tutelle </a:t>
            </a:r>
            <a:r>
              <a:rPr lang="fr-BE" sz="1800" b="0" dirty="0">
                <a:solidFill>
                  <a:schemeClr val="bg1">
                    <a:lumMod val="50000"/>
                  </a:schemeClr>
                </a:solidFill>
              </a:rPr>
              <a:t>(si l’acte doit être transmis)</a:t>
            </a:r>
          </a:p>
          <a:p>
            <a:pPr marL="1436688" lvl="4" indent="-358775">
              <a:tabLst>
                <a:tab pos="1436688" algn="l"/>
              </a:tabLst>
            </a:pPr>
            <a:r>
              <a:rPr lang="fr-BE" dirty="0">
                <a:solidFill>
                  <a:schemeClr val="bg1">
                    <a:lumMod val="50000"/>
                  </a:schemeClr>
                </a:solidFill>
              </a:rPr>
              <a:t>délai d’envoi</a:t>
            </a:r>
          </a:p>
          <a:p>
            <a:pPr marL="1436688" lvl="4" indent="-358775">
              <a:tabLst>
                <a:tab pos="1436688" algn="l"/>
              </a:tabLst>
            </a:pPr>
            <a:r>
              <a:rPr lang="fr-BE" dirty="0">
                <a:solidFill>
                  <a:schemeClr val="bg1">
                    <a:lumMod val="50000"/>
                  </a:schemeClr>
                </a:solidFill>
              </a:rPr>
              <a:t>délai de tutelle (prorogeable, possibilité d’une mesure de tutelle provisoire / définitive) </a:t>
            </a:r>
          </a:p>
          <a:p>
            <a:pPr marL="1436688" lvl="4" indent="-358775">
              <a:tabLst>
                <a:tab pos="1436688" algn="l"/>
              </a:tabLst>
            </a:pPr>
            <a:r>
              <a:rPr lang="fr-BE" dirty="0"/>
              <a:t>décisions d’attribution : </a:t>
            </a:r>
            <a:r>
              <a:rPr lang="fr-BE" i="1" dirty="0" err="1"/>
              <a:t>standstill</a:t>
            </a:r>
            <a:r>
              <a:rPr lang="fr-BE" dirty="0"/>
              <a:t> tutelle</a:t>
            </a:r>
            <a:endParaRPr lang="fr-BE" dirty="0">
              <a:solidFill>
                <a:schemeClr val="bg1">
                  <a:lumMod val="50000"/>
                </a:schemeClr>
              </a:solidFill>
            </a:endParaRPr>
          </a:p>
        </p:txBody>
      </p:sp>
      <p:pic>
        <p:nvPicPr>
          <p:cNvPr id="5" name="Image 4">
            <a:extLst>
              <a:ext uri="{FF2B5EF4-FFF2-40B4-BE49-F238E27FC236}">
                <a16:creationId xmlns:a16="http://schemas.microsoft.com/office/drawing/2014/main" id="{3F16E938-0AEB-551E-04E7-8C0976FB45A3}"/>
              </a:ext>
            </a:extLst>
          </p:cNvPr>
          <p:cNvPicPr>
            <a:picLocks noChangeAspect="1"/>
          </p:cNvPicPr>
          <p:nvPr/>
        </p:nvPicPr>
        <p:blipFill>
          <a:blip r:embed="rId2"/>
          <a:stretch>
            <a:fillRect/>
          </a:stretch>
        </p:blipFill>
        <p:spPr>
          <a:xfrm>
            <a:off x="6986753" y="627534"/>
            <a:ext cx="1728192" cy="1301148"/>
          </a:xfrm>
          <a:prstGeom prst="rect">
            <a:avLst/>
          </a:prstGeom>
        </p:spPr>
      </p:pic>
    </p:spTree>
    <p:extLst>
      <p:ext uri="{BB962C8B-B14F-4D97-AF65-F5344CB8AC3E}">
        <p14:creationId xmlns:p14="http://schemas.microsoft.com/office/powerpoint/2010/main" val="1208944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99FB852C-ACFE-CB47-9D73-E09EC4363B42}"/>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7D396A57-A6C4-BD59-381A-1B3A8E1B77AE}"/>
              </a:ext>
            </a:extLst>
          </p:cNvPr>
          <p:cNvSpPr>
            <a:spLocks noGrp="1"/>
          </p:cNvSpPr>
          <p:nvPr>
            <p:ph type="body" sz="quarter" idx="14"/>
          </p:nvPr>
        </p:nvSpPr>
        <p:spPr>
          <a:xfrm>
            <a:off x="845707" y="1747394"/>
            <a:ext cx="6264696" cy="2088232"/>
          </a:xfrm>
        </p:spPr>
        <p:txBody>
          <a:bodyPr>
            <a:normAutofit/>
          </a:bodyPr>
          <a:lstStyle/>
          <a:p>
            <a:pPr marL="457200" indent="-457200" fontAlgn="base">
              <a:buFont typeface="+mj-lt"/>
              <a:buAutoNum type="arabicPeriod"/>
            </a:pPr>
            <a:r>
              <a:rPr lang="fr-BE" sz="2000" b="0" dirty="0">
                <a:solidFill>
                  <a:srgbClr val="FF33CC"/>
                </a:solidFill>
              </a:rPr>
              <a:t>La tutelle en général : rappel de grands principes </a:t>
            </a:r>
          </a:p>
          <a:p>
            <a:pPr marL="457200" indent="-457200" fontAlgn="base">
              <a:buFont typeface="+mj-lt"/>
              <a:buAutoNum type="arabicPeriod"/>
            </a:pPr>
            <a:r>
              <a:rPr lang="fr-BE" sz="2000" b="0" dirty="0"/>
              <a:t>MPU au sein de l’Administration régionale</a:t>
            </a:r>
          </a:p>
          <a:p>
            <a:pPr marL="457200" indent="-457200" fontAlgn="base">
              <a:buFont typeface="+mj-lt"/>
              <a:buAutoNum type="arabicPeriod"/>
            </a:pPr>
            <a:r>
              <a:rPr lang="fr-BE" sz="2000" b="0" dirty="0"/>
              <a:t>Les missions de MPU </a:t>
            </a:r>
          </a:p>
          <a:p>
            <a:pPr marL="457200" indent="-457200" fontAlgn="base">
              <a:buFont typeface="+mj-lt"/>
              <a:buAutoNum type="arabicPeriod"/>
            </a:pPr>
            <a:r>
              <a:rPr lang="fr-BE" sz="2000" b="0" dirty="0"/>
              <a:t>MPU en pratique </a:t>
            </a:r>
          </a:p>
          <a:p>
            <a:pPr marL="457200" indent="-457200" fontAlgn="base">
              <a:buFont typeface="+mj-lt"/>
              <a:buAutoNum type="arabicPeriod"/>
            </a:pPr>
            <a:r>
              <a:rPr lang="fr-BE" sz="2000" b="0" dirty="0"/>
              <a:t>Points d’attention </a:t>
            </a:r>
          </a:p>
          <a:p>
            <a:endParaRPr lang="fr-BE" dirty="0"/>
          </a:p>
        </p:txBody>
      </p:sp>
      <p:sp>
        <p:nvSpPr>
          <p:cNvPr id="5" name="Espace réservé du texte 1">
            <a:extLst>
              <a:ext uri="{FF2B5EF4-FFF2-40B4-BE49-F238E27FC236}">
                <a16:creationId xmlns:a16="http://schemas.microsoft.com/office/drawing/2014/main" id="{DA215AD0-A4D1-472D-952E-337DDC2E3F4A}"/>
              </a:ext>
            </a:extLst>
          </p:cNvPr>
          <p:cNvSpPr txBox="1">
            <a:spLocks/>
          </p:cNvSpPr>
          <p:nvPr/>
        </p:nvSpPr>
        <p:spPr>
          <a:xfrm>
            <a:off x="860907" y="789914"/>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Le programme :  </a:t>
            </a:r>
          </a:p>
          <a:p>
            <a:r>
              <a:rPr lang="fr-BE" dirty="0">
                <a:solidFill>
                  <a:schemeClr val="tx2"/>
                </a:solidFill>
              </a:rPr>
              <a:t>                        </a:t>
            </a:r>
          </a:p>
        </p:txBody>
      </p:sp>
    </p:spTree>
    <p:extLst>
      <p:ext uri="{BB962C8B-B14F-4D97-AF65-F5344CB8AC3E}">
        <p14:creationId xmlns:p14="http://schemas.microsoft.com/office/powerpoint/2010/main" val="4165206742"/>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C822B-B9A1-7E1B-16B7-9C9B9C672938}"/>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F2BAEC85-D0CB-AA48-4633-B2EB1445B1FD}"/>
              </a:ext>
            </a:extLst>
          </p:cNvPr>
          <p:cNvSpPr>
            <a:spLocks noGrp="1"/>
          </p:cNvSpPr>
          <p:nvPr>
            <p:ph type="body" sz="quarter" idx="14"/>
          </p:nvPr>
        </p:nvSpPr>
        <p:spPr>
          <a:xfrm>
            <a:off x="1043608" y="1419622"/>
            <a:ext cx="7272808" cy="2738472"/>
          </a:xfrm>
        </p:spPr>
        <p:txBody>
          <a:bodyPr>
            <a:normAutofit fontScale="70000" lnSpcReduction="20000"/>
          </a:bodyPr>
          <a:lstStyle/>
          <a:p>
            <a:pPr algn="just"/>
            <a:r>
              <a:rPr lang="fr-BE" b="0" dirty="0"/>
              <a:t>La tutelle administrative est « </a:t>
            </a:r>
            <a:r>
              <a:rPr lang="fr-BE" b="0" i="1" dirty="0"/>
              <a:t>l’ensemble des pouvoirs limités accordés par la loi ou en vertu de celle-ci à une autorité supérieure aux fins d’assurer le respect du droit et la sauvegarde de l’intérêt général contre l’inertie préjudiciable, les excès et les empiètements des agents décentralisés</a:t>
            </a:r>
            <a:r>
              <a:rPr lang="fr-BE" b="0" dirty="0"/>
              <a:t> » (J. DEMBOUR, </a:t>
            </a:r>
            <a:r>
              <a:rPr lang="fr-BE" b="0" i="1" dirty="0"/>
              <a:t>Les actes de la tutelle administrative en droit belge</a:t>
            </a:r>
            <a:r>
              <a:rPr lang="fr-BE" b="0" dirty="0"/>
              <a:t>, Bruxelles, Larcier, 1955, p. 1).</a:t>
            </a:r>
          </a:p>
          <a:p>
            <a:pPr algn="just"/>
            <a:endParaRPr lang="fr-BE" b="0" dirty="0"/>
          </a:p>
          <a:p>
            <a:pPr algn="just"/>
            <a:r>
              <a:rPr lang="fr-BE" b="0" dirty="0"/>
              <a:t>La tutelle administrative est principalement utilisée par les Régions (autorités supérieures) vis-à-vis des Communes (agents décentralisés).</a:t>
            </a:r>
          </a:p>
          <a:p>
            <a:pPr algn="just"/>
            <a:endParaRPr lang="fr-BE" b="0" dirty="0"/>
          </a:p>
        </p:txBody>
      </p:sp>
      <p:sp>
        <p:nvSpPr>
          <p:cNvPr id="5" name="Espace réservé du texte 1">
            <a:extLst>
              <a:ext uri="{FF2B5EF4-FFF2-40B4-BE49-F238E27FC236}">
                <a16:creationId xmlns:a16="http://schemas.microsoft.com/office/drawing/2014/main" id="{212E0D1D-DCC7-F45D-6E06-C83A6E4FD29E}"/>
              </a:ext>
            </a:extLst>
          </p:cNvPr>
          <p:cNvSpPr txBox="1">
            <a:spLocks/>
          </p:cNvSpPr>
          <p:nvPr/>
        </p:nvSpPr>
        <p:spPr>
          <a:xfrm>
            <a:off x="908050"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Définition :  </a:t>
            </a:r>
          </a:p>
          <a:p>
            <a:r>
              <a:rPr lang="fr-BE" dirty="0">
                <a:solidFill>
                  <a:schemeClr val="tx2"/>
                </a:solidFill>
              </a:rPr>
              <a:t>                        </a:t>
            </a:r>
          </a:p>
        </p:txBody>
      </p:sp>
    </p:spTree>
    <p:extLst>
      <p:ext uri="{BB962C8B-B14F-4D97-AF65-F5344CB8AC3E}">
        <p14:creationId xmlns:p14="http://schemas.microsoft.com/office/powerpoint/2010/main" val="2944292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BEE8F-EC26-39D4-FC47-D0714C4829FC}"/>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D6594E1E-F9C3-B32A-3A84-BD148B2E2147}"/>
              </a:ext>
            </a:extLst>
          </p:cNvPr>
          <p:cNvSpPr>
            <a:spLocks noGrp="1"/>
          </p:cNvSpPr>
          <p:nvPr>
            <p:ph type="body" sz="quarter" idx="14"/>
          </p:nvPr>
        </p:nvSpPr>
        <p:spPr>
          <a:xfrm>
            <a:off x="1043608" y="1563638"/>
            <a:ext cx="7272808" cy="2444647"/>
          </a:xfrm>
        </p:spPr>
        <p:txBody>
          <a:bodyPr>
            <a:normAutofit/>
          </a:bodyPr>
          <a:lstStyle/>
          <a:p>
            <a:pPr marL="449263" lvl="3" indent="-360363" fontAlgn="base">
              <a:tabLst>
                <a:tab pos="449263" algn="l"/>
              </a:tabLst>
            </a:pPr>
            <a:r>
              <a:rPr lang="fr-BE" sz="2200" b="0" i="0" dirty="0"/>
              <a:t>1° 	Pas de tutelle sans décentralisation, ni autonomie  </a:t>
            </a:r>
          </a:p>
          <a:p>
            <a:pPr marL="449263" lvl="3" indent="-360363" fontAlgn="base">
              <a:tabLst>
                <a:tab pos="449263" algn="l"/>
              </a:tabLst>
            </a:pPr>
            <a:r>
              <a:rPr lang="fr-BE" sz="2200" b="0" i="0" dirty="0"/>
              <a:t>2° 	Un ensemble de pouvoirs limités accordés par la loi </a:t>
            </a:r>
          </a:p>
          <a:p>
            <a:pPr marL="449263" lvl="3" indent="-360363" fontAlgn="base">
              <a:tabLst>
                <a:tab pos="449263" algn="l"/>
              </a:tabLst>
            </a:pPr>
            <a:r>
              <a:rPr lang="fr-BE" sz="2200" b="0" i="0" dirty="0"/>
              <a:t>3° 	</a:t>
            </a:r>
            <a:r>
              <a:rPr lang="fr-BE" sz="2200" i="0" dirty="0"/>
              <a:t>R</a:t>
            </a:r>
            <a:r>
              <a:rPr lang="fr-BE" sz="2200" b="0" i="0" dirty="0"/>
              <a:t>espect du droit et protection de l’intérêt général </a:t>
            </a:r>
          </a:p>
          <a:p>
            <a:pPr marL="449263" lvl="3" indent="-360363" fontAlgn="base">
              <a:lnSpc>
                <a:spcPct val="110000"/>
              </a:lnSpc>
              <a:tabLst>
                <a:tab pos="449263" algn="l"/>
              </a:tabLst>
            </a:pPr>
            <a:r>
              <a:rPr lang="fr-BE" sz="2200" b="0" i="0" dirty="0"/>
              <a:t>4° 	Protection contre l’inertie, les excès et les empiètements des pouvoirs subordonnées</a:t>
            </a:r>
          </a:p>
          <a:p>
            <a:endParaRPr lang="fr-BE" dirty="0"/>
          </a:p>
        </p:txBody>
      </p:sp>
      <p:sp>
        <p:nvSpPr>
          <p:cNvPr id="5" name="Espace réservé du texte 1">
            <a:extLst>
              <a:ext uri="{FF2B5EF4-FFF2-40B4-BE49-F238E27FC236}">
                <a16:creationId xmlns:a16="http://schemas.microsoft.com/office/drawing/2014/main" id="{C29F5C13-26BA-B9A0-F0FD-1EE8CE9FDAF7}"/>
              </a:ext>
            </a:extLst>
          </p:cNvPr>
          <p:cNvSpPr txBox="1">
            <a:spLocks/>
          </p:cNvSpPr>
          <p:nvPr/>
        </p:nvSpPr>
        <p:spPr>
          <a:xfrm>
            <a:off x="908050"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Quatre idées sous-jacentes                         </a:t>
            </a:r>
          </a:p>
        </p:txBody>
      </p:sp>
    </p:spTree>
    <p:extLst>
      <p:ext uri="{BB962C8B-B14F-4D97-AF65-F5344CB8AC3E}">
        <p14:creationId xmlns:p14="http://schemas.microsoft.com/office/powerpoint/2010/main" val="865423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C7EB4-5F7A-DCEE-E701-3D3AB9FCD3F5}"/>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C0859B19-B11D-6AC3-60E5-13F55E83A0AF}"/>
              </a:ext>
            </a:extLst>
          </p:cNvPr>
          <p:cNvSpPr>
            <a:spLocks noGrp="1"/>
          </p:cNvSpPr>
          <p:nvPr>
            <p:ph type="body" sz="quarter" idx="14"/>
          </p:nvPr>
        </p:nvSpPr>
        <p:spPr>
          <a:xfrm>
            <a:off x="1043608" y="1347614"/>
            <a:ext cx="7272808" cy="2738472"/>
          </a:xfrm>
        </p:spPr>
        <p:txBody>
          <a:bodyPr>
            <a:normAutofit fontScale="85000" lnSpcReduction="10000"/>
          </a:bodyPr>
          <a:lstStyle/>
          <a:p>
            <a:pPr algn="ctr"/>
            <a:endParaRPr lang="fr-BE" b="0" dirty="0"/>
          </a:p>
          <a:p>
            <a:pPr algn="ctr"/>
            <a:r>
              <a:rPr lang="fr-BE" b="0" dirty="0"/>
              <a:t>La Belgique est un État fédéral et décentralisé</a:t>
            </a:r>
          </a:p>
          <a:p>
            <a:pPr algn="ctr"/>
            <a:r>
              <a:rPr lang="fr-BE" sz="1600" b="0" dirty="0"/>
              <a:t>  </a:t>
            </a:r>
          </a:p>
          <a:p>
            <a:pPr algn="ctr"/>
            <a:endParaRPr lang="fr-BE" sz="1600" b="0" dirty="0"/>
          </a:p>
          <a:p>
            <a:pPr algn="ctr"/>
            <a:r>
              <a:rPr lang="fr-BE" b="0" dirty="0"/>
              <a:t>Décentralisation</a:t>
            </a:r>
          </a:p>
          <a:p>
            <a:pPr algn="ctr"/>
            <a:endParaRPr lang="fr-BE" b="0" dirty="0"/>
          </a:p>
          <a:p>
            <a:pPr algn="ctr"/>
            <a:endParaRPr lang="fr-BE" b="0" dirty="0"/>
          </a:p>
          <a:p>
            <a:pPr algn="ctr"/>
            <a:r>
              <a:rPr lang="fr-BE" b="0" dirty="0"/>
              <a:t>Autonomie      ↔       Tutelle</a:t>
            </a:r>
          </a:p>
        </p:txBody>
      </p:sp>
      <p:sp>
        <p:nvSpPr>
          <p:cNvPr id="5" name="Espace réservé du texte 1">
            <a:extLst>
              <a:ext uri="{FF2B5EF4-FFF2-40B4-BE49-F238E27FC236}">
                <a16:creationId xmlns:a16="http://schemas.microsoft.com/office/drawing/2014/main" id="{7D8DDA80-94CF-D99C-77E3-262C658930F7}"/>
              </a:ext>
            </a:extLst>
          </p:cNvPr>
          <p:cNvSpPr txBox="1">
            <a:spLocks/>
          </p:cNvSpPr>
          <p:nvPr/>
        </p:nvSpPr>
        <p:spPr>
          <a:xfrm>
            <a:off x="908050" y="841390"/>
            <a:ext cx="7336358" cy="506224"/>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Décentralisation et autonomie              </a:t>
            </a:r>
          </a:p>
          <a:p>
            <a:endParaRPr lang="fr-BE" dirty="0">
              <a:solidFill>
                <a:schemeClr val="tx2"/>
              </a:solidFill>
            </a:endParaRPr>
          </a:p>
          <a:p>
            <a:endParaRPr lang="fr-BE" dirty="0">
              <a:solidFill>
                <a:schemeClr val="tx2"/>
              </a:solidFill>
            </a:endParaRPr>
          </a:p>
        </p:txBody>
      </p:sp>
      <p:cxnSp>
        <p:nvCxnSpPr>
          <p:cNvPr id="6" name="Connecteur droit avec flèche 5">
            <a:extLst>
              <a:ext uri="{FF2B5EF4-FFF2-40B4-BE49-F238E27FC236}">
                <a16:creationId xmlns:a16="http://schemas.microsoft.com/office/drawing/2014/main" id="{CCFCEF34-9AB2-10FC-3C82-4209DE30E6F2}"/>
              </a:ext>
            </a:extLst>
          </p:cNvPr>
          <p:cNvCxnSpPr/>
          <p:nvPr/>
        </p:nvCxnSpPr>
        <p:spPr>
          <a:xfrm flipH="1">
            <a:off x="3779912" y="3219822"/>
            <a:ext cx="504056" cy="36004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 name="Connecteur droit avec flèche 7">
            <a:extLst>
              <a:ext uri="{FF2B5EF4-FFF2-40B4-BE49-F238E27FC236}">
                <a16:creationId xmlns:a16="http://schemas.microsoft.com/office/drawing/2014/main" id="{11EDA723-CA6E-8A44-8481-914C2FD504A9}"/>
              </a:ext>
            </a:extLst>
          </p:cNvPr>
          <p:cNvCxnSpPr/>
          <p:nvPr/>
        </p:nvCxnSpPr>
        <p:spPr>
          <a:xfrm>
            <a:off x="5292080" y="3219822"/>
            <a:ext cx="432048" cy="36004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22305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223B8-3B81-5A36-CB01-6F1E80E8C66D}"/>
            </a:ext>
          </a:extLst>
        </p:cNvPr>
        <p:cNvGrpSpPr/>
        <p:nvPr/>
      </p:nvGrpSpPr>
      <p:grpSpPr>
        <a:xfrm>
          <a:off x="0" y="0"/>
          <a:ext cx="0" cy="0"/>
          <a:chOff x="0" y="0"/>
          <a:chExt cx="0" cy="0"/>
        </a:xfrm>
      </p:grpSpPr>
      <p:sp>
        <p:nvSpPr>
          <p:cNvPr id="4" name="Espace réservé du texte 1">
            <a:extLst>
              <a:ext uri="{FF2B5EF4-FFF2-40B4-BE49-F238E27FC236}">
                <a16:creationId xmlns:a16="http://schemas.microsoft.com/office/drawing/2014/main" id="{236EEFBA-AF85-F7CF-4F5C-A689C22829C8}"/>
              </a:ext>
            </a:extLst>
          </p:cNvPr>
          <p:cNvSpPr>
            <a:spLocks noGrp="1"/>
          </p:cNvSpPr>
          <p:nvPr>
            <p:ph type="body" sz="quarter" idx="14"/>
          </p:nvPr>
        </p:nvSpPr>
        <p:spPr>
          <a:xfrm>
            <a:off x="1043608" y="1563638"/>
            <a:ext cx="7272808" cy="2444647"/>
          </a:xfrm>
        </p:spPr>
        <p:txBody>
          <a:bodyPr>
            <a:normAutofit/>
          </a:bodyPr>
          <a:lstStyle/>
          <a:p>
            <a:endParaRPr lang="fr-BE" b="0" dirty="0"/>
          </a:p>
          <a:p>
            <a:r>
              <a:rPr lang="fr-BE" b="0" dirty="0"/>
              <a:t>« En effet, l'autonomie communale est une notion évolutive : ne relèvent de l'intérêt communal que les matières que les collectivités publiques supérieures ne se sont pas attribuées. » </a:t>
            </a:r>
          </a:p>
          <a:p>
            <a:r>
              <a:rPr lang="fr-BE" b="0" dirty="0"/>
              <a:t>(C.E.,</a:t>
            </a:r>
            <a:r>
              <a:rPr lang="pt-BR" b="0" dirty="0"/>
              <a:t> 15 octobre 2014, n°228.761, Ville de Seraing et Co). </a:t>
            </a:r>
            <a:endParaRPr lang="fr-BE" b="0" dirty="0"/>
          </a:p>
        </p:txBody>
      </p:sp>
      <p:sp>
        <p:nvSpPr>
          <p:cNvPr id="5" name="Espace réservé du texte 1">
            <a:extLst>
              <a:ext uri="{FF2B5EF4-FFF2-40B4-BE49-F238E27FC236}">
                <a16:creationId xmlns:a16="http://schemas.microsoft.com/office/drawing/2014/main" id="{7A1DBF36-87A4-7721-51C1-193D477C5CFD}"/>
              </a:ext>
            </a:extLst>
          </p:cNvPr>
          <p:cNvSpPr txBox="1">
            <a:spLocks/>
          </p:cNvSpPr>
          <p:nvPr/>
        </p:nvSpPr>
        <p:spPr>
          <a:xfrm>
            <a:off x="908050" y="841390"/>
            <a:ext cx="7336358" cy="722248"/>
          </a:xfrm>
          <a:prstGeom prst="rect">
            <a:avLst/>
          </a:prstGeom>
        </p:spPr>
        <p:txBody>
          <a:bodyPr vert="horz" lIns="91440" tIns="45720" rIns="91440" bIns="45720" rtlCol="0">
            <a:noAutofit/>
          </a:bodyPr>
          <a:lstStyle>
            <a:lvl1pPr marL="0" indent="0" algn="l" defTabSz="914400" rtl="0" eaLnBrk="1" latinLnBrk="0" hangingPunct="1">
              <a:lnSpc>
                <a:spcPts val="2200"/>
              </a:lnSpc>
              <a:spcBef>
                <a:spcPct val="20000"/>
              </a:spcBef>
              <a:buFont typeface="Arial" pitchFamily="34" charset="0"/>
              <a:buNone/>
              <a:defRPr sz="2400" b="1" kern="1200">
                <a:solidFill>
                  <a:schemeClr val="bg1">
                    <a:lumMod val="50000"/>
                  </a:schemeClr>
                </a:solidFill>
                <a:latin typeface="Arial" pitchFamily="34" charset="0"/>
                <a:ea typeface="+mn-ea"/>
                <a:cs typeface="Arial" pitchFamily="34" charset="0"/>
              </a:defRPr>
            </a:lvl1pPr>
            <a:lvl2pPr marL="273050" indent="-255588" algn="l" defTabSz="914400" rtl="0" eaLnBrk="1" latinLnBrk="0" hangingPunct="1">
              <a:spcBef>
                <a:spcPct val="20000"/>
              </a:spcBef>
              <a:buFont typeface="Arial" panose="020B0604020202020204" pitchFamily="34" charset="0"/>
              <a:buChar char="•"/>
              <a:defRPr sz="1800" kern="1200">
                <a:solidFill>
                  <a:schemeClr val="bg1">
                    <a:lumMod val="50000"/>
                  </a:schemeClr>
                </a:solidFill>
                <a:latin typeface="Arial" panose="020B0604020202020204" pitchFamily="34" charset="0"/>
                <a:ea typeface="+mn-ea"/>
                <a:cs typeface="Arial" panose="020B0604020202020204" pitchFamily="34" charset="0"/>
              </a:defRPr>
            </a:lvl2pPr>
            <a:lvl3pPr marL="454025" indent="-228600" algn="l" defTabSz="914400" rtl="0" eaLnBrk="1" latinLnBrk="0" hangingPunct="1">
              <a:spcBef>
                <a:spcPct val="20000"/>
              </a:spcBef>
              <a:buFont typeface="Arial" panose="020B0604020202020204" pitchFamily="34" charset="0"/>
              <a:buChar char="-"/>
              <a:defRPr sz="1600" kern="1200">
                <a:solidFill>
                  <a:schemeClr val="bg1">
                    <a:lumMod val="50000"/>
                  </a:schemeClr>
                </a:solidFill>
                <a:latin typeface="Arial" panose="020B0604020202020204" pitchFamily="34" charset="0"/>
                <a:ea typeface="+mn-ea"/>
                <a:cs typeface="Arial" panose="020B0604020202020204" pitchFamily="34" charset="0"/>
              </a:defRPr>
            </a:lvl3pPr>
            <a:lvl4pPr marL="539750" indent="0" algn="l" defTabSz="914400" rtl="0" eaLnBrk="1" latinLnBrk="0" hangingPunct="1">
              <a:spcBef>
                <a:spcPct val="20000"/>
              </a:spcBef>
              <a:buFont typeface="Courier New" panose="02070309020205020404" pitchFamily="49" charset="0"/>
              <a:buNone/>
              <a:defRPr sz="1600" i="1" kern="1200">
                <a:solidFill>
                  <a:schemeClr val="bg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BE" dirty="0">
                <a:solidFill>
                  <a:schemeClr val="tx2"/>
                </a:solidFill>
              </a:rPr>
              <a:t>Autonomie communale : un principe loin d’être absolu</a:t>
            </a:r>
          </a:p>
          <a:p>
            <a:r>
              <a:rPr lang="fr-BE" dirty="0">
                <a:solidFill>
                  <a:schemeClr val="tx2"/>
                </a:solidFill>
              </a:rPr>
              <a:t>  </a:t>
            </a:r>
          </a:p>
          <a:p>
            <a:r>
              <a:rPr lang="fr-BE" dirty="0">
                <a:solidFill>
                  <a:schemeClr val="tx2"/>
                </a:solidFill>
              </a:rPr>
              <a:t>                      </a:t>
            </a:r>
          </a:p>
        </p:txBody>
      </p:sp>
    </p:spTree>
    <p:extLst>
      <p:ext uri="{BB962C8B-B14F-4D97-AF65-F5344CB8AC3E}">
        <p14:creationId xmlns:p14="http://schemas.microsoft.com/office/powerpoint/2010/main" val="4193884706"/>
      </p:ext>
    </p:extLst>
  </p:cSld>
  <p:clrMapOvr>
    <a:masterClrMapping/>
  </p:clrMapOvr>
</p:sld>
</file>

<file path=ppt/theme/theme1.xml><?xml version="1.0" encoding="utf-8"?>
<a:theme xmlns:a="http://schemas.openxmlformats.org/drawingml/2006/main" name="Thème Office">
  <a:themeElements>
    <a:clrScheme name="Personnalisé 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595959"/>
      </a:hlink>
      <a:folHlink>
        <a:srgbClr val="59595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PL-BPB-FR-NL-PPT" id="{5D4238D5-19ED-5F4C-9FDE-E292806CEA04}" vid="{2F61C420-1BD1-714E-9A74-BF4115C6ABF7}"/>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ersonnalisé 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595959"/>
    </a:hlink>
    <a:folHlink>
      <a:srgbClr val="595959"/>
    </a:folHlink>
  </a:clrScheme>
</a:themeOverride>
</file>

<file path=ppt/theme/themeOverride2.xml><?xml version="1.0" encoding="utf-8"?>
<a:themeOverride xmlns:a="http://schemas.openxmlformats.org/drawingml/2006/main">
  <a:clrScheme name="Personnalisé 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595959"/>
    </a:hlink>
    <a:folHlink>
      <a:srgbClr val="595959"/>
    </a:folHlink>
  </a:clrScheme>
</a:themeOverride>
</file>

<file path=ppt/theme/themeOverride3.xml><?xml version="1.0" encoding="utf-8"?>
<a:themeOverride xmlns:a="http://schemas.openxmlformats.org/drawingml/2006/main">
  <a:clrScheme name="Personnalisé 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595959"/>
    </a:hlink>
    <a:folHlink>
      <a:srgbClr val="595959"/>
    </a:folHlink>
  </a:clrScheme>
</a:themeOverride>
</file>

<file path=ppt/theme/themeOverride4.xml><?xml version="1.0" encoding="utf-8"?>
<a:themeOverride xmlns:a="http://schemas.openxmlformats.org/drawingml/2006/main">
  <a:clrScheme name="Personnalisé 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595959"/>
    </a:hlink>
    <a:folHlink>
      <a:srgbClr val="595959"/>
    </a:folHlink>
  </a:clrScheme>
</a:themeOverride>
</file>

<file path=ppt/theme/themeOverride5.xml><?xml version="1.0" encoding="utf-8"?>
<a:themeOverride xmlns:a="http://schemas.openxmlformats.org/drawingml/2006/main">
  <a:clrScheme name="Personnalisé 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595959"/>
    </a:hlink>
    <a:folHlink>
      <a:srgbClr val="595959"/>
    </a:folHlink>
  </a:clrScheme>
</a:themeOverride>
</file>

<file path=ppt/theme/themeOverride6.xml><?xml version="1.0" encoding="utf-8"?>
<a:themeOverride xmlns:a="http://schemas.openxmlformats.org/drawingml/2006/main">
  <a:clrScheme name="Personnalisé 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595959"/>
    </a:hlink>
    <a:folHlink>
      <a:srgbClr val="595959"/>
    </a:folHlink>
  </a:clrScheme>
</a:themeOverride>
</file>

<file path=ppt/theme/themeOverride7.xml><?xml version="1.0" encoding="utf-8"?>
<a:themeOverride xmlns:a="http://schemas.openxmlformats.org/drawingml/2006/main">
  <a:clrScheme name="Personnalisé 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595959"/>
    </a:hlink>
    <a:folHlink>
      <a:srgbClr val="595959"/>
    </a:folHlink>
  </a:clrScheme>
</a:themeOverride>
</file>

<file path=ppt/theme/themeOverride8.xml><?xml version="1.0" encoding="utf-8"?>
<a:themeOverride xmlns:a="http://schemas.openxmlformats.org/drawingml/2006/main">
  <a:clrScheme name="Personnalisé 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595959"/>
    </a:hlink>
    <a:folHlink>
      <a:srgbClr val="595959"/>
    </a:folHlink>
  </a:clrScheme>
</a:themeOverride>
</file>

<file path=ppt/theme/themeOverride9.xml><?xml version="1.0" encoding="utf-8"?>
<a:themeOverride xmlns:a="http://schemas.openxmlformats.org/drawingml/2006/main">
  <a:clrScheme name="Personnalisé 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595959"/>
    </a:hlink>
    <a:folHlink>
      <a:srgbClr val="595959"/>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E11ADF23AA18447AEEAE28082020072" ma:contentTypeVersion="4" ma:contentTypeDescription="Create a new document." ma:contentTypeScope="" ma:versionID="633afebe663587dfc02475fce656395d">
  <xsd:schema xmlns:xsd="http://www.w3.org/2001/XMLSchema" xmlns:xs="http://www.w3.org/2001/XMLSchema" xmlns:p="http://schemas.microsoft.com/office/2006/metadata/properties" xmlns:ns2="f7ac6f65-48df-481f-86b3-bcaec93a8851" targetNamespace="http://schemas.microsoft.com/office/2006/metadata/properties" ma:root="true" ma:fieldsID="4b180df48f14e1cb366ab63fe420ec29" ns2:_="">
    <xsd:import namespace="f7ac6f65-48df-481f-86b3-bcaec93a885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ac6f65-48df-481f-86b3-bcaec93a885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B2FD130-7527-403F-9296-949719EDD1F1}">
  <ds:schemaRefs>
    <ds:schemaRef ds:uri="http://schemas.microsoft.com/office/2006/metadata/properties"/>
    <ds:schemaRef ds:uri="http://schemas.microsoft.com/office/infopath/2007/PartnerControls"/>
    <ds:schemaRef ds:uri="bfa7d963-24c6-42df-9c60-af0ce4d6be14"/>
    <ds:schemaRef ds:uri="12cb0234-c0b0-4c53-84af-973ef88e2a02"/>
    <ds:schemaRef ds:uri="a1bea568-b1e2-4c24-ae9c-cc40e5dd41dd"/>
  </ds:schemaRefs>
</ds:datastoreItem>
</file>

<file path=customXml/itemProps2.xml><?xml version="1.0" encoding="utf-8"?>
<ds:datastoreItem xmlns:ds="http://schemas.openxmlformats.org/officeDocument/2006/customXml" ds:itemID="{BC49C0DB-6107-4188-BF4B-29180C7C46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ac6f65-48df-481f-86b3-bcaec93a88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C31AAB3-A93B-41A1-8302-3BEC1101C42D}">
  <ds:schemaRefs>
    <ds:schemaRef ds:uri="http://schemas.microsoft.com/sharepoint/v3/contenttype/forms"/>
  </ds:schemaRefs>
</ds:datastoreItem>
</file>

<file path=docMetadata/LabelInfo.xml><?xml version="1.0" encoding="utf-8"?>
<clbl:labelList xmlns:clbl="http://schemas.microsoft.com/office/2020/mipLabelMetadata">
  <clbl:label id="{672deb0f-abfd-479d-a5f7-4920992c1739}" enabled="1" method="Standard" siteId="{3e9f03cd-0512-46dc-b0d4-bb48fa70fcf2}" removed="0"/>
</clbl:labelList>
</file>

<file path=docProps/app.xml><?xml version="1.0" encoding="utf-8"?>
<Properties xmlns="http://schemas.openxmlformats.org/officeDocument/2006/extended-properties" xmlns:vt="http://schemas.openxmlformats.org/officeDocument/2006/docPropsVTypes">
  <Template/>
  <TotalTime>3294</TotalTime>
  <Words>1973</Words>
  <Application>Microsoft Office PowerPoint</Application>
  <PresentationFormat>Affichage à l'écran (16:9)</PresentationFormat>
  <Paragraphs>240</Paragraphs>
  <Slides>43</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43</vt:i4>
      </vt:variant>
    </vt:vector>
  </HeadingPairs>
  <TitlesOfParts>
    <vt:vector size="50" baseType="lpstr">
      <vt:lpstr>Aller Light</vt:lpstr>
      <vt:lpstr>Arial</vt:lpstr>
      <vt:lpstr>Baguet Script</vt:lpstr>
      <vt:lpstr>Calibri</vt:lpstr>
      <vt:lpstr>Courier New</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des dossiers</vt:lpstr>
      <vt:lpstr>Listes (tutelle / site communal) </vt:lpstr>
      <vt:lpstr>Planification pluriannuelle et délais</vt:lpstr>
      <vt:lpstr>Planification pluriannuelle et délais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SANCHEZ ZUÑIGA Cintia Tatiana</dc:creator>
  <cp:lastModifiedBy>BROUWET Jean-François</cp:lastModifiedBy>
  <cp:revision>20</cp:revision>
  <cp:lastPrinted>2020-03-03T16:21:53Z</cp:lastPrinted>
  <dcterms:created xsi:type="dcterms:W3CDTF">2026-03-02T14:33:48Z</dcterms:created>
  <dcterms:modified xsi:type="dcterms:W3CDTF">2026-03-17T10:30:57Z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arquage spécifique">
    <vt:lpwstr/>
  </property>
  <property fmtid="{D5CDD505-2E9C-101B-9397-08002B2CF9AE}" pid="3" name="ContentTypeId">
    <vt:lpwstr>0x010100EE11ADF23AA18447AEEAE28082020072</vt:lpwstr>
  </property>
  <property fmtid="{D5CDD505-2E9C-101B-9397-08002B2CF9AE}" pid="4" name="Orientation1">
    <vt:lpwstr/>
  </property>
  <property fmtid="{D5CDD505-2E9C-101B-9397-08002B2CF9AE}" pid="5" name="Mot-clé">
    <vt:lpwstr/>
  </property>
  <property fmtid="{D5CDD505-2E9C-101B-9397-08002B2CF9AE}" pid="6" name="Type de document">
    <vt:lpwstr>13;#Template PowerPoint|637b2f20-df0a-4619-9eb8-50d9a2752545</vt:lpwstr>
  </property>
  <property fmtid="{D5CDD505-2E9C-101B-9397-08002B2CF9AE}" pid="7" name="Utilisation1">
    <vt:lpwstr/>
  </property>
  <property fmtid="{D5CDD505-2E9C-101B-9397-08002B2CF9AE}" pid="8" name="Mot_x002d_cl_x00e9_">
    <vt:lpwstr/>
  </property>
  <property fmtid="{D5CDD505-2E9C-101B-9397-08002B2CF9AE}" pid="9" name="Marquage_x0020_sp_x00e9_cifique">
    <vt:lpwstr/>
  </property>
  <property fmtid="{D5CDD505-2E9C-101B-9397-08002B2CF9AE}" pid="10" name="MediaServiceImageTags">
    <vt:lpwstr/>
  </property>
</Properties>
</file>