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82"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2" r:id="rId42"/>
    <p:sldId id="303" r:id="rId43"/>
    <p:sldId id="304" r:id="rId44"/>
    <p:sldId id="305" r:id="rId45"/>
    <p:sldId id="306" r:id="rId46"/>
    <p:sldId id="307" r:id="rId47"/>
    <p:sldId id="308" r:id="rId48"/>
    <p:sldId id="309" r:id="rId49"/>
    <p:sldId id="310" r:id="rId50"/>
    <p:sldId id="312" r:id="rId51"/>
    <p:sldId id="276" r:id="rId52"/>
    <p:sldId id="313" r:id="rId53"/>
    <p:sldId id="314" r:id="rId54"/>
    <p:sldId id="315" r:id="rId55"/>
    <p:sldId id="316" r:id="rId56"/>
    <p:sldId id="321" r:id="rId57"/>
    <p:sldId id="317" r:id="rId58"/>
    <p:sldId id="318" r:id="rId59"/>
    <p:sldId id="322" r:id="rId60"/>
    <p:sldId id="319" r:id="rId61"/>
    <p:sldId id="320" r:id="rId62"/>
    <p:sldId id="323" r:id="rId63"/>
  </p:sldIdLst>
  <p:sldSz cx="12192000" cy="6858000"/>
  <p:notesSz cx="6858000" cy="9144000"/>
  <p:embeddedFontLst>
    <p:embeddedFont>
      <p:font typeface="Calibri" panose="020F0502020204030204" pitchFamily="34" charset="0"/>
      <p:regular r:id="rId65"/>
      <p:bold r:id="rId66"/>
      <p:italic r:id="rId67"/>
      <p:boldItalic r:id="rId68"/>
    </p:embeddedFont>
    <p:embeddedFont>
      <p:font typeface="Calibri Light" panose="020F0302020204030204" pitchFamily="34" charset="0"/>
      <p:regular r:id="rId69"/>
      <p:italic r:id="rId70"/>
    </p:embeddedFont>
    <p:embeddedFont>
      <p:font typeface="Montserrat" panose="020B0604020202020204" charset="0"/>
      <p:regular r:id="rId71"/>
      <p:bold r:id="rId72"/>
      <p:italic r:id="rId73"/>
      <p:boldItalic r:id="rId74"/>
    </p:embeddedFont>
    <p:embeddedFont>
      <p:font typeface="Noto Sans Symbols" panose="020B0604020202020204" charset="0"/>
      <p:regular r:id="rId75"/>
      <p:bold r:id="rId76"/>
    </p:embeddedFont>
    <p:embeddedFont>
      <p:font typeface="Open Sans" panose="020B0604020202020204" charset="0"/>
      <p:regular r:id="rId77"/>
      <p:bold r:id="rId78"/>
      <p:italic r:id="rId79"/>
      <p:boldItalic r:id="rId80"/>
    </p:embeddedFont>
    <p:embeddedFont>
      <p:font typeface="Roboto" pitchFamily="2" charset="0"/>
      <p:regular r:id="rId81"/>
      <p:bold r:id="rId82"/>
      <p:italic r:id="rId83"/>
      <p:boldItalic r:id="rId8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5" roundtripDataSignature="AMtx7mirxKpaLbFFs6+iq7xi2DScJcba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B50843C-C821-47A3-BAFE-A909DD8107E2}">
  <a:tblStyle styleId="{DB50843C-C821-47A3-BAFE-A909DD8107E2}" styleName="Table_0">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FAECE6"/>
          </a:solidFill>
        </a:fill>
      </a:tcStyle>
    </a:band1H>
    <a:band2H>
      <a:tcTxStyle/>
      <a:tcStyle>
        <a:tcBdr/>
      </a:tcStyle>
    </a:band2H>
    <a:band1V>
      <a:tcTxStyle/>
      <a:tcStyle>
        <a:tcBdr/>
        <a:fill>
          <a:solidFill>
            <a:srgbClr val="FAECE6"/>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1"/>
          </a:solidFill>
        </a:fill>
      </a:tcStyle>
    </a:firstRow>
    <a:neCell>
      <a:tcTxStyle/>
      <a:tcStyle>
        <a:tcBdr/>
      </a:tcStyle>
    </a:neCell>
    <a:nwCell>
      <a:tcTxStyle/>
      <a:tcStyle>
        <a:tcBdr/>
      </a:tcStyle>
    </a:nwCell>
  </a:tblStyle>
  <a:tblStyle styleId="{EAFDB0F5-6452-48BC-A331-58DE9C993E1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CE6"/>
          </a:solidFill>
        </a:fill>
      </a:tcStyle>
    </a:wholeTbl>
    <a:band1H>
      <a:tcTxStyle/>
      <a:tcStyle>
        <a:tcBdr/>
        <a:fill>
          <a:solidFill>
            <a:srgbClr val="F5D8CA"/>
          </a:solidFill>
        </a:fill>
      </a:tcStyle>
    </a:band1H>
    <a:band2H>
      <a:tcTxStyle/>
      <a:tcStyle>
        <a:tcBdr/>
      </a:tcStyle>
    </a:band2H>
    <a:band1V>
      <a:tcTxStyle/>
      <a:tcStyle>
        <a:tcBdr/>
        <a:fill>
          <a:solidFill>
            <a:srgbClr val="F5D8C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3" d="100"/>
          <a:sy n="113" d="100"/>
        </p:scale>
        <p:origin x="47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font" Target="fonts/font4.fntdata"/><Relationship Id="rId76" Type="http://schemas.openxmlformats.org/officeDocument/2006/relationships/font" Target="fonts/font12.fntdata"/><Relationship Id="rId84" Type="http://schemas.openxmlformats.org/officeDocument/2006/relationships/font" Target="fonts/font20.fntdata"/><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2.fntdata"/><Relationship Id="rId74" Type="http://schemas.openxmlformats.org/officeDocument/2006/relationships/font" Target="fonts/font10.fntdata"/><Relationship Id="rId79" Type="http://schemas.openxmlformats.org/officeDocument/2006/relationships/font" Target="fonts/font15.fntdata"/><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18.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font" Target="fonts/font16.fntdata"/><Relationship Id="rId85"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BE"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9" name="Google Shape;5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6" name="Google Shape;57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2" name="Google Shape;58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5" name="Google Shape;59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1" name="Google Shape;60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7" name="Google Shape;60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8" name="Google Shape;60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5" name="Google Shape;615;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8" name="Google Shape;62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8" name="Google Shape;638;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5" name="Google Shape;65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2" name="Google Shape;66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9" name="Google Shape;669;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5" name="Google Shape;67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76" name="Google Shape;67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3" name="Google Shape;763;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0" name="Google Shape;77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2" name="Google Shape;78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8" name="Google Shape;788;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5" name="Google Shape;79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1" name="Google Shape;80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7" name="Google Shape;80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9" name="Google Shape;819;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5" name="Google Shape;82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1" name="Google Shape;83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7" name="Google Shape;83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3" name="Google Shape;84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9" name="Google Shape;84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5" name="Google Shape;855;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1" name="Google Shape;861;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8" name="Google Shape;86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BE"/>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2" name="Google Shape;88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5DF0AA-EAFC-4E8F-8079-46C39B62840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2D9EC3F1-E199-4BDE-A144-492424DCA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31AE1268-12E3-466A-A591-1B491119C0C8}"/>
              </a:ext>
            </a:extLst>
          </p:cNvPr>
          <p:cNvSpPr>
            <a:spLocks noGrp="1"/>
          </p:cNvSpPr>
          <p:nvPr>
            <p:ph type="dt" sz="half" idx="10"/>
          </p:nvPr>
        </p:nvSpPr>
        <p:spPr/>
        <p:txBody>
          <a:bodyPr/>
          <a:lstStyle/>
          <a:p>
            <a:endParaRPr lang="fr-BE"/>
          </a:p>
        </p:txBody>
      </p:sp>
      <p:sp>
        <p:nvSpPr>
          <p:cNvPr id="5" name="Espace réservé du pied de page 4">
            <a:extLst>
              <a:ext uri="{FF2B5EF4-FFF2-40B4-BE49-F238E27FC236}">
                <a16:creationId xmlns:a16="http://schemas.microsoft.com/office/drawing/2014/main" id="{7ADFB5B6-5B10-4A5D-AEA6-9EB9902EA9E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DA78DCF9-DBF8-4CEC-AE36-A008CEF76E4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3603469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25B6C8-0CF1-44A0-B3B7-E002EFD18226}"/>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280056C6-DA60-408A-A1D4-1125C20B9D0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A8E778BD-4098-43EB-AF12-E954B7D99AB3}"/>
              </a:ext>
            </a:extLst>
          </p:cNvPr>
          <p:cNvSpPr>
            <a:spLocks noGrp="1"/>
          </p:cNvSpPr>
          <p:nvPr>
            <p:ph type="dt" sz="half" idx="10"/>
          </p:nvPr>
        </p:nvSpPr>
        <p:spPr/>
        <p:txBody>
          <a:bodyPr/>
          <a:lstStyle/>
          <a:p>
            <a:endParaRPr lang="fr-BE"/>
          </a:p>
        </p:txBody>
      </p:sp>
      <p:sp>
        <p:nvSpPr>
          <p:cNvPr id="5" name="Espace réservé du pied de page 4">
            <a:extLst>
              <a:ext uri="{FF2B5EF4-FFF2-40B4-BE49-F238E27FC236}">
                <a16:creationId xmlns:a16="http://schemas.microsoft.com/office/drawing/2014/main" id="{D89DBB11-4459-4920-934F-68F8FFADDB8A}"/>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FD9898A-27D4-47E6-BCF9-5A51B39AB10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2745999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C3FB6B9-1757-4AFD-B60A-F059272A1CD7}"/>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1A1ED30-67D9-43F7-843D-7877B9928FE5}"/>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B3B97823-F499-4BF1-8184-C59549F2E880}"/>
              </a:ext>
            </a:extLst>
          </p:cNvPr>
          <p:cNvSpPr>
            <a:spLocks noGrp="1"/>
          </p:cNvSpPr>
          <p:nvPr>
            <p:ph type="dt" sz="half" idx="10"/>
          </p:nvPr>
        </p:nvSpPr>
        <p:spPr/>
        <p:txBody>
          <a:bodyPr/>
          <a:lstStyle/>
          <a:p>
            <a:endParaRPr lang="fr-BE"/>
          </a:p>
        </p:txBody>
      </p:sp>
      <p:sp>
        <p:nvSpPr>
          <p:cNvPr id="5" name="Espace réservé du pied de page 4">
            <a:extLst>
              <a:ext uri="{FF2B5EF4-FFF2-40B4-BE49-F238E27FC236}">
                <a16:creationId xmlns:a16="http://schemas.microsoft.com/office/drawing/2014/main" id="{2C6A63F0-0A13-44F0-A88F-46B380B4FF6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BCEAC81-B855-450C-8302-68B3FA7A770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3195475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9D5A87-0D42-4BED-8217-74E96BF7D867}"/>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52B3CB6D-C64A-48B8-ADBC-C5E311D8D079}"/>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C2D1AA44-A493-462F-BAE9-20571D1AD3AA}"/>
              </a:ext>
            </a:extLst>
          </p:cNvPr>
          <p:cNvSpPr>
            <a:spLocks noGrp="1"/>
          </p:cNvSpPr>
          <p:nvPr>
            <p:ph type="dt" sz="half" idx="10"/>
          </p:nvPr>
        </p:nvSpPr>
        <p:spPr/>
        <p:txBody>
          <a:bodyPr/>
          <a:lstStyle/>
          <a:p>
            <a:endParaRPr lang="fr-BE"/>
          </a:p>
        </p:txBody>
      </p:sp>
      <p:sp>
        <p:nvSpPr>
          <p:cNvPr id="5" name="Espace réservé du pied de page 4">
            <a:extLst>
              <a:ext uri="{FF2B5EF4-FFF2-40B4-BE49-F238E27FC236}">
                <a16:creationId xmlns:a16="http://schemas.microsoft.com/office/drawing/2014/main" id="{52C36CA0-334C-4309-9EBA-7831C1EC663C}"/>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B8BE539E-2BC0-45B6-B5C0-21395A66AF5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2107297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EC0176-7376-4EA7-8EA3-591A030991B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9491F6D3-6298-4BAD-8EE5-FFCD40D3E1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4E36737D-0AFB-4A7F-AC09-65FD7E44717C}"/>
              </a:ext>
            </a:extLst>
          </p:cNvPr>
          <p:cNvSpPr>
            <a:spLocks noGrp="1"/>
          </p:cNvSpPr>
          <p:nvPr>
            <p:ph type="dt" sz="half" idx="10"/>
          </p:nvPr>
        </p:nvSpPr>
        <p:spPr/>
        <p:txBody>
          <a:bodyPr/>
          <a:lstStyle/>
          <a:p>
            <a:endParaRPr lang="fr-BE"/>
          </a:p>
        </p:txBody>
      </p:sp>
      <p:sp>
        <p:nvSpPr>
          <p:cNvPr id="5" name="Espace réservé du pied de page 4">
            <a:extLst>
              <a:ext uri="{FF2B5EF4-FFF2-40B4-BE49-F238E27FC236}">
                <a16:creationId xmlns:a16="http://schemas.microsoft.com/office/drawing/2014/main" id="{666FAA84-42AA-4624-A557-EB9CE4B7BA8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0A553345-5E80-42AA-A55F-8B0A69460DA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3781828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03AA18-84CD-412E-89EE-E512916BFA2C}"/>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1D1A7C0C-DC09-44AB-9544-090C22082DE0}"/>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B92395D5-3E6C-4B2C-BAD5-D692F933C2DE}"/>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626DB56C-30B2-413F-8307-51096588FE19}"/>
              </a:ext>
            </a:extLst>
          </p:cNvPr>
          <p:cNvSpPr>
            <a:spLocks noGrp="1"/>
          </p:cNvSpPr>
          <p:nvPr>
            <p:ph type="dt" sz="half" idx="10"/>
          </p:nvPr>
        </p:nvSpPr>
        <p:spPr/>
        <p:txBody>
          <a:bodyPr/>
          <a:lstStyle/>
          <a:p>
            <a:endParaRPr lang="fr-BE"/>
          </a:p>
        </p:txBody>
      </p:sp>
      <p:sp>
        <p:nvSpPr>
          <p:cNvPr id="6" name="Espace réservé du pied de page 5">
            <a:extLst>
              <a:ext uri="{FF2B5EF4-FFF2-40B4-BE49-F238E27FC236}">
                <a16:creationId xmlns:a16="http://schemas.microsoft.com/office/drawing/2014/main" id="{56031FE9-CB6C-4170-B889-F54005BD71E8}"/>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9D1BE30E-F55E-4033-A9D3-E7C43F2A66D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3065285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FB7C73-DF40-47EE-A714-6F0DD666EAA6}"/>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1CB35FA1-1ABC-4DB8-999B-E3FC1B1EDB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F7C1F4B-B303-4051-98C8-FB6F91D9FBAB}"/>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3094BA86-2B1E-4B90-A119-5C962D63F2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A85D3D33-48D0-470D-9822-5B1CBA81B6D6}"/>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DF6C99C4-3E83-4C68-A586-DD9AF29E2963}"/>
              </a:ext>
            </a:extLst>
          </p:cNvPr>
          <p:cNvSpPr>
            <a:spLocks noGrp="1"/>
          </p:cNvSpPr>
          <p:nvPr>
            <p:ph type="dt" sz="half" idx="10"/>
          </p:nvPr>
        </p:nvSpPr>
        <p:spPr/>
        <p:txBody>
          <a:bodyPr/>
          <a:lstStyle/>
          <a:p>
            <a:endParaRPr lang="fr-BE"/>
          </a:p>
        </p:txBody>
      </p:sp>
      <p:sp>
        <p:nvSpPr>
          <p:cNvPr id="8" name="Espace réservé du pied de page 7">
            <a:extLst>
              <a:ext uri="{FF2B5EF4-FFF2-40B4-BE49-F238E27FC236}">
                <a16:creationId xmlns:a16="http://schemas.microsoft.com/office/drawing/2014/main" id="{C2392A36-3656-458A-B661-6019446057A4}"/>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79E0C35F-BE76-46BC-B5AC-6A4083E927C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3905098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1E94AE-740B-412A-8E23-59841CD7FCE1}"/>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6519DAC3-0FC1-4AD2-AC66-4CDABDBAD240}"/>
              </a:ext>
            </a:extLst>
          </p:cNvPr>
          <p:cNvSpPr>
            <a:spLocks noGrp="1"/>
          </p:cNvSpPr>
          <p:nvPr>
            <p:ph type="dt" sz="half" idx="10"/>
          </p:nvPr>
        </p:nvSpPr>
        <p:spPr/>
        <p:txBody>
          <a:bodyPr/>
          <a:lstStyle/>
          <a:p>
            <a:endParaRPr lang="fr-BE"/>
          </a:p>
        </p:txBody>
      </p:sp>
      <p:sp>
        <p:nvSpPr>
          <p:cNvPr id="4" name="Espace réservé du pied de page 3">
            <a:extLst>
              <a:ext uri="{FF2B5EF4-FFF2-40B4-BE49-F238E27FC236}">
                <a16:creationId xmlns:a16="http://schemas.microsoft.com/office/drawing/2014/main" id="{16109FC5-C316-45F3-A407-0A66BEB37B4F}"/>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95E7305D-B87C-4221-9899-599315E4B7B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407454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2322362-8AF7-458D-AE10-38B5B4A3494F}"/>
              </a:ext>
            </a:extLst>
          </p:cNvPr>
          <p:cNvSpPr>
            <a:spLocks noGrp="1"/>
          </p:cNvSpPr>
          <p:nvPr>
            <p:ph type="dt" sz="half" idx="10"/>
          </p:nvPr>
        </p:nvSpPr>
        <p:spPr/>
        <p:txBody>
          <a:bodyPr/>
          <a:lstStyle/>
          <a:p>
            <a:endParaRPr lang="fr-BE"/>
          </a:p>
        </p:txBody>
      </p:sp>
      <p:sp>
        <p:nvSpPr>
          <p:cNvPr id="3" name="Espace réservé du pied de page 2">
            <a:extLst>
              <a:ext uri="{FF2B5EF4-FFF2-40B4-BE49-F238E27FC236}">
                <a16:creationId xmlns:a16="http://schemas.microsoft.com/office/drawing/2014/main" id="{D48E2593-1E88-48AA-92A2-0421AF9CDCDF}"/>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7E4EB03F-D2EA-4B7F-84EB-E8E59440FD3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1569663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121E93-439F-472B-A105-6AD152C97FD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C1495E23-27F2-4AA8-94E7-04249CB3E7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FAD96BAC-A090-47F8-A54F-46D8CD0600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B68757A-DF9F-486B-93B4-6912478B5259}"/>
              </a:ext>
            </a:extLst>
          </p:cNvPr>
          <p:cNvSpPr>
            <a:spLocks noGrp="1"/>
          </p:cNvSpPr>
          <p:nvPr>
            <p:ph type="dt" sz="half" idx="10"/>
          </p:nvPr>
        </p:nvSpPr>
        <p:spPr/>
        <p:txBody>
          <a:bodyPr/>
          <a:lstStyle/>
          <a:p>
            <a:endParaRPr lang="fr-BE"/>
          </a:p>
        </p:txBody>
      </p:sp>
      <p:sp>
        <p:nvSpPr>
          <p:cNvPr id="6" name="Espace réservé du pied de page 5">
            <a:extLst>
              <a:ext uri="{FF2B5EF4-FFF2-40B4-BE49-F238E27FC236}">
                <a16:creationId xmlns:a16="http://schemas.microsoft.com/office/drawing/2014/main" id="{E7A6FAEA-4EC6-4891-8863-CDEF35E567D9}"/>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8AB70701-64B6-4FDB-9780-CBAF746A9C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391020866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EC3CA1-D728-44D4-8539-EDC0997C075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3672F582-E6BC-4665-8DD6-1E0DABA37D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F62C2EEF-1315-459E-82D6-BDFF142D72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9118DD5B-5410-4624-9912-FF33D8911FFC}"/>
              </a:ext>
            </a:extLst>
          </p:cNvPr>
          <p:cNvSpPr>
            <a:spLocks noGrp="1"/>
          </p:cNvSpPr>
          <p:nvPr>
            <p:ph type="dt" sz="half" idx="10"/>
          </p:nvPr>
        </p:nvSpPr>
        <p:spPr/>
        <p:txBody>
          <a:bodyPr/>
          <a:lstStyle/>
          <a:p>
            <a:endParaRPr lang="fr-BE"/>
          </a:p>
        </p:txBody>
      </p:sp>
      <p:sp>
        <p:nvSpPr>
          <p:cNvPr id="6" name="Espace réservé du pied de page 5">
            <a:extLst>
              <a:ext uri="{FF2B5EF4-FFF2-40B4-BE49-F238E27FC236}">
                <a16:creationId xmlns:a16="http://schemas.microsoft.com/office/drawing/2014/main" id="{CDD00B21-F402-48CA-B3C3-EE5B8130DF96}"/>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442A539D-805D-477F-BAF9-784CDDA2396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289345809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9628CF9-D36F-4CDE-9D95-28B7BBCF49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C9E50C83-A3EE-46FC-9C55-6C6FA97421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8D092D1E-6DD0-4635-801C-9A78595CB7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BE"/>
          </a:p>
        </p:txBody>
      </p:sp>
      <p:sp>
        <p:nvSpPr>
          <p:cNvPr id="5" name="Espace réservé du pied de page 4">
            <a:extLst>
              <a:ext uri="{FF2B5EF4-FFF2-40B4-BE49-F238E27FC236}">
                <a16:creationId xmlns:a16="http://schemas.microsoft.com/office/drawing/2014/main" id="{BD83079D-8118-4C37-A6F8-883D8CE319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FAB22480-D22C-4C3F-9A83-D773F25821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fr-BE" smtClean="0"/>
              <a:t>‹N°›</a:t>
            </a:fld>
            <a:endParaRPr lang="fr-BE"/>
          </a:p>
        </p:txBody>
      </p:sp>
    </p:spTree>
    <p:extLst>
      <p:ext uri="{BB962C8B-B14F-4D97-AF65-F5344CB8AC3E}">
        <p14:creationId xmlns:p14="http://schemas.microsoft.com/office/powerpoint/2010/main" val="2897546198"/>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
          <p:cNvSpPr txBox="1">
            <a:spLocks noGrp="1"/>
          </p:cNvSpPr>
          <p:nvPr>
            <p:ph type="ctr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8000"/>
              <a:buFont typeface="Calibri"/>
              <a:buNone/>
            </a:pPr>
            <a:r>
              <a:rPr lang="fr-BE"/>
              <a:t>Les modifications en cours de marché</a:t>
            </a:r>
            <a:endParaRPr/>
          </a:p>
        </p:txBody>
      </p:sp>
      <p:sp>
        <p:nvSpPr>
          <p:cNvPr id="107" name="Google Shape;107;p1"/>
          <p:cNvSpPr txBox="1">
            <a:spLocks noGrp="1"/>
          </p:cNvSpPr>
          <p:nvPr>
            <p:ph type="subTitle" idx="1"/>
          </p:nvPr>
        </p:nvSpPr>
        <p:spPr>
          <a:xfrm>
            <a:off x="1100052" y="5144351"/>
            <a:ext cx="3612626" cy="454269"/>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SzPct val="100000"/>
              <a:buNone/>
            </a:pPr>
            <a:r>
              <a:rPr lang="fr-BE" dirty="0"/>
              <a:t>FORMATION GTI – 19 MAI 2026</a:t>
            </a:r>
            <a:endParaRPr dirty="0"/>
          </a:p>
          <a:p>
            <a:pPr marL="0" lvl="0" indent="0" algn="l" rtl="0">
              <a:lnSpc>
                <a:spcPct val="90000"/>
              </a:lnSpc>
              <a:spcBef>
                <a:spcPts val="0"/>
              </a:spcBef>
              <a:spcAft>
                <a:spcPts val="0"/>
              </a:spcAft>
              <a:buSzPct val="100000"/>
              <a:buNone/>
            </a:pPr>
            <a:r>
              <a:rPr lang="fr-BE" dirty="0"/>
              <a:t> LOÏC KERVYN</a:t>
            </a:r>
            <a:endParaRPr dirty="0"/>
          </a:p>
        </p:txBody>
      </p:sp>
      <p:pic>
        <p:nvPicPr>
          <p:cNvPr id="108" name="Google Shape;108;p1"/>
          <p:cNvPicPr preferRelativeResize="0"/>
          <p:nvPr/>
        </p:nvPicPr>
        <p:blipFill rotWithShape="1">
          <a:blip r:embed="rId3">
            <a:alphaModFix/>
          </a:blip>
          <a:srcRect/>
          <a:stretch/>
        </p:blipFill>
        <p:spPr>
          <a:xfrm>
            <a:off x="5294373" y="459923"/>
            <a:ext cx="2069417" cy="1272692"/>
          </a:xfrm>
          <a:prstGeom prst="rect">
            <a:avLst/>
          </a:prstGeom>
          <a:noFill/>
          <a:ln>
            <a:noFill/>
          </a:ln>
        </p:spPr>
      </p:pic>
      <p:pic>
        <p:nvPicPr>
          <p:cNvPr id="109" name="Google Shape;109;p1" descr="Uccle, accueil"/>
          <p:cNvPicPr preferRelativeResize="0"/>
          <p:nvPr/>
        </p:nvPicPr>
        <p:blipFill rotWithShape="1">
          <a:blip r:embed="rId4">
            <a:alphaModFix/>
          </a:blip>
          <a:srcRect/>
          <a:stretch/>
        </p:blipFill>
        <p:spPr>
          <a:xfrm>
            <a:off x="7363790" y="229679"/>
            <a:ext cx="1977109" cy="173318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0"/>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dirty="0"/>
              <a:t>Ratio </a:t>
            </a:r>
            <a:r>
              <a:rPr lang="fr-BE" dirty="0" err="1"/>
              <a:t>legis</a:t>
            </a:r>
            <a:r>
              <a:rPr lang="fr-BE" dirty="0"/>
              <a:t> (conclusion)</a:t>
            </a:r>
            <a:endParaRPr dirty="0"/>
          </a:p>
        </p:txBody>
      </p:sp>
      <p:sp>
        <p:nvSpPr>
          <p:cNvPr id="174" name="Google Shape;174;p10"/>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dirty="0"/>
              <a:t>Conclusion : le législateur tente de concilier des principes contradictoires :</a:t>
            </a:r>
            <a:endParaRPr dirty="0"/>
          </a:p>
          <a:p>
            <a:pPr marL="384048" lvl="1" indent="-182880" algn="l" rtl="0">
              <a:lnSpc>
                <a:spcPct val="90000"/>
              </a:lnSpc>
              <a:spcBef>
                <a:spcPts val="400"/>
              </a:spcBef>
              <a:spcAft>
                <a:spcPts val="0"/>
              </a:spcAft>
              <a:buSzPts val="1800"/>
              <a:buChar char="◦"/>
            </a:pPr>
            <a:r>
              <a:rPr lang="fr-BE" dirty="0"/>
              <a:t>Mise en concurrence (au-delà de considérations financières, état de droit 🡺 égalité de traitement, transparence, pas de favoritisme)</a:t>
            </a:r>
            <a:endParaRPr dirty="0"/>
          </a:p>
          <a:p>
            <a:pPr marL="384048" lvl="1" indent="-182880" algn="l" rtl="0">
              <a:lnSpc>
                <a:spcPct val="90000"/>
              </a:lnSpc>
              <a:spcBef>
                <a:spcPts val="600"/>
              </a:spcBef>
              <a:spcAft>
                <a:spcPts val="0"/>
              </a:spcAft>
              <a:buSzPts val="1800"/>
              <a:buChar char="◦"/>
            </a:pPr>
            <a:r>
              <a:rPr lang="fr-BE" dirty="0"/>
              <a:t>Souplesse dans un contexte dynamique</a:t>
            </a:r>
            <a:endParaRPr dirty="0"/>
          </a:p>
          <a:p>
            <a:pPr marL="384048" lvl="2" indent="0">
              <a:spcBef>
                <a:spcPts val="600"/>
              </a:spcBef>
              <a:buSzPts val="1400"/>
              <a:buNone/>
            </a:pPr>
            <a:r>
              <a:rPr lang="fr-BE" dirty="0">
                <a:sym typeface="Wingdings" panose="05000000000000000000" pitchFamily="2" charset="2"/>
              </a:rPr>
              <a:t></a:t>
            </a:r>
            <a:r>
              <a:rPr lang="fr-BE" dirty="0"/>
              <a:t> Incompatibilité des rythmes de la société moderne avec ceux des marchés publics?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1"/>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Typologie</a:t>
            </a:r>
            <a:endParaRPr/>
          </a:p>
        </p:txBody>
      </p:sp>
      <p:sp>
        <p:nvSpPr>
          <p:cNvPr id="180" name="Google Shape;180;p11"/>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81" name="Google Shape;181;p11"/>
          <p:cNvSpPr/>
          <p:nvPr/>
        </p:nvSpPr>
        <p:spPr>
          <a:xfrm>
            <a:off x="681038" y="1700213"/>
            <a:ext cx="10829925" cy="34575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82" name="Google Shape;182;p11"/>
          <p:cNvCxnSpPr/>
          <p:nvPr/>
        </p:nvCxnSpPr>
        <p:spPr>
          <a:xfrm>
            <a:off x="3757613" y="1733551"/>
            <a:ext cx="0" cy="3417888"/>
          </a:xfrm>
          <a:prstGeom prst="straightConnector1">
            <a:avLst/>
          </a:prstGeom>
          <a:noFill/>
          <a:ln w="12700" cap="flat" cmpd="sng">
            <a:solidFill>
              <a:srgbClr val="FFFFFF"/>
            </a:solidFill>
            <a:prstDash val="solid"/>
            <a:round/>
            <a:headEnd type="none" w="med" len="med"/>
            <a:tailEnd type="none" w="med" len="med"/>
          </a:ln>
        </p:spPr>
      </p:cxnSp>
      <p:cxnSp>
        <p:nvCxnSpPr>
          <p:cNvPr id="183" name="Google Shape;183;p11"/>
          <p:cNvCxnSpPr/>
          <p:nvPr/>
        </p:nvCxnSpPr>
        <p:spPr>
          <a:xfrm>
            <a:off x="8482013" y="1733551"/>
            <a:ext cx="0" cy="3417888"/>
          </a:xfrm>
          <a:prstGeom prst="straightConnector1">
            <a:avLst/>
          </a:prstGeom>
          <a:noFill/>
          <a:ln w="12700" cap="flat" cmpd="sng">
            <a:solidFill>
              <a:srgbClr val="FFFFFF"/>
            </a:solidFill>
            <a:prstDash val="solid"/>
            <a:round/>
            <a:headEnd type="none" w="med" len="med"/>
            <a:tailEnd type="none" w="med" len="med"/>
          </a:ln>
        </p:spPr>
      </p:cxnSp>
      <p:cxnSp>
        <p:nvCxnSpPr>
          <p:cNvPr id="184" name="Google Shape;184;p11"/>
          <p:cNvCxnSpPr/>
          <p:nvPr/>
        </p:nvCxnSpPr>
        <p:spPr>
          <a:xfrm>
            <a:off x="684213" y="2160588"/>
            <a:ext cx="10806113" cy="0"/>
          </a:xfrm>
          <a:prstGeom prst="straightConnector1">
            <a:avLst/>
          </a:prstGeom>
          <a:noFill/>
          <a:ln w="38100" cap="flat" cmpd="sng">
            <a:solidFill>
              <a:srgbClr val="FFFFFF"/>
            </a:solidFill>
            <a:prstDash val="solid"/>
            <a:round/>
            <a:headEnd type="none" w="med" len="med"/>
            <a:tailEnd type="none" w="med" len="med"/>
          </a:ln>
        </p:spPr>
      </p:cxnSp>
      <p:cxnSp>
        <p:nvCxnSpPr>
          <p:cNvPr id="185" name="Google Shape;185;p11"/>
          <p:cNvCxnSpPr/>
          <p:nvPr/>
        </p:nvCxnSpPr>
        <p:spPr>
          <a:xfrm>
            <a:off x="684213" y="3486151"/>
            <a:ext cx="10806113" cy="0"/>
          </a:xfrm>
          <a:prstGeom prst="straightConnector1">
            <a:avLst/>
          </a:prstGeom>
          <a:noFill/>
          <a:ln w="12700" cap="flat" cmpd="sng">
            <a:solidFill>
              <a:srgbClr val="FFFFFF"/>
            </a:solidFill>
            <a:prstDash val="solid"/>
            <a:round/>
            <a:headEnd type="none" w="med" len="med"/>
            <a:tailEnd type="none" w="med" len="med"/>
          </a:ln>
        </p:spPr>
      </p:cxnSp>
      <p:cxnSp>
        <p:nvCxnSpPr>
          <p:cNvPr id="186" name="Google Shape;186;p11"/>
          <p:cNvCxnSpPr/>
          <p:nvPr/>
        </p:nvCxnSpPr>
        <p:spPr>
          <a:xfrm>
            <a:off x="690563" y="1733551"/>
            <a:ext cx="0" cy="3417888"/>
          </a:xfrm>
          <a:prstGeom prst="straightConnector1">
            <a:avLst/>
          </a:prstGeom>
          <a:noFill/>
          <a:ln w="12700" cap="flat" cmpd="sng">
            <a:solidFill>
              <a:srgbClr val="FFFFFF"/>
            </a:solidFill>
            <a:prstDash val="solid"/>
            <a:round/>
            <a:headEnd type="none" w="med" len="med"/>
            <a:tailEnd type="none" w="med" len="med"/>
          </a:ln>
        </p:spPr>
      </p:cxnSp>
      <p:cxnSp>
        <p:nvCxnSpPr>
          <p:cNvPr id="187" name="Google Shape;187;p11"/>
          <p:cNvCxnSpPr/>
          <p:nvPr/>
        </p:nvCxnSpPr>
        <p:spPr>
          <a:xfrm>
            <a:off x="11483976" y="1733551"/>
            <a:ext cx="0" cy="3417888"/>
          </a:xfrm>
          <a:prstGeom prst="straightConnector1">
            <a:avLst/>
          </a:prstGeom>
          <a:noFill/>
          <a:ln w="12700" cap="flat" cmpd="sng">
            <a:solidFill>
              <a:srgbClr val="FFFFFF"/>
            </a:solidFill>
            <a:prstDash val="solid"/>
            <a:round/>
            <a:headEnd type="none" w="med" len="med"/>
            <a:tailEnd type="none" w="med" len="med"/>
          </a:ln>
        </p:spPr>
      </p:cxnSp>
      <p:cxnSp>
        <p:nvCxnSpPr>
          <p:cNvPr id="188" name="Google Shape;188;p11"/>
          <p:cNvCxnSpPr/>
          <p:nvPr/>
        </p:nvCxnSpPr>
        <p:spPr>
          <a:xfrm>
            <a:off x="684213" y="1739901"/>
            <a:ext cx="10806113" cy="0"/>
          </a:xfrm>
          <a:prstGeom prst="straightConnector1">
            <a:avLst/>
          </a:prstGeom>
          <a:noFill/>
          <a:ln w="12700" cap="flat" cmpd="sng">
            <a:solidFill>
              <a:srgbClr val="FFFFFF"/>
            </a:solidFill>
            <a:prstDash val="solid"/>
            <a:round/>
            <a:headEnd type="none" w="med" len="med"/>
            <a:tailEnd type="none" w="med" len="med"/>
          </a:ln>
        </p:spPr>
      </p:cxnSp>
      <p:cxnSp>
        <p:nvCxnSpPr>
          <p:cNvPr id="189" name="Google Shape;189;p11"/>
          <p:cNvCxnSpPr/>
          <p:nvPr/>
        </p:nvCxnSpPr>
        <p:spPr>
          <a:xfrm>
            <a:off x="684213" y="5145088"/>
            <a:ext cx="10806113" cy="0"/>
          </a:xfrm>
          <a:prstGeom prst="straightConnector1">
            <a:avLst/>
          </a:prstGeom>
          <a:noFill/>
          <a:ln w="12700" cap="flat" cmpd="sng">
            <a:solidFill>
              <a:srgbClr val="FFFFFF"/>
            </a:solidFill>
            <a:prstDash val="solid"/>
            <a:round/>
            <a:headEnd type="none" w="med" len="med"/>
            <a:tailEnd type="none" w="med" len="med"/>
          </a:ln>
        </p:spPr>
      </p:cxnSp>
      <p:grpSp>
        <p:nvGrpSpPr>
          <p:cNvPr id="190" name="Google Shape;190;p11"/>
          <p:cNvGrpSpPr/>
          <p:nvPr/>
        </p:nvGrpSpPr>
        <p:grpSpPr>
          <a:xfrm>
            <a:off x="690563" y="1739901"/>
            <a:ext cx="10793413" cy="1746250"/>
            <a:chOff x="690563" y="1739901"/>
            <a:chExt cx="10793413" cy="1746250"/>
          </a:xfrm>
        </p:grpSpPr>
        <p:sp>
          <p:nvSpPr>
            <p:cNvPr id="191" name="Google Shape;191;p11"/>
            <p:cNvSpPr/>
            <p:nvPr/>
          </p:nvSpPr>
          <p:spPr>
            <a:xfrm>
              <a:off x="690563" y="1739901"/>
              <a:ext cx="3067050" cy="420688"/>
            </a:xfrm>
            <a:prstGeom prst="rect">
              <a:avLst/>
            </a:prstGeom>
            <a:solidFill>
              <a:srgbClr val="E4831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2" name="Google Shape;192;p11"/>
            <p:cNvSpPr/>
            <p:nvPr/>
          </p:nvSpPr>
          <p:spPr>
            <a:xfrm>
              <a:off x="3757613" y="1739901"/>
              <a:ext cx="4724400" cy="420688"/>
            </a:xfrm>
            <a:prstGeom prst="rect">
              <a:avLst/>
            </a:prstGeom>
            <a:solidFill>
              <a:srgbClr val="E4831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11"/>
            <p:cNvSpPr/>
            <p:nvPr/>
          </p:nvSpPr>
          <p:spPr>
            <a:xfrm>
              <a:off x="8482013" y="1739901"/>
              <a:ext cx="3001963" cy="420688"/>
            </a:xfrm>
            <a:prstGeom prst="rect">
              <a:avLst/>
            </a:prstGeom>
            <a:solidFill>
              <a:srgbClr val="E4831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11"/>
            <p:cNvSpPr/>
            <p:nvPr/>
          </p:nvSpPr>
          <p:spPr>
            <a:xfrm>
              <a:off x="690563" y="2160588"/>
              <a:ext cx="3067050" cy="1325563"/>
            </a:xfrm>
            <a:prstGeom prst="rect">
              <a:avLst/>
            </a:prstGeom>
            <a:solidFill>
              <a:srgbClr val="F5D9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11"/>
            <p:cNvSpPr/>
            <p:nvPr/>
          </p:nvSpPr>
          <p:spPr>
            <a:xfrm>
              <a:off x="3757613" y="2160588"/>
              <a:ext cx="4724400" cy="1325563"/>
            </a:xfrm>
            <a:prstGeom prst="rect">
              <a:avLst/>
            </a:prstGeom>
            <a:solidFill>
              <a:srgbClr val="F5D9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11"/>
            <p:cNvSpPr/>
            <p:nvPr/>
          </p:nvSpPr>
          <p:spPr>
            <a:xfrm>
              <a:off x="8482013" y="2160588"/>
              <a:ext cx="3001963" cy="1325563"/>
            </a:xfrm>
            <a:prstGeom prst="rect">
              <a:avLst/>
            </a:prstGeom>
            <a:solidFill>
              <a:srgbClr val="F5D9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11"/>
            <p:cNvSpPr/>
            <p:nvPr/>
          </p:nvSpPr>
          <p:spPr>
            <a:xfrm>
              <a:off x="8564563" y="1779588"/>
              <a:ext cx="973138"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fr-BE" sz="1800" b="1" i="0" u="none" strike="noStrike" cap="none">
                  <a:solidFill>
                    <a:srgbClr val="FFFFFF"/>
                  </a:solidFill>
                  <a:latin typeface="Calibri"/>
                  <a:ea typeface="Calibri"/>
                  <a:cs typeface="Calibri"/>
                  <a:sym typeface="Calibri"/>
                </a:rPr>
                <a:t>Exemple</a:t>
              </a:r>
              <a:endParaRPr sz="1800" b="0" i="0" u="none" strike="noStrike" cap="none">
                <a:solidFill>
                  <a:schemeClr val="dk1"/>
                </a:solidFill>
                <a:latin typeface="Arial"/>
                <a:ea typeface="Arial"/>
                <a:cs typeface="Arial"/>
                <a:sym typeface="Arial"/>
              </a:endParaRPr>
            </a:p>
          </p:txBody>
        </p:sp>
        <p:sp>
          <p:nvSpPr>
            <p:cNvPr id="198" name="Google Shape;198;p11"/>
            <p:cNvSpPr/>
            <p:nvPr/>
          </p:nvSpPr>
          <p:spPr>
            <a:xfrm>
              <a:off x="3840163" y="1779588"/>
              <a:ext cx="1630363"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fr-BE" sz="1800" b="1" i="0" u="none" strike="noStrike" cap="none">
                  <a:solidFill>
                    <a:srgbClr val="FFFFFF"/>
                  </a:solidFill>
                  <a:latin typeface="Calibri"/>
                  <a:ea typeface="Calibri"/>
                  <a:cs typeface="Calibri"/>
                  <a:sym typeface="Calibri"/>
                </a:rPr>
                <a:t>Caractéristique</a:t>
              </a:r>
              <a:endParaRPr sz="1800" b="0" i="0" u="none" strike="noStrike" cap="none">
                <a:solidFill>
                  <a:schemeClr val="dk1"/>
                </a:solidFill>
                <a:latin typeface="Arial"/>
                <a:ea typeface="Arial"/>
                <a:cs typeface="Arial"/>
                <a:sym typeface="Arial"/>
              </a:endParaRPr>
            </a:p>
          </p:txBody>
        </p:sp>
        <p:sp>
          <p:nvSpPr>
            <p:cNvPr id="199" name="Google Shape;199;p11"/>
            <p:cNvSpPr/>
            <p:nvPr/>
          </p:nvSpPr>
          <p:spPr>
            <a:xfrm>
              <a:off x="773113" y="1779588"/>
              <a:ext cx="600075"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fr-BE" sz="1800" b="1" i="0" u="none" strike="noStrike" cap="none">
                  <a:solidFill>
                    <a:srgbClr val="FFFFFF"/>
                  </a:solidFill>
                  <a:latin typeface="Calibri"/>
                  <a:ea typeface="Calibri"/>
                  <a:cs typeface="Calibri"/>
                  <a:sym typeface="Calibri"/>
                </a:rPr>
                <a:t>Type</a:t>
              </a:r>
              <a:endParaRPr sz="1800" b="0" i="0" u="none" strike="noStrike" cap="none">
                <a:solidFill>
                  <a:schemeClr val="dk1"/>
                </a:solidFill>
                <a:latin typeface="Arial"/>
                <a:ea typeface="Arial"/>
                <a:cs typeface="Arial"/>
                <a:sym typeface="Arial"/>
              </a:endParaRPr>
            </a:p>
          </p:txBody>
        </p:sp>
        <p:sp>
          <p:nvSpPr>
            <p:cNvPr id="200" name="Google Shape;200;p11"/>
            <p:cNvSpPr/>
            <p:nvPr/>
          </p:nvSpPr>
          <p:spPr>
            <a:xfrm>
              <a:off x="8564563" y="2201863"/>
              <a:ext cx="52900"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 </a:t>
              </a:r>
              <a:endParaRPr sz="1800" b="0" i="0" u="none" strike="noStrike" cap="none">
                <a:solidFill>
                  <a:schemeClr val="dk1"/>
                </a:solidFill>
                <a:latin typeface="Arial"/>
                <a:ea typeface="Arial"/>
                <a:cs typeface="Arial"/>
                <a:sym typeface="Arial"/>
              </a:endParaRPr>
            </a:p>
          </p:txBody>
        </p:sp>
        <p:sp>
          <p:nvSpPr>
            <p:cNvPr id="201" name="Google Shape;201;p11"/>
            <p:cNvSpPr/>
            <p:nvPr/>
          </p:nvSpPr>
          <p:spPr>
            <a:xfrm>
              <a:off x="8577263" y="2201863"/>
              <a:ext cx="2762251"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u="none" strike="noStrike" cap="none">
                  <a:solidFill>
                    <a:srgbClr val="000000"/>
                  </a:solidFill>
                  <a:latin typeface="Calibri"/>
                  <a:ea typeface="Calibri"/>
                  <a:cs typeface="Calibri"/>
                  <a:sym typeface="Calibri"/>
                </a:rPr>
                <a:t>Règle </a:t>
              </a:r>
              <a:r>
                <a:rPr lang="fr-BE" sz="1800" b="0" i="1" u="none" strike="noStrike" cap="none">
                  <a:solidFill>
                    <a:srgbClr val="000000"/>
                  </a:solidFill>
                  <a:latin typeface="Calibri"/>
                  <a:ea typeface="Calibri"/>
                  <a:cs typeface="Calibri"/>
                  <a:sym typeface="Calibri"/>
                </a:rPr>
                <a:t>de minimis (art. 38/4 </a:t>
              </a:r>
              <a:endParaRPr sz="1800" b="0" i="0" u="none" strike="noStrike" cap="none">
                <a:solidFill>
                  <a:schemeClr val="dk1"/>
                </a:solidFill>
                <a:latin typeface="Arial"/>
                <a:ea typeface="Arial"/>
                <a:cs typeface="Arial"/>
                <a:sym typeface="Arial"/>
              </a:endParaRPr>
            </a:p>
          </p:txBody>
        </p:sp>
        <p:sp>
          <p:nvSpPr>
            <p:cNvPr id="202" name="Google Shape;202;p11"/>
            <p:cNvSpPr/>
            <p:nvPr/>
          </p:nvSpPr>
          <p:spPr>
            <a:xfrm>
              <a:off x="8564563" y="2479676"/>
              <a:ext cx="573088" cy="3333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1" u="none" strike="noStrike" cap="none">
                  <a:solidFill>
                    <a:srgbClr val="000000"/>
                  </a:solidFill>
                  <a:latin typeface="Calibri"/>
                  <a:ea typeface="Calibri"/>
                  <a:cs typeface="Calibri"/>
                  <a:sym typeface="Calibri"/>
                </a:rPr>
                <a:t>RGE)</a:t>
              </a:r>
              <a:endParaRPr sz="1800" b="0" i="0" u="none" strike="noStrike" cap="none">
                <a:solidFill>
                  <a:schemeClr val="dk1"/>
                </a:solidFill>
                <a:latin typeface="Arial"/>
                <a:ea typeface="Arial"/>
                <a:cs typeface="Arial"/>
                <a:sym typeface="Arial"/>
              </a:endParaRPr>
            </a:p>
          </p:txBody>
        </p:sp>
        <p:sp>
          <p:nvSpPr>
            <p:cNvPr id="203" name="Google Shape;203;p11"/>
            <p:cNvSpPr/>
            <p:nvPr/>
          </p:nvSpPr>
          <p:spPr>
            <a:xfrm>
              <a:off x="3840163" y="2201863"/>
              <a:ext cx="4460875" cy="33496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Cinq hypothèses de modifications unilatérales </a:t>
              </a:r>
              <a:endParaRPr sz="1800" b="0" i="0" u="none" strike="noStrike" cap="none">
                <a:solidFill>
                  <a:schemeClr val="dk1"/>
                </a:solidFill>
                <a:latin typeface="Arial"/>
                <a:ea typeface="Arial"/>
                <a:cs typeface="Arial"/>
                <a:sym typeface="Arial"/>
              </a:endParaRPr>
            </a:p>
          </p:txBody>
        </p:sp>
        <p:sp>
          <p:nvSpPr>
            <p:cNvPr id="204" name="Google Shape;204;p11"/>
            <p:cNvSpPr/>
            <p:nvPr/>
          </p:nvSpPr>
          <p:spPr>
            <a:xfrm>
              <a:off x="3840163" y="2479676"/>
              <a:ext cx="4718050" cy="3333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prévues par le législateur au bénéfice du pouvoir </a:t>
              </a:r>
              <a:endParaRPr sz="1800" b="0" i="0" u="none" strike="noStrike" cap="none">
                <a:solidFill>
                  <a:schemeClr val="dk1"/>
                </a:solidFill>
                <a:latin typeface="Arial"/>
                <a:ea typeface="Arial"/>
                <a:cs typeface="Arial"/>
                <a:sym typeface="Arial"/>
              </a:endParaRPr>
            </a:p>
          </p:txBody>
        </p:sp>
        <p:sp>
          <p:nvSpPr>
            <p:cNvPr id="205" name="Google Shape;205;p11"/>
            <p:cNvSpPr/>
            <p:nvPr/>
          </p:nvSpPr>
          <p:spPr>
            <a:xfrm>
              <a:off x="3840163" y="2755901"/>
              <a:ext cx="1295400" cy="33496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adjudicateur</a:t>
              </a:r>
              <a:endParaRPr sz="1800" b="0" i="0" u="none" strike="noStrike" cap="none">
                <a:solidFill>
                  <a:schemeClr val="dk1"/>
                </a:solidFill>
                <a:latin typeface="Arial"/>
                <a:ea typeface="Arial"/>
                <a:cs typeface="Arial"/>
                <a:sym typeface="Arial"/>
              </a:endParaRPr>
            </a:p>
          </p:txBody>
        </p:sp>
        <p:sp>
          <p:nvSpPr>
            <p:cNvPr id="206" name="Google Shape;206;p11"/>
            <p:cNvSpPr/>
            <p:nvPr/>
          </p:nvSpPr>
          <p:spPr>
            <a:xfrm>
              <a:off x="773113" y="2201863"/>
              <a:ext cx="2544763" cy="33496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Hypothèses règlementées</a:t>
              </a:r>
              <a:endParaRPr sz="1800" b="0" i="0" u="none" strike="noStrike" cap="none">
                <a:solidFill>
                  <a:schemeClr val="dk1"/>
                </a:solidFill>
                <a:latin typeface="Arial"/>
                <a:ea typeface="Arial"/>
                <a:cs typeface="Arial"/>
                <a:sym typeface="Arial"/>
              </a:endParaRPr>
            </a:p>
          </p:txBody>
        </p:sp>
      </p:grpSp>
      <p:grpSp>
        <p:nvGrpSpPr>
          <p:cNvPr id="207" name="Google Shape;207;p11"/>
          <p:cNvGrpSpPr/>
          <p:nvPr/>
        </p:nvGrpSpPr>
        <p:grpSpPr>
          <a:xfrm>
            <a:off x="690563" y="3442495"/>
            <a:ext cx="10793413" cy="1702594"/>
            <a:chOff x="773113" y="3442495"/>
            <a:chExt cx="10710863" cy="1702594"/>
          </a:xfrm>
        </p:grpSpPr>
        <p:sp>
          <p:nvSpPr>
            <p:cNvPr id="208" name="Google Shape;208;p11"/>
            <p:cNvSpPr/>
            <p:nvPr/>
          </p:nvSpPr>
          <p:spPr>
            <a:xfrm>
              <a:off x="793434" y="3442495"/>
              <a:ext cx="3067050" cy="1658938"/>
            </a:xfrm>
            <a:prstGeom prst="rect">
              <a:avLst/>
            </a:prstGeom>
            <a:solidFill>
              <a:srgbClr val="FAED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11"/>
            <p:cNvSpPr/>
            <p:nvPr/>
          </p:nvSpPr>
          <p:spPr>
            <a:xfrm>
              <a:off x="3757613" y="3486151"/>
              <a:ext cx="4724400" cy="1658938"/>
            </a:xfrm>
            <a:prstGeom prst="rect">
              <a:avLst/>
            </a:prstGeom>
            <a:solidFill>
              <a:srgbClr val="FAED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11"/>
            <p:cNvSpPr/>
            <p:nvPr/>
          </p:nvSpPr>
          <p:spPr>
            <a:xfrm>
              <a:off x="8482013" y="3486151"/>
              <a:ext cx="3001963" cy="1658938"/>
            </a:xfrm>
            <a:prstGeom prst="rect">
              <a:avLst/>
            </a:prstGeom>
            <a:solidFill>
              <a:srgbClr val="FAEDE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11"/>
            <p:cNvSpPr/>
            <p:nvPr/>
          </p:nvSpPr>
          <p:spPr>
            <a:xfrm>
              <a:off x="8564563" y="3525838"/>
              <a:ext cx="2736850"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Clause de révision des prix </a:t>
              </a:r>
              <a:endParaRPr sz="1800" b="0" i="0" u="none" strike="noStrike" cap="none">
                <a:solidFill>
                  <a:schemeClr val="dk1"/>
                </a:solidFill>
                <a:latin typeface="Arial"/>
                <a:ea typeface="Arial"/>
                <a:cs typeface="Arial"/>
                <a:sym typeface="Arial"/>
              </a:endParaRPr>
            </a:p>
          </p:txBody>
        </p:sp>
        <p:sp>
          <p:nvSpPr>
            <p:cNvPr id="212" name="Google Shape;212;p11"/>
            <p:cNvSpPr/>
            <p:nvPr/>
          </p:nvSpPr>
          <p:spPr>
            <a:xfrm>
              <a:off x="8564563" y="3805238"/>
              <a:ext cx="1077913" cy="3333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(art. 38/7)</a:t>
              </a:r>
              <a:endParaRPr sz="1800" b="0" i="0" u="none" strike="noStrike" cap="none">
                <a:solidFill>
                  <a:schemeClr val="dk1"/>
                </a:solidFill>
                <a:latin typeface="Arial"/>
                <a:ea typeface="Arial"/>
                <a:cs typeface="Arial"/>
                <a:sym typeface="Arial"/>
              </a:endParaRPr>
            </a:p>
          </p:txBody>
        </p:sp>
        <p:sp>
          <p:nvSpPr>
            <p:cNvPr id="213" name="Google Shape;213;p11"/>
            <p:cNvSpPr/>
            <p:nvPr/>
          </p:nvSpPr>
          <p:spPr>
            <a:xfrm>
              <a:off x="3840163" y="3535363"/>
              <a:ext cx="904875"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dirty="0">
                  <a:solidFill>
                    <a:srgbClr val="000000"/>
                  </a:solidFill>
                  <a:latin typeface="Calibri"/>
                  <a:ea typeface="Calibri"/>
                  <a:cs typeface="Calibri"/>
                  <a:sym typeface="Calibri"/>
                </a:rPr>
                <a:t>Clauses </a:t>
              </a:r>
              <a:endParaRPr sz="1800" b="0" i="0" u="none" strike="noStrike" cap="none" dirty="0">
                <a:solidFill>
                  <a:schemeClr val="dk1"/>
                </a:solidFill>
                <a:latin typeface="Arial"/>
                <a:ea typeface="Arial"/>
                <a:cs typeface="Arial"/>
                <a:sym typeface="Arial"/>
              </a:endParaRPr>
            </a:p>
          </p:txBody>
        </p:sp>
        <p:sp>
          <p:nvSpPr>
            <p:cNvPr id="214" name="Google Shape;214;p11"/>
            <p:cNvSpPr/>
            <p:nvPr/>
          </p:nvSpPr>
          <p:spPr>
            <a:xfrm>
              <a:off x="4592638" y="3554413"/>
              <a:ext cx="466725"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Noto Sans Symbols"/>
                <a:buNone/>
              </a:pPr>
              <a:r>
                <a:rPr lang="fr-BE" sz="1800" b="0" i="0" u="none" strike="noStrike" cap="none" dirty="0">
                  <a:solidFill>
                    <a:schemeClr val="dk1"/>
                  </a:solidFill>
                  <a:latin typeface="Arial"/>
                  <a:ea typeface="Arial"/>
                  <a:cs typeface="Arial"/>
                  <a:sym typeface="Wingdings" panose="05000000000000000000" pitchFamily="2" charset="2"/>
                </a:rPr>
                <a:t></a:t>
              </a:r>
              <a:endParaRPr sz="1800" b="0" i="0" u="none" strike="noStrike" cap="none" dirty="0">
                <a:solidFill>
                  <a:schemeClr val="dk1"/>
                </a:solidFill>
                <a:latin typeface="Arial"/>
                <a:ea typeface="Arial"/>
                <a:cs typeface="Arial"/>
                <a:sym typeface="Arial"/>
              </a:endParaRPr>
            </a:p>
          </p:txBody>
        </p:sp>
        <p:sp>
          <p:nvSpPr>
            <p:cNvPr id="215" name="Google Shape;215;p11"/>
            <p:cNvSpPr/>
            <p:nvPr/>
          </p:nvSpPr>
          <p:spPr>
            <a:xfrm>
              <a:off x="4887913" y="3535363"/>
              <a:ext cx="3746500"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Doivent figurer noir sur blanc dans le </a:t>
              </a:r>
              <a:endParaRPr sz="1800" b="0" i="0" u="none" strike="noStrike" cap="none">
                <a:solidFill>
                  <a:schemeClr val="dk1"/>
                </a:solidFill>
                <a:latin typeface="Arial"/>
                <a:ea typeface="Arial"/>
                <a:cs typeface="Arial"/>
                <a:sym typeface="Arial"/>
              </a:endParaRPr>
            </a:p>
          </p:txBody>
        </p:sp>
        <p:sp>
          <p:nvSpPr>
            <p:cNvPr id="216" name="Google Shape;216;p11"/>
            <p:cNvSpPr/>
            <p:nvPr/>
          </p:nvSpPr>
          <p:spPr>
            <a:xfrm>
              <a:off x="3840163" y="3805238"/>
              <a:ext cx="3394075" cy="3333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cahier des charges (sauf exception)</a:t>
              </a:r>
              <a:endParaRPr sz="1800" b="0" i="0" u="none" strike="noStrike" cap="none">
                <a:solidFill>
                  <a:schemeClr val="dk1"/>
                </a:solidFill>
                <a:latin typeface="Arial"/>
                <a:ea typeface="Arial"/>
                <a:cs typeface="Arial"/>
                <a:sym typeface="Arial"/>
              </a:endParaRPr>
            </a:p>
          </p:txBody>
        </p:sp>
        <p:sp>
          <p:nvSpPr>
            <p:cNvPr id="217" name="Google Shape;217;p11"/>
            <p:cNvSpPr/>
            <p:nvPr/>
          </p:nvSpPr>
          <p:spPr>
            <a:xfrm>
              <a:off x="3840163" y="4098926"/>
              <a:ext cx="466725"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Noto Sans Symbols"/>
                <a:buNone/>
              </a:pPr>
              <a:r>
                <a:rPr lang="fr-BE" sz="1800" b="0" i="0" u="none" strike="noStrike" cap="none" dirty="0">
                  <a:solidFill>
                    <a:schemeClr val="dk1"/>
                  </a:solidFill>
                  <a:latin typeface="Arial"/>
                  <a:ea typeface="Arial"/>
                  <a:cs typeface="Arial"/>
                  <a:sym typeface="Wingdings" panose="05000000000000000000" pitchFamily="2" charset="2"/>
                </a:rPr>
                <a:t></a:t>
              </a:r>
              <a:endParaRPr sz="1800" b="0" i="0" u="none" strike="noStrike" cap="none" dirty="0">
                <a:solidFill>
                  <a:schemeClr val="dk1"/>
                </a:solidFill>
                <a:latin typeface="Arial"/>
                <a:ea typeface="Arial"/>
                <a:cs typeface="Arial"/>
                <a:sym typeface="Arial"/>
              </a:endParaRPr>
            </a:p>
          </p:txBody>
        </p:sp>
        <p:sp>
          <p:nvSpPr>
            <p:cNvPr id="218" name="Google Shape;218;p11"/>
            <p:cNvSpPr/>
            <p:nvPr/>
          </p:nvSpPr>
          <p:spPr>
            <a:xfrm>
              <a:off x="4135438" y="4079876"/>
              <a:ext cx="4416978"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dirty="0">
                  <a:solidFill>
                    <a:srgbClr val="000000"/>
                  </a:solidFill>
                  <a:latin typeface="Calibri"/>
                  <a:ea typeface="Calibri"/>
                  <a:cs typeface="Calibri"/>
                  <a:sym typeface="Calibri"/>
                </a:rPr>
                <a:t>Une « clause » est une phrase ou un ensemble </a:t>
              </a:r>
              <a:endParaRPr sz="1800" b="0" i="0" u="none" strike="noStrike" cap="none" dirty="0">
                <a:solidFill>
                  <a:schemeClr val="dk1"/>
                </a:solidFill>
                <a:latin typeface="Arial"/>
                <a:ea typeface="Arial"/>
                <a:cs typeface="Arial"/>
                <a:sym typeface="Arial"/>
              </a:endParaRPr>
            </a:p>
          </p:txBody>
        </p:sp>
        <p:sp>
          <p:nvSpPr>
            <p:cNvPr id="219" name="Google Shape;219;p11"/>
            <p:cNvSpPr/>
            <p:nvPr/>
          </p:nvSpPr>
          <p:spPr>
            <a:xfrm>
              <a:off x="3840163" y="4359276"/>
              <a:ext cx="4365625" cy="3333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dirty="0">
                  <a:solidFill>
                    <a:srgbClr val="000000"/>
                  </a:solidFill>
                  <a:latin typeface="Calibri"/>
                  <a:ea typeface="Calibri"/>
                  <a:cs typeface="Calibri"/>
                  <a:sym typeface="Calibri"/>
                </a:rPr>
                <a:t>de phrases contenues dans le texte d'un acte </a:t>
              </a:r>
              <a:endParaRPr sz="1800" b="0" i="0" u="none" strike="noStrike" cap="none" dirty="0">
                <a:solidFill>
                  <a:schemeClr val="dk1"/>
                </a:solidFill>
                <a:latin typeface="Arial"/>
                <a:ea typeface="Arial"/>
                <a:cs typeface="Arial"/>
                <a:sym typeface="Arial"/>
              </a:endParaRPr>
            </a:p>
          </p:txBody>
        </p:sp>
        <p:sp>
          <p:nvSpPr>
            <p:cNvPr id="220" name="Google Shape;220;p11"/>
            <p:cNvSpPr/>
            <p:nvPr/>
          </p:nvSpPr>
          <p:spPr>
            <a:xfrm>
              <a:off x="3840163" y="4633913"/>
              <a:ext cx="990600"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juridique</a:t>
              </a:r>
              <a:endParaRPr sz="1800" b="0" i="0" u="none" strike="noStrike" cap="none">
                <a:solidFill>
                  <a:schemeClr val="dk1"/>
                </a:solidFill>
                <a:latin typeface="Arial"/>
                <a:ea typeface="Arial"/>
                <a:cs typeface="Arial"/>
                <a:sym typeface="Arial"/>
              </a:endParaRPr>
            </a:p>
          </p:txBody>
        </p:sp>
        <p:sp>
          <p:nvSpPr>
            <p:cNvPr id="221" name="Google Shape;221;p11"/>
            <p:cNvSpPr/>
            <p:nvPr/>
          </p:nvSpPr>
          <p:spPr>
            <a:xfrm>
              <a:off x="773113" y="3525838"/>
              <a:ext cx="2173288" cy="34448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Calibri"/>
                <a:buNone/>
              </a:pPr>
              <a:r>
                <a:rPr lang="fr-BE" sz="1800" b="0" i="0" u="none" strike="noStrike" cap="none">
                  <a:solidFill>
                    <a:srgbClr val="000000"/>
                  </a:solidFill>
                  <a:latin typeface="Calibri"/>
                  <a:ea typeface="Calibri"/>
                  <a:cs typeface="Calibri"/>
                  <a:sym typeface="Calibri"/>
                </a:rPr>
                <a:t>Clauses de réexamen</a:t>
              </a:r>
              <a:endParaRPr sz="1800" b="0" i="0" u="none" strike="noStrike" cap="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Marchés de faible montant : Quid?</a:t>
            </a:r>
            <a:endParaRPr/>
          </a:p>
        </p:txBody>
      </p:sp>
      <p:sp>
        <p:nvSpPr>
          <p:cNvPr id="227" name="Google Shape;227;p12"/>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457200" lvl="0" indent="-457200" algn="l" rtl="0">
              <a:lnSpc>
                <a:spcPct val="90000"/>
              </a:lnSpc>
              <a:spcBef>
                <a:spcPts val="0"/>
              </a:spcBef>
              <a:spcAft>
                <a:spcPts val="0"/>
              </a:spcAft>
              <a:buSzPts val="2000"/>
              <a:buFont typeface="Noto Sans Symbols"/>
              <a:buChar char="⮚"/>
            </a:pPr>
            <a:r>
              <a:rPr lang="fr-BE"/>
              <a:t>La plupart de la législation MP n’est généralement </a:t>
            </a:r>
            <a:r>
              <a:rPr lang="fr-BE" b="1"/>
              <a:t>pas applicable </a:t>
            </a:r>
            <a:r>
              <a:rPr lang="fr-BE"/>
              <a:t>(RGE art. 5, al. 2) ;</a:t>
            </a:r>
            <a:endParaRPr/>
          </a:p>
          <a:p>
            <a:pPr marL="457200" lvl="0" indent="-457200" algn="l" rtl="0">
              <a:lnSpc>
                <a:spcPct val="90000"/>
              </a:lnSpc>
              <a:spcBef>
                <a:spcPts val="1400"/>
              </a:spcBef>
              <a:spcAft>
                <a:spcPts val="0"/>
              </a:spcAft>
              <a:buSzPts val="2000"/>
              <a:buFont typeface="Noto Sans Symbols"/>
              <a:buChar char="⮚"/>
            </a:pPr>
            <a:r>
              <a:rPr lang="fr-BE"/>
              <a:t>Néanmoins, pour vos marchés de faible montant, vous </a:t>
            </a:r>
            <a:r>
              <a:rPr lang="fr-BE" b="1"/>
              <a:t>pouvez</a:t>
            </a:r>
            <a:r>
              <a:rPr lang="fr-BE"/>
              <a:t> rendre des dispositions des RGE qui ne le seraient pas obligatoirement (RGE art. 6, § 5)</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dirty="0"/>
              <a:t>Le cas le plus fréquent</a:t>
            </a:r>
            <a:endParaRPr dirty="0"/>
          </a:p>
        </p:txBody>
      </p:sp>
      <p:sp>
        <p:nvSpPr>
          <p:cNvPr id="247" name="Google Shape;247;p15"/>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457200" lvl="0" indent="-457200" algn="l" rtl="0">
              <a:lnSpc>
                <a:spcPct val="90000"/>
              </a:lnSpc>
              <a:spcBef>
                <a:spcPts val="0"/>
              </a:spcBef>
              <a:spcAft>
                <a:spcPts val="0"/>
              </a:spcAft>
              <a:buSzPts val="2000"/>
              <a:buFont typeface="Noto Sans Symbols"/>
              <a:buChar char="⮚"/>
            </a:pPr>
            <a:r>
              <a:rPr lang="fr-BE" dirty="0"/>
              <a:t>Vous n’avez </a:t>
            </a:r>
            <a:r>
              <a:rPr lang="fr-BE" b="1" dirty="0"/>
              <a:t>pas</a:t>
            </a:r>
            <a:r>
              <a:rPr lang="fr-BE" dirty="0"/>
              <a:t> rendu obligatoire les RGE</a:t>
            </a:r>
            <a:endParaRPr dirty="0"/>
          </a:p>
          <a:p>
            <a:pPr marL="457200" lvl="0" indent="-457200" algn="l" rtl="0">
              <a:lnSpc>
                <a:spcPct val="90000"/>
              </a:lnSpc>
              <a:spcBef>
                <a:spcPts val="1400"/>
              </a:spcBef>
              <a:spcAft>
                <a:spcPts val="0"/>
              </a:spcAft>
              <a:buSzPts val="2000"/>
              <a:buFont typeface="Noto Sans Symbols"/>
              <a:buChar char="⮚"/>
            </a:pPr>
            <a:r>
              <a:rPr lang="fr-BE" dirty="0"/>
              <a:t>Il se peut que vous soyez tenus par les conditions générales de vente de votre cocontractant (par ex. pour la révision des prix)</a:t>
            </a:r>
            <a:endParaRPr dirty="0"/>
          </a:p>
          <a:p>
            <a:pPr marL="457200" lvl="0" indent="-457200" algn="l" rtl="0">
              <a:lnSpc>
                <a:spcPct val="90000"/>
              </a:lnSpc>
              <a:spcBef>
                <a:spcPts val="1400"/>
              </a:spcBef>
              <a:spcAft>
                <a:spcPts val="0"/>
              </a:spcAft>
              <a:buSzPts val="2000"/>
              <a:buFont typeface="Noto Sans Symbols"/>
              <a:buChar char="⮚"/>
            </a:pPr>
            <a:r>
              <a:rPr lang="fr-BE" dirty="0"/>
              <a:t>Les principes généraux s’appliquent quand même, notamment le principe du forfait</a:t>
            </a:r>
            <a:endParaRPr dirty="0"/>
          </a:p>
          <a:p>
            <a:pPr marL="457200" lvl="0" indent="-457200" algn="l" rtl="0">
              <a:lnSpc>
                <a:spcPct val="90000"/>
              </a:lnSpc>
              <a:spcBef>
                <a:spcPts val="1400"/>
              </a:spcBef>
              <a:spcAft>
                <a:spcPts val="0"/>
              </a:spcAft>
              <a:buSzPts val="2000"/>
              <a:buFont typeface="Noto Sans Symbols"/>
              <a:buChar char="⮚"/>
            </a:pPr>
            <a:r>
              <a:rPr lang="fr-BE" dirty="0"/>
              <a:t>Donc pas de modification « considérées comme substantielles » (Cf. plus loin)</a:t>
            </a:r>
            <a:endParaRPr dirty="0"/>
          </a:p>
          <a:p>
            <a:pPr marL="857250" lvl="1" indent="-457200" algn="l" rtl="0">
              <a:lnSpc>
                <a:spcPct val="90000"/>
              </a:lnSpc>
              <a:spcBef>
                <a:spcPts val="400"/>
              </a:spcBef>
              <a:spcAft>
                <a:spcPts val="0"/>
              </a:spcAft>
              <a:buSzPts val="1800"/>
              <a:buFont typeface="Noto Sans Symbols"/>
              <a:buChar char="⮚"/>
            </a:pPr>
            <a:r>
              <a:rPr lang="fr-BE" dirty="0"/>
              <a:t>On reparlera après du concept de modification substantielle</a:t>
            </a:r>
            <a:endParaRPr dirty="0"/>
          </a:p>
          <a:p>
            <a:pPr marL="857250" lvl="1" indent="-457200" algn="l" rtl="0">
              <a:lnSpc>
                <a:spcPct val="90000"/>
              </a:lnSpc>
              <a:spcBef>
                <a:spcPts val="600"/>
              </a:spcBef>
              <a:spcAft>
                <a:spcPts val="0"/>
              </a:spcAft>
              <a:buSzPts val="1800"/>
              <a:buFont typeface="Noto Sans Symbols"/>
              <a:buChar char="⮚"/>
            </a:pPr>
            <a:r>
              <a:rPr lang="fr-BE" dirty="0"/>
              <a:t>Un exemple : achat de smartphones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grpSp>
        <p:nvGrpSpPr>
          <p:cNvPr id="252" name="Google Shape;252;p16"/>
          <p:cNvGrpSpPr/>
          <p:nvPr/>
        </p:nvGrpSpPr>
        <p:grpSpPr>
          <a:xfrm>
            <a:off x="804910" y="2758838"/>
            <a:ext cx="1458738" cy="886979"/>
            <a:chOff x="804910" y="2758838"/>
            <a:chExt cx="1458738" cy="886979"/>
          </a:xfrm>
        </p:grpSpPr>
        <p:grpSp>
          <p:nvGrpSpPr>
            <p:cNvPr id="253" name="Google Shape;253;p16"/>
            <p:cNvGrpSpPr/>
            <p:nvPr/>
          </p:nvGrpSpPr>
          <p:grpSpPr>
            <a:xfrm>
              <a:off x="1179451" y="2758838"/>
              <a:ext cx="1084197" cy="886979"/>
              <a:chOff x="2217676" y="1845381"/>
              <a:chExt cx="1084197" cy="886979"/>
            </a:xfrm>
          </p:grpSpPr>
          <p:grpSp>
            <p:nvGrpSpPr>
              <p:cNvPr id="254" name="Google Shape;254;p16"/>
              <p:cNvGrpSpPr/>
              <p:nvPr/>
            </p:nvGrpSpPr>
            <p:grpSpPr>
              <a:xfrm>
                <a:off x="2266958" y="1894657"/>
                <a:ext cx="985633" cy="788426"/>
                <a:chOff x="2266958" y="1894657"/>
                <a:chExt cx="985633" cy="788426"/>
              </a:xfrm>
            </p:grpSpPr>
            <p:sp>
              <p:nvSpPr>
                <p:cNvPr id="255" name="Google Shape;255;p16"/>
                <p:cNvSpPr/>
                <p:nvPr/>
              </p:nvSpPr>
              <p:spPr>
                <a:xfrm>
                  <a:off x="2266958" y="1894657"/>
                  <a:ext cx="985633" cy="788426"/>
                </a:xfrm>
                <a:custGeom>
                  <a:avLst/>
                  <a:gdLst/>
                  <a:ahLst/>
                  <a:cxnLst/>
                  <a:rect l="l" t="t" r="r" b="b"/>
                  <a:pathLst>
                    <a:path w="985633" h="788426" extrusionOk="0">
                      <a:moveTo>
                        <a:pt x="887301" y="60"/>
                      </a:moveTo>
                      <a:cubicBezTo>
                        <a:pt x="941736" y="60"/>
                        <a:pt x="985864" y="44184"/>
                        <a:pt x="985864" y="98613"/>
                      </a:cubicBezTo>
                      <a:lnTo>
                        <a:pt x="985864" y="689933"/>
                      </a:lnTo>
                      <a:cubicBezTo>
                        <a:pt x="985864" y="744362"/>
                        <a:pt x="941736" y="788486"/>
                        <a:pt x="887301" y="788486"/>
                      </a:cubicBezTo>
                      <a:lnTo>
                        <a:pt x="98793" y="788486"/>
                      </a:lnTo>
                      <a:cubicBezTo>
                        <a:pt x="44358" y="788486"/>
                        <a:pt x="230" y="744362"/>
                        <a:pt x="230" y="689933"/>
                      </a:cubicBezTo>
                      <a:lnTo>
                        <a:pt x="230" y="98613"/>
                      </a:lnTo>
                      <a:cubicBezTo>
                        <a:pt x="230" y="44184"/>
                        <a:pt x="44358" y="60"/>
                        <a:pt x="98793" y="6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16"/>
                <p:cNvSpPr txBox="1"/>
                <p:nvPr/>
              </p:nvSpPr>
              <p:spPr>
                <a:xfrm>
                  <a:off x="2347820" y="2028304"/>
                  <a:ext cx="853111"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Tout va bien </a:t>
                  </a:r>
                  <a:endParaRPr/>
                </a:p>
              </p:txBody>
            </p:sp>
            <p:sp>
              <p:nvSpPr>
                <p:cNvPr id="257" name="Google Shape;257;p16"/>
                <p:cNvSpPr txBox="1"/>
                <p:nvPr/>
              </p:nvSpPr>
              <p:spPr>
                <a:xfrm>
                  <a:off x="2334827" y="2170221"/>
                  <a:ext cx="912249"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jusqu'au jour </a:t>
                  </a:r>
                  <a:endParaRPr/>
                </a:p>
              </p:txBody>
            </p:sp>
            <p:sp>
              <p:nvSpPr>
                <p:cNvPr id="258" name="Google Shape;258;p16"/>
                <p:cNvSpPr txBox="1"/>
                <p:nvPr/>
              </p:nvSpPr>
              <p:spPr>
                <a:xfrm>
                  <a:off x="2553215" y="2312138"/>
                  <a:ext cx="409575"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où...</a:t>
                  </a:r>
                  <a:endParaRPr/>
                </a:p>
              </p:txBody>
            </p:sp>
          </p:grpSp>
          <p:sp>
            <p:nvSpPr>
              <p:cNvPr id="259" name="Google Shape;259;p16"/>
              <p:cNvSpPr/>
              <p:nvPr/>
            </p:nvSpPr>
            <p:spPr>
              <a:xfrm>
                <a:off x="2266958" y="1894657"/>
                <a:ext cx="985633" cy="788426"/>
              </a:xfrm>
              <a:custGeom>
                <a:avLst/>
                <a:gdLst/>
                <a:ahLst/>
                <a:cxnLst/>
                <a:rect l="l" t="t" r="r" b="b"/>
                <a:pathLst>
                  <a:path w="985633" h="788426" extrusionOk="0">
                    <a:moveTo>
                      <a:pt x="230" y="60"/>
                    </a:moveTo>
                    <a:lnTo>
                      <a:pt x="985864" y="60"/>
                    </a:lnTo>
                    <a:lnTo>
                      <a:pt x="985864" y="788486"/>
                    </a:lnTo>
                    <a:lnTo>
                      <a:pt x="230" y="78848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p16"/>
              <p:cNvSpPr/>
              <p:nvPr/>
            </p:nvSpPr>
            <p:spPr>
              <a:xfrm>
                <a:off x="2217676" y="1845381"/>
                <a:ext cx="1084197" cy="886979"/>
              </a:xfrm>
              <a:custGeom>
                <a:avLst/>
                <a:gdLst/>
                <a:ahLst/>
                <a:cxnLst/>
                <a:rect l="l" t="t" r="r" b="b"/>
                <a:pathLst>
                  <a:path w="1084197" h="886979" extrusionOk="0">
                    <a:moveTo>
                      <a:pt x="946439" y="60"/>
                    </a:moveTo>
                    <a:cubicBezTo>
                      <a:pt x="1022648" y="60"/>
                      <a:pt x="1084427" y="60"/>
                      <a:pt x="1084427" y="60"/>
                    </a:cubicBezTo>
                    <a:lnTo>
                      <a:pt x="1084427" y="887039"/>
                    </a:lnTo>
                    <a:cubicBezTo>
                      <a:pt x="1084427" y="887039"/>
                      <a:pt x="1022648" y="887039"/>
                      <a:pt x="946439" y="887039"/>
                    </a:cubicBezTo>
                    <a:lnTo>
                      <a:pt x="138219" y="887039"/>
                    </a:lnTo>
                    <a:cubicBezTo>
                      <a:pt x="62010" y="887039"/>
                      <a:pt x="230" y="887039"/>
                      <a:pt x="230" y="887039"/>
                    </a:cubicBezTo>
                    <a:lnTo>
                      <a:pt x="230" y="60"/>
                    </a:lnTo>
                    <a:cubicBezTo>
                      <a:pt x="230" y="60"/>
                      <a:pt x="62010" y="60"/>
                      <a:pt x="138219" y="6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61" name="Google Shape;261;p16"/>
            <p:cNvGrpSpPr/>
            <p:nvPr/>
          </p:nvGrpSpPr>
          <p:grpSpPr>
            <a:xfrm>
              <a:off x="804910" y="3153051"/>
              <a:ext cx="473104" cy="98553"/>
              <a:chOff x="1843135" y="2239594"/>
              <a:chExt cx="473104" cy="98553"/>
            </a:xfrm>
          </p:grpSpPr>
          <p:sp>
            <p:nvSpPr>
              <p:cNvPr id="262" name="Google Shape;262;p16"/>
              <p:cNvSpPr/>
              <p:nvPr/>
            </p:nvSpPr>
            <p:spPr>
              <a:xfrm>
                <a:off x="1892417" y="2288870"/>
                <a:ext cx="374540" cy="9855"/>
              </a:xfrm>
              <a:custGeom>
                <a:avLst/>
                <a:gdLst/>
                <a:ahLst/>
                <a:cxnLst/>
                <a:rect l="l" t="t" r="r" b="b"/>
                <a:pathLst>
                  <a:path w="374540" h="9855" extrusionOk="0">
                    <a:moveTo>
                      <a:pt x="0" y="0"/>
                    </a:moveTo>
                    <a:lnTo>
                      <a:pt x="374541"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263;p16"/>
              <p:cNvSpPr/>
              <p:nvPr/>
            </p:nvSpPr>
            <p:spPr>
              <a:xfrm>
                <a:off x="1843135" y="2239594"/>
                <a:ext cx="473104" cy="98553"/>
              </a:xfrm>
              <a:custGeom>
                <a:avLst/>
                <a:gdLst/>
                <a:ahLst/>
                <a:cxnLst/>
                <a:rect l="l" t="t" r="r" b="b"/>
                <a:pathLst>
                  <a:path w="473104" h="98553" extrusionOk="0">
                    <a:moveTo>
                      <a:pt x="433679" y="0"/>
                    </a:moveTo>
                    <a:cubicBezTo>
                      <a:pt x="455453" y="0"/>
                      <a:pt x="473104" y="0"/>
                      <a:pt x="473104" y="0"/>
                    </a:cubicBezTo>
                    <a:lnTo>
                      <a:pt x="473104" y="98553"/>
                    </a:lnTo>
                    <a:cubicBezTo>
                      <a:pt x="473104" y="98553"/>
                      <a:pt x="455453" y="98553"/>
                      <a:pt x="433679"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16"/>
              <p:cNvSpPr/>
              <p:nvPr/>
            </p:nvSpPr>
            <p:spPr>
              <a:xfrm>
                <a:off x="1892417" y="2288870"/>
                <a:ext cx="374540" cy="9855"/>
              </a:xfrm>
              <a:custGeom>
                <a:avLst/>
                <a:gdLst/>
                <a:ahLst/>
                <a:cxnLst/>
                <a:rect l="l" t="t" r="r" b="b"/>
                <a:pathLst>
                  <a:path w="374540" h="9855" extrusionOk="0">
                    <a:moveTo>
                      <a:pt x="0" y="0"/>
                    </a:moveTo>
                    <a:lnTo>
                      <a:pt x="374541"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65" name="Google Shape;265;p16"/>
          <p:cNvGrpSpPr/>
          <p:nvPr/>
        </p:nvGrpSpPr>
        <p:grpSpPr>
          <a:xfrm>
            <a:off x="269935" y="2975655"/>
            <a:ext cx="843254" cy="916545"/>
            <a:chOff x="269935" y="2975655"/>
            <a:chExt cx="843254" cy="916545"/>
          </a:xfrm>
        </p:grpSpPr>
        <p:grpSp>
          <p:nvGrpSpPr>
            <p:cNvPr id="266" name="Google Shape;266;p16"/>
            <p:cNvGrpSpPr/>
            <p:nvPr/>
          </p:nvGrpSpPr>
          <p:grpSpPr>
            <a:xfrm>
              <a:off x="450082" y="2975655"/>
              <a:ext cx="453391" cy="453345"/>
              <a:chOff x="1488307" y="2062198"/>
              <a:chExt cx="453391" cy="453345"/>
            </a:xfrm>
          </p:grpSpPr>
          <p:sp>
            <p:nvSpPr>
              <p:cNvPr id="267" name="Google Shape;267;p16"/>
              <p:cNvSpPr/>
              <p:nvPr/>
            </p:nvSpPr>
            <p:spPr>
              <a:xfrm>
                <a:off x="1537588" y="2111474"/>
                <a:ext cx="354828" cy="354791"/>
              </a:xfrm>
              <a:custGeom>
                <a:avLst/>
                <a:gdLst/>
                <a:ahLst/>
                <a:cxnLst/>
                <a:rect l="l" t="t" r="r" b="b"/>
                <a:pathLst>
                  <a:path w="354828" h="354791" extrusionOk="0">
                    <a:moveTo>
                      <a:pt x="354984" y="177478"/>
                    </a:moveTo>
                    <a:cubicBezTo>
                      <a:pt x="354984" y="275451"/>
                      <a:pt x="275553" y="354874"/>
                      <a:pt x="177570" y="354874"/>
                    </a:cubicBezTo>
                    <a:cubicBezTo>
                      <a:pt x="79587" y="354874"/>
                      <a:pt x="156" y="275451"/>
                      <a:pt x="156" y="177478"/>
                    </a:cubicBezTo>
                    <a:cubicBezTo>
                      <a:pt x="156" y="79505"/>
                      <a:pt x="79587" y="82"/>
                      <a:pt x="177570" y="82"/>
                    </a:cubicBezTo>
                    <a:cubicBezTo>
                      <a:pt x="275553" y="82"/>
                      <a:pt x="354984" y="79505"/>
                      <a:pt x="354984" y="177478"/>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16"/>
              <p:cNvSpPr/>
              <p:nvPr/>
            </p:nvSpPr>
            <p:spPr>
              <a:xfrm>
                <a:off x="1537588" y="2111474"/>
                <a:ext cx="354828" cy="354791"/>
              </a:xfrm>
              <a:custGeom>
                <a:avLst/>
                <a:gdLst/>
                <a:ahLst/>
                <a:cxnLst/>
                <a:rect l="l" t="t" r="r" b="b"/>
                <a:pathLst>
                  <a:path w="354828" h="354791" extrusionOk="0">
                    <a:moveTo>
                      <a:pt x="156" y="82"/>
                    </a:moveTo>
                    <a:lnTo>
                      <a:pt x="354984" y="82"/>
                    </a:lnTo>
                    <a:lnTo>
                      <a:pt x="354984" y="354874"/>
                    </a:lnTo>
                    <a:lnTo>
                      <a:pt x="156" y="354874"/>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16"/>
              <p:cNvSpPr/>
              <p:nvPr/>
            </p:nvSpPr>
            <p:spPr>
              <a:xfrm>
                <a:off x="1488307" y="2062198"/>
                <a:ext cx="453391" cy="453345"/>
              </a:xfrm>
              <a:custGeom>
                <a:avLst/>
                <a:gdLst/>
                <a:ahLst/>
                <a:cxnLst/>
                <a:rect l="l" t="t" r="r" b="b"/>
                <a:pathLst>
                  <a:path w="453391" h="453345" extrusionOk="0">
                    <a:moveTo>
                      <a:pt x="453548" y="226755"/>
                    </a:moveTo>
                    <a:cubicBezTo>
                      <a:pt x="453548" y="351942"/>
                      <a:pt x="352052" y="453427"/>
                      <a:pt x="226852" y="453427"/>
                    </a:cubicBezTo>
                    <a:cubicBezTo>
                      <a:pt x="101651" y="453427"/>
                      <a:pt x="156" y="351942"/>
                      <a:pt x="156" y="226755"/>
                    </a:cubicBezTo>
                    <a:cubicBezTo>
                      <a:pt x="156" y="101567"/>
                      <a:pt x="101651" y="82"/>
                      <a:pt x="226852" y="82"/>
                    </a:cubicBezTo>
                    <a:cubicBezTo>
                      <a:pt x="352052" y="82"/>
                      <a:pt x="453548" y="101567"/>
                      <a:pt x="453548" y="22675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70" name="Google Shape;270;p16"/>
            <p:cNvGrpSpPr/>
            <p:nvPr/>
          </p:nvGrpSpPr>
          <p:grpSpPr>
            <a:xfrm>
              <a:off x="269935" y="3399434"/>
              <a:ext cx="843254" cy="492766"/>
              <a:chOff x="1308160" y="2485977"/>
              <a:chExt cx="843254" cy="492766"/>
            </a:xfrm>
          </p:grpSpPr>
          <p:sp>
            <p:nvSpPr>
              <p:cNvPr id="271" name="Google Shape;271;p16"/>
              <p:cNvSpPr txBox="1"/>
              <p:nvPr/>
            </p:nvSpPr>
            <p:spPr>
              <a:xfrm>
                <a:off x="1376889" y="2488548"/>
                <a:ext cx="724978"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Vous avez </a:t>
                </a:r>
                <a:endParaRPr/>
              </a:p>
            </p:txBody>
          </p:sp>
          <p:sp>
            <p:nvSpPr>
              <p:cNvPr id="272" name="Google Shape;272;p16"/>
              <p:cNvSpPr txBox="1"/>
              <p:nvPr/>
            </p:nvSpPr>
            <p:spPr>
              <a:xfrm>
                <a:off x="1308160" y="2618638"/>
                <a:ext cx="843254"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attribué votre </a:t>
                </a:r>
                <a:endParaRPr/>
              </a:p>
            </p:txBody>
          </p:sp>
          <p:sp>
            <p:nvSpPr>
              <p:cNvPr id="273" name="Google Shape;273;p16"/>
              <p:cNvSpPr txBox="1"/>
              <p:nvPr/>
            </p:nvSpPr>
            <p:spPr>
              <a:xfrm>
                <a:off x="1443761" y="2748729"/>
                <a:ext cx="537708"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marché</a:t>
                </a:r>
                <a:endParaRPr/>
              </a:p>
            </p:txBody>
          </p:sp>
          <p:sp>
            <p:nvSpPr>
              <p:cNvPr id="274" name="Google Shape;274;p16"/>
              <p:cNvSpPr/>
              <p:nvPr/>
            </p:nvSpPr>
            <p:spPr>
              <a:xfrm>
                <a:off x="1399600" y="2535253"/>
                <a:ext cx="640662" cy="394213"/>
              </a:xfrm>
              <a:custGeom>
                <a:avLst/>
                <a:gdLst/>
                <a:ahLst/>
                <a:cxnLst/>
                <a:rect l="l" t="t" r="r" b="b"/>
                <a:pathLst>
                  <a:path w="640662" h="394213" extrusionOk="0">
                    <a:moveTo>
                      <a:pt x="142" y="125"/>
                    </a:moveTo>
                    <a:lnTo>
                      <a:pt x="640804" y="125"/>
                    </a:lnTo>
                    <a:lnTo>
                      <a:pt x="640804" y="394338"/>
                    </a:lnTo>
                    <a:lnTo>
                      <a:pt x="142" y="394338"/>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5" name="Google Shape;275;p16"/>
              <p:cNvSpPr/>
              <p:nvPr/>
            </p:nvSpPr>
            <p:spPr>
              <a:xfrm>
                <a:off x="1350318" y="2485977"/>
                <a:ext cx="739225" cy="492766"/>
              </a:xfrm>
              <a:custGeom>
                <a:avLst/>
                <a:gdLst/>
                <a:ahLst/>
                <a:cxnLst/>
                <a:rect l="l" t="t" r="r" b="b"/>
                <a:pathLst>
                  <a:path w="739225" h="492766" extrusionOk="0">
                    <a:moveTo>
                      <a:pt x="699942" y="125"/>
                    </a:moveTo>
                    <a:cubicBezTo>
                      <a:pt x="721716" y="125"/>
                      <a:pt x="739367" y="125"/>
                      <a:pt x="739367" y="125"/>
                    </a:cubicBezTo>
                    <a:lnTo>
                      <a:pt x="739367" y="492891"/>
                    </a:lnTo>
                    <a:cubicBezTo>
                      <a:pt x="739367" y="492891"/>
                      <a:pt x="721716" y="492891"/>
                      <a:pt x="699942" y="492891"/>
                    </a:cubicBezTo>
                    <a:lnTo>
                      <a:pt x="39567" y="492891"/>
                    </a:lnTo>
                    <a:cubicBezTo>
                      <a:pt x="17793" y="492891"/>
                      <a:pt x="142" y="492891"/>
                      <a:pt x="142" y="492891"/>
                    </a:cubicBezTo>
                    <a:lnTo>
                      <a:pt x="142" y="125"/>
                    </a:lnTo>
                    <a:cubicBezTo>
                      <a:pt x="142" y="125"/>
                      <a:pt x="17793" y="125"/>
                      <a:pt x="39567" y="12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76" name="Google Shape;276;p16"/>
          <p:cNvGrpSpPr/>
          <p:nvPr/>
        </p:nvGrpSpPr>
        <p:grpSpPr>
          <a:xfrm>
            <a:off x="2855029" y="1181985"/>
            <a:ext cx="2614662" cy="2463832"/>
            <a:chOff x="2855029" y="1181985"/>
            <a:chExt cx="2614662" cy="2463832"/>
          </a:xfrm>
        </p:grpSpPr>
        <p:grpSp>
          <p:nvGrpSpPr>
            <p:cNvPr id="277" name="Google Shape;277;p16"/>
            <p:cNvGrpSpPr/>
            <p:nvPr/>
          </p:nvGrpSpPr>
          <p:grpSpPr>
            <a:xfrm>
              <a:off x="3692817" y="2266071"/>
              <a:ext cx="177414" cy="591319"/>
              <a:chOff x="4731042" y="1352614"/>
              <a:chExt cx="177414" cy="591319"/>
            </a:xfrm>
          </p:grpSpPr>
          <p:sp>
            <p:nvSpPr>
              <p:cNvPr id="278" name="Google Shape;278;p16"/>
              <p:cNvSpPr/>
              <p:nvPr/>
            </p:nvSpPr>
            <p:spPr>
              <a:xfrm>
                <a:off x="4780324" y="1401891"/>
                <a:ext cx="78850" cy="492766"/>
              </a:xfrm>
              <a:custGeom>
                <a:avLst/>
                <a:gdLst/>
                <a:ahLst/>
                <a:cxnLst/>
                <a:rect l="l" t="t" r="r" b="b"/>
                <a:pathLst>
                  <a:path w="78850" h="492766" extrusionOk="0">
                    <a:moveTo>
                      <a:pt x="78851" y="492766"/>
                    </a:moveTo>
                    <a:lnTo>
                      <a:pt x="0" y="0"/>
                    </a:lnTo>
                  </a:path>
                </a:pathLst>
              </a:custGeom>
              <a:noFill/>
              <a:ln w="19700" cap="rnd" cmpd="sng">
                <a:solidFill>
                  <a:srgbClr val="22242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9" name="Google Shape;279;p16"/>
              <p:cNvSpPr/>
              <p:nvPr/>
            </p:nvSpPr>
            <p:spPr>
              <a:xfrm>
                <a:off x="4731042" y="1352614"/>
                <a:ext cx="177414" cy="591319"/>
              </a:xfrm>
              <a:custGeom>
                <a:avLst/>
                <a:gdLst/>
                <a:ahLst/>
                <a:cxnLst/>
                <a:rect l="l" t="t" r="r" b="b"/>
                <a:pathLst>
                  <a:path w="177414" h="591319" extrusionOk="0">
                    <a:moveTo>
                      <a:pt x="137989" y="0"/>
                    </a:moveTo>
                    <a:cubicBezTo>
                      <a:pt x="159763" y="0"/>
                      <a:pt x="177414" y="0"/>
                      <a:pt x="177414" y="0"/>
                    </a:cubicBezTo>
                    <a:lnTo>
                      <a:pt x="177414" y="591320"/>
                    </a:lnTo>
                    <a:cubicBezTo>
                      <a:pt x="177414" y="591320"/>
                      <a:pt x="159763" y="591320"/>
                      <a:pt x="137989" y="591320"/>
                    </a:cubicBezTo>
                    <a:lnTo>
                      <a:pt x="39425" y="591320"/>
                    </a:lnTo>
                    <a:cubicBezTo>
                      <a:pt x="17651" y="591320"/>
                      <a:pt x="0" y="591320"/>
                      <a:pt x="0" y="591320"/>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0" name="Google Shape;280;p16"/>
              <p:cNvSpPr/>
              <p:nvPr/>
            </p:nvSpPr>
            <p:spPr>
              <a:xfrm>
                <a:off x="4780324" y="1401891"/>
                <a:ext cx="78850" cy="492766"/>
              </a:xfrm>
              <a:custGeom>
                <a:avLst/>
                <a:gdLst/>
                <a:ahLst/>
                <a:cxnLst/>
                <a:rect l="l" t="t" r="r" b="b"/>
                <a:pathLst>
                  <a:path w="78850" h="492766" extrusionOk="0">
                    <a:moveTo>
                      <a:pt x="78851" y="492766"/>
                    </a:moveTo>
                    <a:lnTo>
                      <a:pt x="0"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81" name="Google Shape;281;p16"/>
            <p:cNvGrpSpPr/>
            <p:nvPr/>
          </p:nvGrpSpPr>
          <p:grpSpPr>
            <a:xfrm>
              <a:off x="2855029" y="1181985"/>
              <a:ext cx="2614662" cy="2463832"/>
              <a:chOff x="2855029" y="1181985"/>
              <a:chExt cx="2614662" cy="2463832"/>
            </a:xfrm>
          </p:grpSpPr>
          <p:grpSp>
            <p:nvGrpSpPr>
              <p:cNvPr id="282" name="Google Shape;282;p16"/>
              <p:cNvGrpSpPr/>
              <p:nvPr/>
            </p:nvGrpSpPr>
            <p:grpSpPr>
              <a:xfrm>
                <a:off x="3347846" y="2758838"/>
                <a:ext cx="1084197" cy="886979"/>
                <a:chOff x="4386071" y="1845381"/>
                <a:chExt cx="1084197" cy="886979"/>
              </a:xfrm>
            </p:grpSpPr>
            <p:grpSp>
              <p:nvGrpSpPr>
                <p:cNvPr id="283" name="Google Shape;283;p16"/>
                <p:cNvGrpSpPr/>
                <p:nvPr/>
              </p:nvGrpSpPr>
              <p:grpSpPr>
                <a:xfrm>
                  <a:off x="4435352" y="1894657"/>
                  <a:ext cx="993083" cy="788426"/>
                  <a:chOff x="4435352" y="1894657"/>
                  <a:chExt cx="993083" cy="788426"/>
                </a:xfrm>
              </p:grpSpPr>
              <p:sp>
                <p:nvSpPr>
                  <p:cNvPr id="284" name="Google Shape;284;p16"/>
                  <p:cNvSpPr/>
                  <p:nvPr/>
                </p:nvSpPr>
                <p:spPr>
                  <a:xfrm>
                    <a:off x="4435352" y="1894657"/>
                    <a:ext cx="985633" cy="788426"/>
                  </a:xfrm>
                  <a:custGeom>
                    <a:avLst/>
                    <a:gdLst/>
                    <a:ahLst/>
                    <a:cxnLst/>
                    <a:rect l="l" t="t" r="r" b="b"/>
                    <a:pathLst>
                      <a:path w="985633" h="788426" extrusionOk="0">
                        <a:moveTo>
                          <a:pt x="887521" y="60"/>
                        </a:moveTo>
                        <a:cubicBezTo>
                          <a:pt x="941956" y="60"/>
                          <a:pt x="986084" y="44184"/>
                          <a:pt x="986084" y="98613"/>
                        </a:cubicBezTo>
                        <a:lnTo>
                          <a:pt x="986084" y="689933"/>
                        </a:lnTo>
                        <a:cubicBezTo>
                          <a:pt x="986084" y="744362"/>
                          <a:pt x="941956" y="788486"/>
                          <a:pt x="887521" y="788486"/>
                        </a:cubicBezTo>
                        <a:lnTo>
                          <a:pt x="99013" y="788486"/>
                        </a:lnTo>
                        <a:cubicBezTo>
                          <a:pt x="44578" y="788486"/>
                          <a:pt x="450" y="744362"/>
                          <a:pt x="450" y="689933"/>
                        </a:cubicBezTo>
                        <a:lnTo>
                          <a:pt x="450" y="98613"/>
                        </a:lnTo>
                        <a:cubicBezTo>
                          <a:pt x="450" y="44184"/>
                          <a:pt x="44578" y="60"/>
                          <a:pt x="99013" y="6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16"/>
                  <p:cNvSpPr txBox="1"/>
                  <p:nvPr/>
                </p:nvSpPr>
                <p:spPr>
                  <a:xfrm>
                    <a:off x="4455604" y="2099262"/>
                    <a:ext cx="971387"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L'adjudicataire</a:t>
                    </a:r>
                    <a:endParaRPr/>
                  </a:p>
                </p:txBody>
              </p:sp>
              <p:sp>
                <p:nvSpPr>
                  <p:cNvPr id="286" name="Google Shape;286;p16"/>
                  <p:cNvSpPr txBox="1"/>
                  <p:nvPr/>
                </p:nvSpPr>
                <p:spPr>
                  <a:xfrm>
                    <a:off x="4457048" y="2241179"/>
                    <a:ext cx="971387"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a un problème</a:t>
                    </a:r>
                    <a:endParaRPr/>
                  </a:p>
                </p:txBody>
              </p:sp>
            </p:grpSp>
            <p:sp>
              <p:nvSpPr>
                <p:cNvPr id="287" name="Google Shape;287;p16"/>
                <p:cNvSpPr/>
                <p:nvPr/>
              </p:nvSpPr>
              <p:spPr>
                <a:xfrm>
                  <a:off x="4435352" y="1894657"/>
                  <a:ext cx="985633" cy="788426"/>
                </a:xfrm>
                <a:custGeom>
                  <a:avLst/>
                  <a:gdLst/>
                  <a:ahLst/>
                  <a:cxnLst/>
                  <a:rect l="l" t="t" r="r" b="b"/>
                  <a:pathLst>
                    <a:path w="985633" h="788426" extrusionOk="0">
                      <a:moveTo>
                        <a:pt x="450" y="60"/>
                      </a:moveTo>
                      <a:lnTo>
                        <a:pt x="986084" y="60"/>
                      </a:lnTo>
                      <a:lnTo>
                        <a:pt x="986084" y="788486"/>
                      </a:lnTo>
                      <a:lnTo>
                        <a:pt x="450" y="78848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16"/>
                <p:cNvSpPr/>
                <p:nvPr/>
              </p:nvSpPr>
              <p:spPr>
                <a:xfrm>
                  <a:off x="4386071" y="1845381"/>
                  <a:ext cx="1084197" cy="886979"/>
                </a:xfrm>
                <a:custGeom>
                  <a:avLst/>
                  <a:gdLst/>
                  <a:ahLst/>
                  <a:cxnLst/>
                  <a:rect l="l" t="t" r="r" b="b"/>
                  <a:pathLst>
                    <a:path w="1084197" h="886979" extrusionOk="0">
                      <a:moveTo>
                        <a:pt x="946659" y="60"/>
                      </a:moveTo>
                      <a:cubicBezTo>
                        <a:pt x="1022868" y="60"/>
                        <a:pt x="1084647" y="60"/>
                        <a:pt x="1084647" y="60"/>
                      </a:cubicBezTo>
                      <a:lnTo>
                        <a:pt x="1084647" y="887039"/>
                      </a:lnTo>
                      <a:cubicBezTo>
                        <a:pt x="1084647" y="887039"/>
                        <a:pt x="1022868" y="887039"/>
                        <a:pt x="946659" y="887039"/>
                      </a:cubicBezTo>
                      <a:lnTo>
                        <a:pt x="138439" y="887039"/>
                      </a:lnTo>
                      <a:cubicBezTo>
                        <a:pt x="62230" y="887039"/>
                        <a:pt x="450" y="887039"/>
                        <a:pt x="450" y="887039"/>
                      </a:cubicBezTo>
                      <a:lnTo>
                        <a:pt x="450" y="60"/>
                      </a:lnTo>
                      <a:cubicBezTo>
                        <a:pt x="450" y="60"/>
                        <a:pt x="62230" y="60"/>
                        <a:pt x="138439" y="6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89" name="Google Shape;289;p16"/>
              <p:cNvGrpSpPr/>
              <p:nvPr/>
            </p:nvGrpSpPr>
            <p:grpSpPr>
              <a:xfrm>
                <a:off x="3002874" y="3153051"/>
                <a:ext cx="443535" cy="98553"/>
                <a:chOff x="4041099" y="2239594"/>
                <a:chExt cx="443535" cy="98553"/>
              </a:xfrm>
            </p:grpSpPr>
            <p:sp>
              <p:nvSpPr>
                <p:cNvPr id="290" name="Google Shape;290;p16"/>
                <p:cNvSpPr/>
                <p:nvPr/>
              </p:nvSpPr>
              <p:spPr>
                <a:xfrm>
                  <a:off x="4090380" y="2288870"/>
                  <a:ext cx="344971" cy="9855"/>
                </a:xfrm>
                <a:custGeom>
                  <a:avLst/>
                  <a:gdLst/>
                  <a:ahLst/>
                  <a:cxnLst/>
                  <a:rect l="l" t="t" r="r" b="b"/>
                  <a:pathLst>
                    <a:path w="344971" h="9855" extrusionOk="0">
                      <a:moveTo>
                        <a:pt x="0" y="0"/>
                      </a:moveTo>
                      <a:lnTo>
                        <a:pt x="344972"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1" name="Google Shape;291;p16"/>
                <p:cNvSpPr/>
                <p:nvPr/>
              </p:nvSpPr>
              <p:spPr>
                <a:xfrm>
                  <a:off x="4041099" y="2239594"/>
                  <a:ext cx="443535" cy="98553"/>
                </a:xfrm>
                <a:custGeom>
                  <a:avLst/>
                  <a:gdLst/>
                  <a:ahLst/>
                  <a:cxnLst/>
                  <a:rect l="l" t="t" r="r" b="b"/>
                  <a:pathLst>
                    <a:path w="443535" h="98553" extrusionOk="0">
                      <a:moveTo>
                        <a:pt x="404110" y="0"/>
                      </a:moveTo>
                      <a:cubicBezTo>
                        <a:pt x="425884" y="0"/>
                        <a:pt x="443535" y="0"/>
                        <a:pt x="443535" y="0"/>
                      </a:cubicBezTo>
                      <a:lnTo>
                        <a:pt x="443535" y="98553"/>
                      </a:lnTo>
                      <a:cubicBezTo>
                        <a:pt x="443535" y="98553"/>
                        <a:pt x="425884" y="98553"/>
                        <a:pt x="404110"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16"/>
                <p:cNvSpPr/>
                <p:nvPr/>
              </p:nvSpPr>
              <p:spPr>
                <a:xfrm>
                  <a:off x="4090380" y="2288870"/>
                  <a:ext cx="344971" cy="9855"/>
                </a:xfrm>
                <a:custGeom>
                  <a:avLst/>
                  <a:gdLst/>
                  <a:ahLst/>
                  <a:cxnLst/>
                  <a:rect l="l" t="t" r="r" b="b"/>
                  <a:pathLst>
                    <a:path w="344971" h="9855" extrusionOk="0">
                      <a:moveTo>
                        <a:pt x="0" y="0"/>
                      </a:moveTo>
                      <a:lnTo>
                        <a:pt x="344972"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93" name="Google Shape;293;p16"/>
              <p:cNvGrpSpPr/>
              <p:nvPr/>
            </p:nvGrpSpPr>
            <p:grpSpPr>
              <a:xfrm>
                <a:off x="2855029" y="1181985"/>
                <a:ext cx="2614662" cy="1182639"/>
                <a:chOff x="3893254" y="268528"/>
                <a:chExt cx="2614662" cy="1182639"/>
              </a:xfrm>
            </p:grpSpPr>
            <p:grpSp>
              <p:nvGrpSpPr>
                <p:cNvPr id="294" name="Google Shape;294;p16"/>
                <p:cNvGrpSpPr/>
                <p:nvPr/>
              </p:nvGrpSpPr>
              <p:grpSpPr>
                <a:xfrm>
                  <a:off x="3920090" y="317805"/>
                  <a:ext cx="2587826" cy="1102210"/>
                  <a:chOff x="3920090" y="317805"/>
                  <a:chExt cx="2587826" cy="1102210"/>
                </a:xfrm>
              </p:grpSpPr>
              <p:sp>
                <p:nvSpPr>
                  <p:cNvPr id="295" name="Google Shape;295;p16"/>
                  <p:cNvSpPr/>
                  <p:nvPr/>
                </p:nvSpPr>
                <p:spPr>
                  <a:xfrm>
                    <a:off x="3942535" y="317805"/>
                    <a:ext cx="2464084" cy="1084086"/>
                  </a:xfrm>
                  <a:custGeom>
                    <a:avLst/>
                    <a:gdLst/>
                    <a:ahLst/>
                    <a:cxnLst/>
                    <a:rect l="l" t="t" r="r" b="b"/>
                    <a:pathLst>
                      <a:path w="2464084" h="1084086" extrusionOk="0">
                        <a:moveTo>
                          <a:pt x="400" y="-100"/>
                        </a:moveTo>
                        <a:lnTo>
                          <a:pt x="2464485" y="-100"/>
                        </a:lnTo>
                        <a:lnTo>
                          <a:pt x="2464485" y="1083986"/>
                        </a:lnTo>
                        <a:lnTo>
                          <a:pt x="400" y="108398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6" name="Google Shape;296;p16"/>
                  <p:cNvSpPr/>
                  <p:nvPr/>
                </p:nvSpPr>
                <p:spPr>
                  <a:xfrm>
                    <a:off x="3942535" y="317805"/>
                    <a:ext cx="98563" cy="1084086"/>
                  </a:xfrm>
                  <a:custGeom>
                    <a:avLst/>
                    <a:gdLst/>
                    <a:ahLst/>
                    <a:cxnLst/>
                    <a:rect l="l" t="t" r="r" b="b"/>
                    <a:pathLst>
                      <a:path w="98563" h="1084086" extrusionOk="0">
                        <a:moveTo>
                          <a:pt x="98963" y="-100"/>
                        </a:moveTo>
                        <a:lnTo>
                          <a:pt x="400" y="-100"/>
                        </a:lnTo>
                        <a:lnTo>
                          <a:pt x="400" y="1083986"/>
                        </a:lnTo>
                        <a:lnTo>
                          <a:pt x="98963" y="1083986"/>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7" name="Google Shape;297;p16"/>
                  <p:cNvSpPr txBox="1"/>
                  <p:nvPr/>
                </p:nvSpPr>
                <p:spPr>
                  <a:xfrm>
                    <a:off x="3920090" y="339101"/>
                    <a:ext cx="2587826"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Exemple 1 : il y a un bouleversement sur les </a:t>
                    </a:r>
                    <a:endParaRPr/>
                  </a:p>
                </p:txBody>
              </p:sp>
              <p:sp>
                <p:nvSpPr>
                  <p:cNvPr id="298" name="Google Shape;298;p16"/>
                  <p:cNvSpPr txBox="1"/>
                  <p:nvPr/>
                </p:nvSpPr>
                <p:spPr>
                  <a:xfrm>
                    <a:off x="3920090" y="481018"/>
                    <a:ext cx="2311849"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prix (guerre en Ukraine, Covid, etc.) et il </a:t>
                    </a:r>
                    <a:endParaRPr/>
                  </a:p>
                </p:txBody>
              </p:sp>
              <p:sp>
                <p:nvSpPr>
                  <p:cNvPr id="299" name="Google Shape;299;p16"/>
                  <p:cNvSpPr txBox="1"/>
                  <p:nvPr/>
                </p:nvSpPr>
                <p:spPr>
                  <a:xfrm>
                    <a:off x="3920090" y="622934"/>
                    <a:ext cx="2508976"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ne peut plus exécuter le marchés dans les </a:t>
                    </a:r>
                    <a:endParaRPr/>
                  </a:p>
                </p:txBody>
              </p:sp>
              <p:sp>
                <p:nvSpPr>
                  <p:cNvPr id="300" name="Google Shape;300;p16"/>
                  <p:cNvSpPr txBox="1"/>
                  <p:nvPr/>
                </p:nvSpPr>
                <p:spPr>
                  <a:xfrm>
                    <a:off x="3920090" y="764851"/>
                    <a:ext cx="1897883"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conditions initialement prévues.</a:t>
                    </a:r>
                    <a:endParaRPr/>
                  </a:p>
                </p:txBody>
              </p:sp>
              <p:sp>
                <p:nvSpPr>
                  <p:cNvPr id="301" name="Google Shape;301;p16"/>
                  <p:cNvSpPr txBox="1"/>
                  <p:nvPr/>
                </p:nvSpPr>
                <p:spPr>
                  <a:xfrm>
                    <a:off x="3920090" y="906768"/>
                    <a:ext cx="2390700"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Exemple 2 : il y a de nouvelles taxes (par </a:t>
                    </a:r>
                    <a:endParaRPr/>
                  </a:p>
                </p:txBody>
              </p:sp>
              <p:sp>
                <p:nvSpPr>
                  <p:cNvPr id="302" name="Google Shape;302;p16"/>
                  <p:cNvSpPr txBox="1"/>
                  <p:nvPr/>
                </p:nvSpPr>
                <p:spPr>
                  <a:xfrm>
                    <a:off x="3920090" y="1048685"/>
                    <a:ext cx="2154147"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exemple la taxe kilométrique sur les </a:t>
                    </a:r>
                    <a:endParaRPr/>
                  </a:p>
                </p:txBody>
              </p:sp>
              <p:sp>
                <p:nvSpPr>
                  <p:cNvPr id="303" name="Google Shape;303;p16"/>
                  <p:cNvSpPr txBox="1"/>
                  <p:nvPr/>
                </p:nvSpPr>
                <p:spPr>
                  <a:xfrm>
                    <a:off x="3920090" y="1190601"/>
                    <a:ext cx="655984"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camions</a:t>
                    </a:r>
                    <a:endParaRPr/>
                  </a:p>
                </p:txBody>
              </p:sp>
            </p:grpSp>
            <p:sp>
              <p:nvSpPr>
                <p:cNvPr id="304" name="Google Shape;304;p16"/>
                <p:cNvSpPr/>
                <p:nvPr/>
              </p:nvSpPr>
              <p:spPr>
                <a:xfrm>
                  <a:off x="3942535" y="317805"/>
                  <a:ext cx="2464084" cy="1084086"/>
                </a:xfrm>
                <a:custGeom>
                  <a:avLst/>
                  <a:gdLst/>
                  <a:ahLst/>
                  <a:cxnLst/>
                  <a:rect l="l" t="t" r="r" b="b"/>
                  <a:pathLst>
                    <a:path w="2464084" h="1084086" extrusionOk="0">
                      <a:moveTo>
                        <a:pt x="400" y="-100"/>
                      </a:moveTo>
                      <a:lnTo>
                        <a:pt x="2464485" y="-100"/>
                      </a:lnTo>
                      <a:lnTo>
                        <a:pt x="2464485" y="1083986"/>
                      </a:lnTo>
                      <a:lnTo>
                        <a:pt x="400" y="108398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5" name="Google Shape;305;p16"/>
                <p:cNvSpPr/>
                <p:nvPr/>
              </p:nvSpPr>
              <p:spPr>
                <a:xfrm>
                  <a:off x="3893254" y="268528"/>
                  <a:ext cx="2562648" cy="1182639"/>
                </a:xfrm>
                <a:custGeom>
                  <a:avLst/>
                  <a:gdLst/>
                  <a:ahLst/>
                  <a:cxnLst/>
                  <a:rect l="l" t="t" r="r" b="b"/>
                  <a:pathLst>
                    <a:path w="2562648" h="1182639" extrusionOk="0">
                      <a:moveTo>
                        <a:pt x="2523623" y="-100"/>
                      </a:moveTo>
                      <a:cubicBezTo>
                        <a:pt x="2545397" y="-100"/>
                        <a:pt x="2563048" y="-100"/>
                        <a:pt x="2563048" y="-100"/>
                      </a:cubicBezTo>
                      <a:lnTo>
                        <a:pt x="2563048" y="1182539"/>
                      </a:lnTo>
                      <a:cubicBezTo>
                        <a:pt x="2563048" y="1182539"/>
                        <a:pt x="2545397" y="1182539"/>
                        <a:pt x="2523623" y="1182539"/>
                      </a:cubicBezTo>
                      <a:lnTo>
                        <a:pt x="39825" y="1182539"/>
                      </a:lnTo>
                      <a:cubicBezTo>
                        <a:pt x="18051" y="1182539"/>
                        <a:pt x="400" y="1182539"/>
                        <a:pt x="400" y="1182539"/>
                      </a:cubicBezTo>
                      <a:lnTo>
                        <a:pt x="400" y="-100"/>
                      </a:lnTo>
                      <a:cubicBezTo>
                        <a:pt x="400" y="-100"/>
                        <a:pt x="18051" y="-100"/>
                        <a:pt x="39825" y="-10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grpSp>
        <p:nvGrpSpPr>
          <p:cNvPr id="306" name="Google Shape;306;p16"/>
          <p:cNvGrpSpPr/>
          <p:nvPr/>
        </p:nvGrpSpPr>
        <p:grpSpPr>
          <a:xfrm>
            <a:off x="2756465" y="3399434"/>
            <a:ext cx="2476674" cy="2214904"/>
            <a:chOff x="2756465" y="3399434"/>
            <a:chExt cx="2476674" cy="2214904"/>
          </a:xfrm>
        </p:grpSpPr>
        <p:grpSp>
          <p:nvGrpSpPr>
            <p:cNvPr id="307" name="Google Shape;307;p16"/>
            <p:cNvGrpSpPr/>
            <p:nvPr/>
          </p:nvGrpSpPr>
          <p:grpSpPr>
            <a:xfrm>
              <a:off x="3446409" y="4631350"/>
              <a:ext cx="226695" cy="295659"/>
              <a:chOff x="4484634" y="3717893"/>
              <a:chExt cx="226695" cy="295659"/>
            </a:xfrm>
          </p:grpSpPr>
          <p:sp>
            <p:nvSpPr>
              <p:cNvPr id="308" name="Google Shape;308;p16"/>
              <p:cNvSpPr/>
              <p:nvPr/>
            </p:nvSpPr>
            <p:spPr>
              <a:xfrm>
                <a:off x="4533916" y="3767169"/>
                <a:ext cx="128132" cy="197106"/>
              </a:xfrm>
              <a:custGeom>
                <a:avLst/>
                <a:gdLst/>
                <a:ahLst/>
                <a:cxnLst/>
                <a:rect l="l" t="t" r="r" b="b"/>
                <a:pathLst>
                  <a:path w="128132" h="197106" extrusionOk="0">
                    <a:moveTo>
                      <a:pt x="128132" y="0"/>
                    </a:moveTo>
                    <a:lnTo>
                      <a:pt x="0" y="197107"/>
                    </a:lnTo>
                  </a:path>
                </a:pathLst>
              </a:custGeom>
              <a:noFill/>
              <a:ln w="19700" cap="rnd" cmpd="sng">
                <a:solidFill>
                  <a:srgbClr val="22242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16"/>
              <p:cNvSpPr/>
              <p:nvPr/>
            </p:nvSpPr>
            <p:spPr>
              <a:xfrm>
                <a:off x="4484634" y="3717893"/>
                <a:ext cx="226695" cy="295659"/>
              </a:xfrm>
              <a:custGeom>
                <a:avLst/>
                <a:gdLst/>
                <a:ahLst/>
                <a:cxnLst/>
                <a:rect l="l" t="t" r="r" b="b"/>
                <a:pathLst>
                  <a:path w="226695" h="295659" extrusionOk="0">
                    <a:moveTo>
                      <a:pt x="187270" y="0"/>
                    </a:moveTo>
                    <a:cubicBezTo>
                      <a:pt x="209044" y="0"/>
                      <a:pt x="226696" y="0"/>
                      <a:pt x="226696" y="0"/>
                    </a:cubicBezTo>
                    <a:lnTo>
                      <a:pt x="226696" y="295660"/>
                    </a:lnTo>
                    <a:cubicBezTo>
                      <a:pt x="226696" y="295660"/>
                      <a:pt x="209044" y="295660"/>
                      <a:pt x="187270" y="295660"/>
                    </a:cubicBezTo>
                    <a:lnTo>
                      <a:pt x="39425" y="295660"/>
                    </a:lnTo>
                    <a:cubicBezTo>
                      <a:pt x="17651" y="295660"/>
                      <a:pt x="0" y="295660"/>
                      <a:pt x="0" y="295660"/>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16"/>
              <p:cNvSpPr/>
              <p:nvPr/>
            </p:nvSpPr>
            <p:spPr>
              <a:xfrm>
                <a:off x="4533916" y="3767169"/>
                <a:ext cx="128132" cy="197106"/>
              </a:xfrm>
              <a:custGeom>
                <a:avLst/>
                <a:gdLst/>
                <a:ahLst/>
                <a:cxnLst/>
                <a:rect l="l" t="t" r="r" b="b"/>
                <a:pathLst>
                  <a:path w="128132" h="197106" extrusionOk="0">
                    <a:moveTo>
                      <a:pt x="128132" y="0"/>
                    </a:moveTo>
                    <a:lnTo>
                      <a:pt x="0" y="197107"/>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11" name="Google Shape;311;p16"/>
            <p:cNvGrpSpPr/>
            <p:nvPr/>
          </p:nvGrpSpPr>
          <p:grpSpPr>
            <a:xfrm>
              <a:off x="2756465" y="3399434"/>
              <a:ext cx="2476674" cy="2214904"/>
              <a:chOff x="2756465" y="3399434"/>
              <a:chExt cx="2476674" cy="2214904"/>
            </a:xfrm>
          </p:grpSpPr>
          <p:grpSp>
            <p:nvGrpSpPr>
              <p:cNvPr id="312" name="Google Shape;312;p16"/>
              <p:cNvGrpSpPr/>
              <p:nvPr/>
            </p:nvGrpSpPr>
            <p:grpSpPr>
              <a:xfrm>
                <a:off x="3347846" y="3842924"/>
                <a:ext cx="1084197" cy="886979"/>
                <a:chOff x="4386071" y="2929467"/>
                <a:chExt cx="1084197" cy="886979"/>
              </a:xfrm>
            </p:grpSpPr>
            <p:grpSp>
              <p:nvGrpSpPr>
                <p:cNvPr id="313" name="Google Shape;313;p16"/>
                <p:cNvGrpSpPr/>
                <p:nvPr/>
              </p:nvGrpSpPr>
              <p:grpSpPr>
                <a:xfrm>
                  <a:off x="4435352" y="2978743"/>
                  <a:ext cx="989821" cy="788426"/>
                  <a:chOff x="4435352" y="2978743"/>
                  <a:chExt cx="989821" cy="788426"/>
                </a:xfrm>
              </p:grpSpPr>
              <p:sp>
                <p:nvSpPr>
                  <p:cNvPr id="314" name="Google Shape;314;p16"/>
                  <p:cNvSpPr/>
                  <p:nvPr/>
                </p:nvSpPr>
                <p:spPr>
                  <a:xfrm>
                    <a:off x="4435352" y="2978743"/>
                    <a:ext cx="985633" cy="788426"/>
                  </a:xfrm>
                  <a:custGeom>
                    <a:avLst/>
                    <a:gdLst/>
                    <a:ahLst/>
                    <a:cxnLst/>
                    <a:rect l="l" t="t" r="r" b="b"/>
                    <a:pathLst>
                      <a:path w="985633" h="788426" extrusionOk="0">
                        <a:moveTo>
                          <a:pt x="887521" y="170"/>
                        </a:moveTo>
                        <a:cubicBezTo>
                          <a:pt x="941956" y="170"/>
                          <a:pt x="986084" y="44294"/>
                          <a:pt x="986084" y="98723"/>
                        </a:cubicBezTo>
                        <a:lnTo>
                          <a:pt x="986084" y="690043"/>
                        </a:lnTo>
                        <a:cubicBezTo>
                          <a:pt x="986084" y="744472"/>
                          <a:pt x="941956" y="788596"/>
                          <a:pt x="887521" y="788596"/>
                        </a:cubicBezTo>
                        <a:lnTo>
                          <a:pt x="99013" y="788596"/>
                        </a:lnTo>
                        <a:cubicBezTo>
                          <a:pt x="44578" y="788596"/>
                          <a:pt x="450" y="744472"/>
                          <a:pt x="450" y="690043"/>
                        </a:cubicBezTo>
                        <a:lnTo>
                          <a:pt x="450" y="98723"/>
                        </a:lnTo>
                        <a:cubicBezTo>
                          <a:pt x="450" y="44294"/>
                          <a:pt x="44578" y="170"/>
                          <a:pt x="99013" y="17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5" name="Google Shape;315;p16"/>
                  <p:cNvSpPr txBox="1"/>
                  <p:nvPr/>
                </p:nvSpPr>
                <p:spPr>
                  <a:xfrm>
                    <a:off x="4565593" y="3112390"/>
                    <a:ext cx="764404"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Le service </a:t>
                    </a:r>
                    <a:endParaRPr/>
                  </a:p>
                </p:txBody>
              </p:sp>
              <p:sp>
                <p:nvSpPr>
                  <p:cNvPr id="316" name="Google Shape;316;p16"/>
                  <p:cNvSpPr txBox="1"/>
                  <p:nvPr/>
                </p:nvSpPr>
                <p:spPr>
                  <a:xfrm>
                    <a:off x="4483355" y="3254307"/>
                    <a:ext cx="941818"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bénéficiaire a </a:t>
                    </a:r>
                    <a:endParaRPr/>
                  </a:p>
                </p:txBody>
              </p:sp>
              <p:sp>
                <p:nvSpPr>
                  <p:cNvPr id="317" name="Google Shape;317;p16"/>
                  <p:cNvSpPr txBox="1"/>
                  <p:nvPr/>
                </p:nvSpPr>
                <p:spPr>
                  <a:xfrm>
                    <a:off x="4506368" y="3396224"/>
                    <a:ext cx="872823"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un problème</a:t>
                    </a:r>
                    <a:endParaRPr/>
                  </a:p>
                </p:txBody>
              </p:sp>
            </p:grpSp>
            <p:sp>
              <p:nvSpPr>
                <p:cNvPr id="318" name="Google Shape;318;p16"/>
                <p:cNvSpPr/>
                <p:nvPr/>
              </p:nvSpPr>
              <p:spPr>
                <a:xfrm>
                  <a:off x="4435352" y="2978743"/>
                  <a:ext cx="985633" cy="788426"/>
                </a:xfrm>
                <a:custGeom>
                  <a:avLst/>
                  <a:gdLst/>
                  <a:ahLst/>
                  <a:cxnLst/>
                  <a:rect l="l" t="t" r="r" b="b"/>
                  <a:pathLst>
                    <a:path w="985633" h="788426" extrusionOk="0">
                      <a:moveTo>
                        <a:pt x="450" y="170"/>
                      </a:moveTo>
                      <a:lnTo>
                        <a:pt x="986084" y="170"/>
                      </a:lnTo>
                      <a:lnTo>
                        <a:pt x="986084" y="788596"/>
                      </a:lnTo>
                      <a:lnTo>
                        <a:pt x="450" y="78859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19;p16"/>
                <p:cNvSpPr/>
                <p:nvPr/>
              </p:nvSpPr>
              <p:spPr>
                <a:xfrm>
                  <a:off x="4386071" y="2929467"/>
                  <a:ext cx="1084197" cy="886979"/>
                </a:xfrm>
                <a:custGeom>
                  <a:avLst/>
                  <a:gdLst/>
                  <a:ahLst/>
                  <a:cxnLst/>
                  <a:rect l="l" t="t" r="r" b="b"/>
                  <a:pathLst>
                    <a:path w="1084197" h="886979" extrusionOk="0">
                      <a:moveTo>
                        <a:pt x="946659" y="170"/>
                      </a:moveTo>
                      <a:cubicBezTo>
                        <a:pt x="1022868" y="170"/>
                        <a:pt x="1084647" y="170"/>
                        <a:pt x="1084647" y="170"/>
                      </a:cubicBezTo>
                      <a:lnTo>
                        <a:pt x="1084647" y="887149"/>
                      </a:lnTo>
                      <a:cubicBezTo>
                        <a:pt x="1084647" y="887149"/>
                        <a:pt x="1022868" y="887149"/>
                        <a:pt x="946659" y="887149"/>
                      </a:cubicBezTo>
                      <a:lnTo>
                        <a:pt x="138439" y="887149"/>
                      </a:lnTo>
                      <a:cubicBezTo>
                        <a:pt x="62230" y="887149"/>
                        <a:pt x="450" y="887149"/>
                        <a:pt x="450" y="887149"/>
                      </a:cubicBezTo>
                      <a:lnTo>
                        <a:pt x="450" y="170"/>
                      </a:lnTo>
                      <a:cubicBezTo>
                        <a:pt x="450" y="170"/>
                        <a:pt x="62230" y="170"/>
                        <a:pt x="138439" y="17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20" name="Google Shape;320;p16"/>
              <p:cNvGrpSpPr/>
              <p:nvPr/>
            </p:nvGrpSpPr>
            <p:grpSpPr>
              <a:xfrm>
                <a:off x="2756465" y="3399434"/>
                <a:ext cx="689943" cy="936256"/>
                <a:chOff x="3794690" y="2485977"/>
                <a:chExt cx="689943" cy="936256"/>
              </a:xfrm>
            </p:grpSpPr>
            <p:sp>
              <p:nvSpPr>
                <p:cNvPr id="321" name="Google Shape;321;p16"/>
                <p:cNvSpPr/>
                <p:nvPr/>
              </p:nvSpPr>
              <p:spPr>
                <a:xfrm>
                  <a:off x="3843972" y="2535253"/>
                  <a:ext cx="591380" cy="837702"/>
                </a:xfrm>
                <a:custGeom>
                  <a:avLst/>
                  <a:gdLst/>
                  <a:ahLst/>
                  <a:cxnLst/>
                  <a:rect l="l" t="t" r="r" b="b"/>
                  <a:pathLst>
                    <a:path w="591380" h="837702" extrusionOk="0">
                      <a:moveTo>
                        <a:pt x="0" y="0"/>
                      </a:moveTo>
                      <a:lnTo>
                        <a:pt x="0" y="788426"/>
                      </a:lnTo>
                      <a:cubicBezTo>
                        <a:pt x="0" y="813065"/>
                        <a:pt x="24641" y="837703"/>
                        <a:pt x="49282" y="837703"/>
                      </a:cubicBezTo>
                      <a:lnTo>
                        <a:pt x="591380" y="837703"/>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2" name="Google Shape;322;p16"/>
                <p:cNvSpPr/>
                <p:nvPr/>
              </p:nvSpPr>
              <p:spPr>
                <a:xfrm>
                  <a:off x="3794690" y="2485977"/>
                  <a:ext cx="689943" cy="936256"/>
                </a:xfrm>
                <a:custGeom>
                  <a:avLst/>
                  <a:gdLst/>
                  <a:ahLst/>
                  <a:cxnLst/>
                  <a:rect l="l" t="t" r="r" b="b"/>
                  <a:pathLst>
                    <a:path w="689943" h="936256" extrusionOk="0">
                      <a:moveTo>
                        <a:pt x="650518" y="0"/>
                      </a:moveTo>
                      <a:cubicBezTo>
                        <a:pt x="672292" y="0"/>
                        <a:pt x="689944" y="0"/>
                        <a:pt x="689944" y="0"/>
                      </a:cubicBezTo>
                      <a:lnTo>
                        <a:pt x="689944" y="936256"/>
                      </a:lnTo>
                      <a:cubicBezTo>
                        <a:pt x="689944" y="936256"/>
                        <a:pt x="672292" y="936256"/>
                        <a:pt x="650518" y="936256"/>
                      </a:cubicBezTo>
                      <a:lnTo>
                        <a:pt x="39425" y="936256"/>
                      </a:lnTo>
                      <a:cubicBezTo>
                        <a:pt x="17651" y="936256"/>
                        <a:pt x="0" y="936256"/>
                        <a:pt x="0" y="936256"/>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16"/>
                <p:cNvSpPr/>
                <p:nvPr/>
              </p:nvSpPr>
              <p:spPr>
                <a:xfrm>
                  <a:off x="3843972" y="2535253"/>
                  <a:ext cx="591380" cy="837702"/>
                </a:xfrm>
                <a:custGeom>
                  <a:avLst/>
                  <a:gdLst/>
                  <a:ahLst/>
                  <a:cxnLst/>
                  <a:rect l="l" t="t" r="r" b="b"/>
                  <a:pathLst>
                    <a:path w="591380" h="837702" extrusionOk="0">
                      <a:moveTo>
                        <a:pt x="0" y="0"/>
                      </a:moveTo>
                      <a:lnTo>
                        <a:pt x="0" y="837703"/>
                      </a:lnTo>
                      <a:lnTo>
                        <a:pt x="591380" y="837703"/>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24" name="Google Shape;324;p16"/>
              <p:cNvGrpSpPr/>
              <p:nvPr/>
            </p:nvGrpSpPr>
            <p:grpSpPr>
              <a:xfrm>
                <a:off x="2855029" y="4828456"/>
                <a:ext cx="2378110" cy="785882"/>
                <a:chOff x="3893254" y="3914999"/>
                <a:chExt cx="2378110" cy="785882"/>
              </a:xfrm>
            </p:grpSpPr>
            <p:grpSp>
              <p:nvGrpSpPr>
                <p:cNvPr id="325" name="Google Shape;325;p16"/>
                <p:cNvGrpSpPr/>
                <p:nvPr/>
              </p:nvGrpSpPr>
              <p:grpSpPr>
                <a:xfrm>
                  <a:off x="3920090" y="3964276"/>
                  <a:ext cx="2351274" cy="687329"/>
                  <a:chOff x="3920090" y="3964276"/>
                  <a:chExt cx="2351274" cy="687329"/>
                </a:xfrm>
              </p:grpSpPr>
              <p:sp>
                <p:nvSpPr>
                  <p:cNvPr id="326" name="Google Shape;326;p16"/>
                  <p:cNvSpPr/>
                  <p:nvPr/>
                </p:nvSpPr>
                <p:spPr>
                  <a:xfrm>
                    <a:off x="3942535" y="3964276"/>
                    <a:ext cx="2266948" cy="687329"/>
                  </a:xfrm>
                  <a:custGeom>
                    <a:avLst/>
                    <a:gdLst/>
                    <a:ahLst/>
                    <a:cxnLst/>
                    <a:rect l="l" t="t" r="r" b="b"/>
                    <a:pathLst>
                      <a:path w="2266948" h="687329" extrusionOk="0">
                        <a:moveTo>
                          <a:pt x="400" y="270"/>
                        </a:moveTo>
                        <a:lnTo>
                          <a:pt x="2267348" y="270"/>
                        </a:lnTo>
                        <a:lnTo>
                          <a:pt x="2267348" y="687599"/>
                        </a:lnTo>
                        <a:lnTo>
                          <a:pt x="400" y="687599"/>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7" name="Google Shape;327;p16"/>
                  <p:cNvSpPr/>
                  <p:nvPr/>
                </p:nvSpPr>
                <p:spPr>
                  <a:xfrm>
                    <a:off x="3942535" y="3964276"/>
                    <a:ext cx="98563" cy="687329"/>
                  </a:xfrm>
                  <a:custGeom>
                    <a:avLst/>
                    <a:gdLst/>
                    <a:ahLst/>
                    <a:cxnLst/>
                    <a:rect l="l" t="t" r="r" b="b"/>
                    <a:pathLst>
                      <a:path w="98563" h="687329" extrusionOk="0">
                        <a:moveTo>
                          <a:pt x="98963" y="270"/>
                        </a:moveTo>
                        <a:lnTo>
                          <a:pt x="400" y="270"/>
                        </a:lnTo>
                        <a:lnTo>
                          <a:pt x="400" y="687599"/>
                        </a:lnTo>
                        <a:lnTo>
                          <a:pt x="98963" y="687599"/>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8" name="Google Shape;328;p16"/>
                  <p:cNvSpPr txBox="1"/>
                  <p:nvPr/>
                </p:nvSpPr>
                <p:spPr>
                  <a:xfrm>
                    <a:off x="3920090" y="3985572"/>
                    <a:ext cx="2351274"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Exemple : on avait oublié un détail dans </a:t>
                    </a:r>
                    <a:endParaRPr/>
                  </a:p>
                </p:txBody>
              </p:sp>
              <p:sp>
                <p:nvSpPr>
                  <p:cNvPr id="329" name="Google Shape;329;p16"/>
                  <p:cNvSpPr txBox="1"/>
                  <p:nvPr/>
                </p:nvSpPr>
                <p:spPr>
                  <a:xfrm>
                    <a:off x="3920090" y="4127489"/>
                    <a:ext cx="2065440"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l'inventaire, les besoins ont évolué </a:t>
                    </a:r>
                    <a:endParaRPr/>
                  </a:p>
                </p:txBody>
              </p:sp>
              <p:sp>
                <p:nvSpPr>
                  <p:cNvPr id="330" name="Google Shape;330;p16"/>
                  <p:cNvSpPr txBox="1"/>
                  <p:nvPr/>
                </p:nvSpPr>
                <p:spPr>
                  <a:xfrm>
                    <a:off x="3920090" y="4269405"/>
                    <a:ext cx="2016159"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depuis la rédaction du cahier des </a:t>
                    </a:r>
                    <a:endParaRPr/>
                  </a:p>
                </p:txBody>
              </p:sp>
              <p:sp>
                <p:nvSpPr>
                  <p:cNvPr id="331" name="Google Shape;331;p16"/>
                  <p:cNvSpPr txBox="1"/>
                  <p:nvPr/>
                </p:nvSpPr>
                <p:spPr>
                  <a:xfrm>
                    <a:off x="3920090" y="4411322"/>
                    <a:ext cx="626415"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charges</a:t>
                    </a:r>
                    <a:endParaRPr/>
                  </a:p>
                </p:txBody>
              </p:sp>
            </p:grpSp>
            <p:sp>
              <p:nvSpPr>
                <p:cNvPr id="332" name="Google Shape;332;p16"/>
                <p:cNvSpPr/>
                <p:nvPr/>
              </p:nvSpPr>
              <p:spPr>
                <a:xfrm>
                  <a:off x="3942535" y="3964276"/>
                  <a:ext cx="2266948" cy="687329"/>
                </a:xfrm>
                <a:custGeom>
                  <a:avLst/>
                  <a:gdLst/>
                  <a:ahLst/>
                  <a:cxnLst/>
                  <a:rect l="l" t="t" r="r" b="b"/>
                  <a:pathLst>
                    <a:path w="2266948" h="687329" extrusionOk="0">
                      <a:moveTo>
                        <a:pt x="400" y="270"/>
                      </a:moveTo>
                      <a:lnTo>
                        <a:pt x="2267348" y="270"/>
                      </a:lnTo>
                      <a:lnTo>
                        <a:pt x="2267348" y="687599"/>
                      </a:lnTo>
                      <a:lnTo>
                        <a:pt x="400" y="687599"/>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3" name="Google Shape;333;p16"/>
                <p:cNvSpPr/>
                <p:nvPr/>
              </p:nvSpPr>
              <p:spPr>
                <a:xfrm>
                  <a:off x="3893254" y="3914999"/>
                  <a:ext cx="2365511" cy="785882"/>
                </a:xfrm>
                <a:custGeom>
                  <a:avLst/>
                  <a:gdLst/>
                  <a:ahLst/>
                  <a:cxnLst/>
                  <a:rect l="l" t="t" r="r" b="b"/>
                  <a:pathLst>
                    <a:path w="2365511" h="785882" extrusionOk="0">
                      <a:moveTo>
                        <a:pt x="2326486" y="270"/>
                      </a:moveTo>
                      <a:cubicBezTo>
                        <a:pt x="2348260" y="270"/>
                        <a:pt x="2365912" y="270"/>
                        <a:pt x="2365912" y="270"/>
                      </a:cubicBezTo>
                      <a:lnTo>
                        <a:pt x="2365912" y="786153"/>
                      </a:lnTo>
                      <a:cubicBezTo>
                        <a:pt x="2365912" y="786153"/>
                        <a:pt x="2348260" y="786153"/>
                        <a:pt x="2326486" y="786153"/>
                      </a:cubicBezTo>
                      <a:lnTo>
                        <a:pt x="39825" y="786153"/>
                      </a:lnTo>
                      <a:cubicBezTo>
                        <a:pt x="18051" y="786153"/>
                        <a:pt x="400" y="786153"/>
                        <a:pt x="400" y="786153"/>
                      </a:cubicBezTo>
                      <a:lnTo>
                        <a:pt x="400" y="270"/>
                      </a:lnTo>
                      <a:cubicBezTo>
                        <a:pt x="400" y="270"/>
                        <a:pt x="18051" y="270"/>
                        <a:pt x="39825" y="27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grpSp>
        <p:nvGrpSpPr>
          <p:cNvPr id="334" name="Google Shape;334;p16"/>
          <p:cNvGrpSpPr/>
          <p:nvPr/>
        </p:nvGrpSpPr>
        <p:grpSpPr>
          <a:xfrm>
            <a:off x="4333480" y="2758838"/>
            <a:ext cx="2168394" cy="1576852"/>
            <a:chOff x="4333480" y="2758838"/>
            <a:chExt cx="2168394" cy="1576852"/>
          </a:xfrm>
        </p:grpSpPr>
        <p:grpSp>
          <p:nvGrpSpPr>
            <p:cNvPr id="335" name="Google Shape;335;p16"/>
            <p:cNvGrpSpPr/>
            <p:nvPr/>
          </p:nvGrpSpPr>
          <p:grpSpPr>
            <a:xfrm>
              <a:off x="4727733" y="2955944"/>
              <a:ext cx="492816" cy="492766"/>
              <a:chOff x="5765958" y="2042487"/>
              <a:chExt cx="492816" cy="492766"/>
            </a:xfrm>
          </p:grpSpPr>
          <p:grpSp>
            <p:nvGrpSpPr>
              <p:cNvPr id="336" name="Google Shape;336;p16"/>
              <p:cNvGrpSpPr/>
              <p:nvPr/>
            </p:nvGrpSpPr>
            <p:grpSpPr>
              <a:xfrm>
                <a:off x="5765958" y="2042487"/>
                <a:ext cx="492816" cy="492766"/>
                <a:chOff x="5765958" y="2042487"/>
                <a:chExt cx="492816" cy="492766"/>
              </a:xfrm>
            </p:grpSpPr>
            <p:sp>
              <p:nvSpPr>
                <p:cNvPr id="337" name="Google Shape;337;p16"/>
                <p:cNvSpPr/>
                <p:nvPr/>
              </p:nvSpPr>
              <p:spPr>
                <a:xfrm>
                  <a:off x="5765958" y="2042487"/>
                  <a:ext cx="492816" cy="492766"/>
                </a:xfrm>
                <a:custGeom>
                  <a:avLst/>
                  <a:gdLst/>
                  <a:ahLst/>
                  <a:cxnLst/>
                  <a:rect l="l" t="t" r="r" b="b"/>
                  <a:pathLst>
                    <a:path w="492816" h="492766" extrusionOk="0">
                      <a:moveTo>
                        <a:pt x="246993" y="75"/>
                      </a:moveTo>
                      <a:lnTo>
                        <a:pt x="493402" y="246458"/>
                      </a:lnTo>
                      <a:lnTo>
                        <a:pt x="246993" y="492841"/>
                      </a:lnTo>
                      <a:lnTo>
                        <a:pt x="585" y="246458"/>
                      </a:ln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8" name="Google Shape;338;p16"/>
                <p:cNvSpPr/>
                <p:nvPr/>
              </p:nvSpPr>
              <p:spPr>
                <a:xfrm>
                  <a:off x="5869450" y="2141040"/>
                  <a:ext cx="295690" cy="295659"/>
                </a:xfrm>
                <a:custGeom>
                  <a:avLst/>
                  <a:gdLst/>
                  <a:ahLst/>
                  <a:cxnLst/>
                  <a:rect l="l" t="t" r="r" b="b"/>
                  <a:pathLst>
                    <a:path w="295690" h="295659" extrusionOk="0">
                      <a:moveTo>
                        <a:pt x="123789" y="75"/>
                      </a:moveTo>
                      <a:lnTo>
                        <a:pt x="123789" y="123267"/>
                      </a:lnTo>
                      <a:lnTo>
                        <a:pt x="585" y="123267"/>
                      </a:lnTo>
                      <a:lnTo>
                        <a:pt x="585" y="172543"/>
                      </a:lnTo>
                      <a:lnTo>
                        <a:pt x="123789" y="172543"/>
                      </a:lnTo>
                      <a:lnTo>
                        <a:pt x="123789" y="295735"/>
                      </a:lnTo>
                      <a:lnTo>
                        <a:pt x="173071" y="295735"/>
                      </a:lnTo>
                      <a:lnTo>
                        <a:pt x="173071" y="172543"/>
                      </a:lnTo>
                      <a:lnTo>
                        <a:pt x="296275" y="172543"/>
                      </a:lnTo>
                      <a:lnTo>
                        <a:pt x="296275" y="123267"/>
                      </a:lnTo>
                      <a:lnTo>
                        <a:pt x="173071" y="123267"/>
                      </a:lnTo>
                      <a:lnTo>
                        <a:pt x="173071" y="75"/>
                      </a:lnTo>
                      <a:lnTo>
                        <a:pt x="123789" y="75"/>
                      </a:lnTo>
                      <a:close/>
                    </a:path>
                  </a:pathLst>
                </a:custGeom>
                <a:solidFill>
                  <a:srgbClr val="22242A"/>
                </a:solidFill>
                <a:ln w="985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39" name="Google Shape;339;p16"/>
              <p:cNvSpPr/>
              <p:nvPr/>
            </p:nvSpPr>
            <p:spPr>
              <a:xfrm>
                <a:off x="5765958" y="2042487"/>
                <a:ext cx="492816" cy="492766"/>
              </a:xfrm>
              <a:custGeom>
                <a:avLst/>
                <a:gdLst/>
                <a:ahLst/>
                <a:cxnLst/>
                <a:rect l="l" t="t" r="r" b="b"/>
                <a:pathLst>
                  <a:path w="492816" h="492766" extrusionOk="0">
                    <a:moveTo>
                      <a:pt x="585" y="75"/>
                    </a:moveTo>
                    <a:lnTo>
                      <a:pt x="493402" y="75"/>
                    </a:lnTo>
                    <a:lnTo>
                      <a:pt x="493402" y="492841"/>
                    </a:lnTo>
                    <a:lnTo>
                      <a:pt x="585" y="492841"/>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0" name="Google Shape;340;p16"/>
              <p:cNvSpPr/>
              <p:nvPr/>
            </p:nvSpPr>
            <p:spPr>
              <a:xfrm>
                <a:off x="5785671" y="2062198"/>
                <a:ext cx="453391" cy="453345"/>
              </a:xfrm>
              <a:custGeom>
                <a:avLst/>
                <a:gdLst/>
                <a:ahLst/>
                <a:cxnLst/>
                <a:rect l="l" t="t" r="r" b="b"/>
                <a:pathLst>
                  <a:path w="453391" h="453345" extrusionOk="0">
                    <a:moveTo>
                      <a:pt x="414551" y="75"/>
                    </a:moveTo>
                    <a:cubicBezTo>
                      <a:pt x="436325" y="75"/>
                      <a:pt x="453977" y="75"/>
                      <a:pt x="453977" y="75"/>
                    </a:cubicBezTo>
                    <a:lnTo>
                      <a:pt x="453977" y="453420"/>
                    </a:lnTo>
                    <a:cubicBezTo>
                      <a:pt x="453977" y="453420"/>
                      <a:pt x="436325" y="453420"/>
                      <a:pt x="414551" y="453420"/>
                    </a:cubicBezTo>
                    <a:lnTo>
                      <a:pt x="40010" y="453420"/>
                    </a:lnTo>
                    <a:cubicBezTo>
                      <a:pt x="18236" y="453420"/>
                      <a:pt x="585" y="453420"/>
                      <a:pt x="585" y="453420"/>
                    </a:cubicBezTo>
                    <a:lnTo>
                      <a:pt x="585" y="75"/>
                    </a:lnTo>
                    <a:cubicBezTo>
                      <a:pt x="585" y="75"/>
                      <a:pt x="18236" y="75"/>
                      <a:pt x="40010" y="7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41" name="Google Shape;341;p16"/>
            <p:cNvGrpSpPr/>
            <p:nvPr/>
          </p:nvGrpSpPr>
          <p:grpSpPr>
            <a:xfrm>
              <a:off x="5417677" y="2758838"/>
              <a:ext cx="1084197" cy="886979"/>
              <a:chOff x="6455902" y="1845381"/>
              <a:chExt cx="1084197" cy="886979"/>
            </a:xfrm>
          </p:grpSpPr>
          <p:grpSp>
            <p:nvGrpSpPr>
              <p:cNvPr id="342" name="Google Shape;342;p16"/>
              <p:cNvGrpSpPr/>
              <p:nvPr/>
            </p:nvGrpSpPr>
            <p:grpSpPr>
              <a:xfrm>
                <a:off x="6505184" y="1894657"/>
                <a:ext cx="1025944" cy="788426"/>
                <a:chOff x="6505184" y="1894657"/>
                <a:chExt cx="1025944" cy="788426"/>
              </a:xfrm>
            </p:grpSpPr>
            <p:sp>
              <p:nvSpPr>
                <p:cNvPr id="343" name="Google Shape;343;p16"/>
                <p:cNvSpPr/>
                <p:nvPr/>
              </p:nvSpPr>
              <p:spPr>
                <a:xfrm>
                  <a:off x="6505184" y="1894657"/>
                  <a:ext cx="985633" cy="788426"/>
                </a:xfrm>
                <a:custGeom>
                  <a:avLst/>
                  <a:gdLst/>
                  <a:ahLst/>
                  <a:cxnLst/>
                  <a:rect l="l" t="t" r="r" b="b"/>
                  <a:pathLst>
                    <a:path w="985633" h="788426" extrusionOk="0">
                      <a:moveTo>
                        <a:pt x="887731" y="60"/>
                      </a:moveTo>
                      <a:cubicBezTo>
                        <a:pt x="942166" y="60"/>
                        <a:pt x="986294" y="44184"/>
                        <a:pt x="986294" y="98613"/>
                      </a:cubicBezTo>
                      <a:lnTo>
                        <a:pt x="986294" y="689933"/>
                      </a:lnTo>
                      <a:cubicBezTo>
                        <a:pt x="986294" y="744362"/>
                        <a:pt x="942166" y="788486"/>
                        <a:pt x="887731" y="788486"/>
                      </a:cubicBezTo>
                      <a:lnTo>
                        <a:pt x="99223" y="788486"/>
                      </a:lnTo>
                      <a:cubicBezTo>
                        <a:pt x="44788" y="788486"/>
                        <a:pt x="660" y="744362"/>
                        <a:pt x="660" y="689933"/>
                      </a:cubicBezTo>
                      <a:lnTo>
                        <a:pt x="660" y="98613"/>
                      </a:lnTo>
                      <a:cubicBezTo>
                        <a:pt x="660" y="44184"/>
                        <a:pt x="44788" y="60"/>
                        <a:pt x="99223" y="6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4" name="Google Shape;344;p16"/>
                <p:cNvSpPr txBox="1"/>
                <p:nvPr/>
              </p:nvSpPr>
              <p:spPr>
                <a:xfrm>
                  <a:off x="6554822" y="1957346"/>
                  <a:ext cx="931961"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Analyse de la </a:t>
                  </a:r>
                  <a:endParaRPr/>
                </a:p>
              </p:txBody>
            </p:sp>
            <p:sp>
              <p:nvSpPr>
                <p:cNvPr id="345" name="Google Shape;345;p16"/>
                <p:cNvSpPr txBox="1"/>
                <p:nvPr/>
              </p:nvSpPr>
              <p:spPr>
                <a:xfrm>
                  <a:off x="6530172" y="2099262"/>
                  <a:ext cx="1000956"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problématique </a:t>
                  </a:r>
                  <a:endParaRPr/>
                </a:p>
              </p:txBody>
            </p:sp>
            <p:sp>
              <p:nvSpPr>
                <p:cNvPr id="346" name="Google Shape;346;p16"/>
                <p:cNvSpPr txBox="1"/>
                <p:nvPr/>
              </p:nvSpPr>
              <p:spPr>
                <a:xfrm>
                  <a:off x="6541568" y="2241179"/>
                  <a:ext cx="971387"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au regard des </a:t>
                  </a:r>
                  <a:endParaRPr/>
                </a:p>
              </p:txBody>
            </p:sp>
            <p:sp>
              <p:nvSpPr>
                <p:cNvPr id="347" name="Google Shape;347;p16"/>
                <p:cNvSpPr txBox="1"/>
                <p:nvPr/>
              </p:nvSpPr>
              <p:spPr>
                <a:xfrm>
                  <a:off x="6778351" y="2383096"/>
                  <a:ext cx="439144"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RGE</a:t>
                  </a:r>
                  <a:endParaRPr/>
                </a:p>
              </p:txBody>
            </p:sp>
          </p:grpSp>
          <p:sp>
            <p:nvSpPr>
              <p:cNvPr id="348" name="Google Shape;348;p16"/>
              <p:cNvSpPr/>
              <p:nvPr/>
            </p:nvSpPr>
            <p:spPr>
              <a:xfrm>
                <a:off x="6505184" y="1894657"/>
                <a:ext cx="985633" cy="788426"/>
              </a:xfrm>
              <a:custGeom>
                <a:avLst/>
                <a:gdLst/>
                <a:ahLst/>
                <a:cxnLst/>
                <a:rect l="l" t="t" r="r" b="b"/>
                <a:pathLst>
                  <a:path w="985633" h="788426" extrusionOk="0">
                    <a:moveTo>
                      <a:pt x="660" y="60"/>
                    </a:moveTo>
                    <a:lnTo>
                      <a:pt x="986294" y="60"/>
                    </a:lnTo>
                    <a:lnTo>
                      <a:pt x="986294" y="788486"/>
                    </a:lnTo>
                    <a:lnTo>
                      <a:pt x="660" y="78848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9" name="Google Shape;349;p16"/>
              <p:cNvSpPr/>
              <p:nvPr/>
            </p:nvSpPr>
            <p:spPr>
              <a:xfrm>
                <a:off x="6455902" y="1845381"/>
                <a:ext cx="1084197" cy="886979"/>
              </a:xfrm>
              <a:custGeom>
                <a:avLst/>
                <a:gdLst/>
                <a:ahLst/>
                <a:cxnLst/>
                <a:rect l="l" t="t" r="r" b="b"/>
                <a:pathLst>
                  <a:path w="1084197" h="886979" extrusionOk="0">
                    <a:moveTo>
                      <a:pt x="946869" y="60"/>
                    </a:moveTo>
                    <a:cubicBezTo>
                      <a:pt x="1023078" y="60"/>
                      <a:pt x="1084857" y="60"/>
                      <a:pt x="1084857" y="60"/>
                    </a:cubicBezTo>
                    <a:lnTo>
                      <a:pt x="1084857" y="887039"/>
                    </a:lnTo>
                    <a:cubicBezTo>
                      <a:pt x="1084857" y="887039"/>
                      <a:pt x="1023078" y="887039"/>
                      <a:pt x="946869" y="887039"/>
                    </a:cubicBezTo>
                    <a:lnTo>
                      <a:pt x="138649" y="887039"/>
                    </a:lnTo>
                    <a:cubicBezTo>
                      <a:pt x="62440" y="887039"/>
                      <a:pt x="660" y="887039"/>
                      <a:pt x="660" y="887039"/>
                    </a:cubicBezTo>
                    <a:lnTo>
                      <a:pt x="660" y="60"/>
                    </a:lnTo>
                    <a:cubicBezTo>
                      <a:pt x="660" y="60"/>
                      <a:pt x="62440" y="60"/>
                      <a:pt x="138649" y="6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50" name="Google Shape;350;p16"/>
            <p:cNvGrpSpPr/>
            <p:nvPr/>
          </p:nvGrpSpPr>
          <p:grpSpPr>
            <a:xfrm>
              <a:off x="4333480" y="3153051"/>
              <a:ext cx="443535" cy="98553"/>
              <a:chOff x="5371705" y="2239594"/>
              <a:chExt cx="443535" cy="98553"/>
            </a:xfrm>
          </p:grpSpPr>
          <p:sp>
            <p:nvSpPr>
              <p:cNvPr id="351" name="Google Shape;351;p16"/>
              <p:cNvSpPr/>
              <p:nvPr/>
            </p:nvSpPr>
            <p:spPr>
              <a:xfrm>
                <a:off x="5420986" y="2288870"/>
                <a:ext cx="344971" cy="9855"/>
              </a:xfrm>
              <a:custGeom>
                <a:avLst/>
                <a:gdLst/>
                <a:ahLst/>
                <a:cxnLst/>
                <a:rect l="l" t="t" r="r" b="b"/>
                <a:pathLst>
                  <a:path w="344971" h="9855" extrusionOk="0">
                    <a:moveTo>
                      <a:pt x="0" y="0"/>
                    </a:moveTo>
                    <a:lnTo>
                      <a:pt x="344972"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p16"/>
              <p:cNvSpPr/>
              <p:nvPr/>
            </p:nvSpPr>
            <p:spPr>
              <a:xfrm>
                <a:off x="5371705" y="2239594"/>
                <a:ext cx="443535" cy="98553"/>
              </a:xfrm>
              <a:custGeom>
                <a:avLst/>
                <a:gdLst/>
                <a:ahLst/>
                <a:cxnLst/>
                <a:rect l="l" t="t" r="r" b="b"/>
                <a:pathLst>
                  <a:path w="443535" h="98553" extrusionOk="0">
                    <a:moveTo>
                      <a:pt x="404110" y="0"/>
                    </a:moveTo>
                    <a:cubicBezTo>
                      <a:pt x="425884" y="0"/>
                      <a:pt x="443535" y="0"/>
                      <a:pt x="443535" y="0"/>
                    </a:cubicBezTo>
                    <a:lnTo>
                      <a:pt x="443535" y="98553"/>
                    </a:lnTo>
                    <a:cubicBezTo>
                      <a:pt x="443535" y="98553"/>
                      <a:pt x="425884" y="98553"/>
                      <a:pt x="404110"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3" name="Google Shape;353;p16"/>
              <p:cNvSpPr/>
              <p:nvPr/>
            </p:nvSpPr>
            <p:spPr>
              <a:xfrm>
                <a:off x="5420986" y="2288870"/>
                <a:ext cx="344971" cy="9855"/>
              </a:xfrm>
              <a:custGeom>
                <a:avLst/>
                <a:gdLst/>
                <a:ahLst/>
                <a:cxnLst/>
                <a:rect l="l" t="t" r="r" b="b"/>
                <a:pathLst>
                  <a:path w="344971" h="9855" extrusionOk="0">
                    <a:moveTo>
                      <a:pt x="0" y="0"/>
                    </a:moveTo>
                    <a:lnTo>
                      <a:pt x="344972"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54" name="Google Shape;354;p16"/>
            <p:cNvGrpSpPr/>
            <p:nvPr/>
          </p:nvGrpSpPr>
          <p:grpSpPr>
            <a:xfrm>
              <a:off x="4333480" y="3399434"/>
              <a:ext cx="689943" cy="936256"/>
              <a:chOff x="5371705" y="2485977"/>
              <a:chExt cx="689943" cy="936256"/>
            </a:xfrm>
          </p:grpSpPr>
          <p:sp>
            <p:nvSpPr>
              <p:cNvPr id="355" name="Google Shape;355;p16"/>
              <p:cNvSpPr/>
              <p:nvPr/>
            </p:nvSpPr>
            <p:spPr>
              <a:xfrm>
                <a:off x="5420986" y="2535253"/>
                <a:ext cx="591380" cy="837702"/>
              </a:xfrm>
              <a:custGeom>
                <a:avLst/>
                <a:gdLst/>
                <a:ahLst/>
                <a:cxnLst/>
                <a:rect l="l" t="t" r="r" b="b"/>
                <a:pathLst>
                  <a:path w="591380" h="837702" extrusionOk="0">
                    <a:moveTo>
                      <a:pt x="0" y="837703"/>
                    </a:moveTo>
                    <a:lnTo>
                      <a:pt x="542099" y="837703"/>
                    </a:lnTo>
                    <a:cubicBezTo>
                      <a:pt x="566740" y="837703"/>
                      <a:pt x="591380" y="813065"/>
                      <a:pt x="591380" y="788426"/>
                    </a:cubicBezTo>
                    <a:lnTo>
                      <a:pt x="591380"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6" name="Google Shape;356;p16"/>
              <p:cNvSpPr/>
              <p:nvPr/>
            </p:nvSpPr>
            <p:spPr>
              <a:xfrm>
                <a:off x="5371705" y="2485977"/>
                <a:ext cx="689943" cy="936256"/>
              </a:xfrm>
              <a:custGeom>
                <a:avLst/>
                <a:gdLst/>
                <a:ahLst/>
                <a:cxnLst/>
                <a:rect l="l" t="t" r="r" b="b"/>
                <a:pathLst>
                  <a:path w="689943" h="936256" extrusionOk="0">
                    <a:moveTo>
                      <a:pt x="650518" y="0"/>
                    </a:moveTo>
                    <a:cubicBezTo>
                      <a:pt x="672293" y="0"/>
                      <a:pt x="689944" y="0"/>
                      <a:pt x="689944" y="0"/>
                    </a:cubicBezTo>
                    <a:lnTo>
                      <a:pt x="689944" y="936256"/>
                    </a:lnTo>
                    <a:cubicBezTo>
                      <a:pt x="689944" y="936256"/>
                      <a:pt x="672293" y="936256"/>
                      <a:pt x="650518" y="936256"/>
                    </a:cubicBezTo>
                    <a:lnTo>
                      <a:pt x="39425" y="936256"/>
                    </a:lnTo>
                    <a:cubicBezTo>
                      <a:pt x="17651" y="936256"/>
                      <a:pt x="0" y="936256"/>
                      <a:pt x="0" y="936256"/>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7" name="Google Shape;357;p16"/>
              <p:cNvSpPr/>
              <p:nvPr/>
            </p:nvSpPr>
            <p:spPr>
              <a:xfrm>
                <a:off x="5420986" y="2535253"/>
                <a:ext cx="591380" cy="837702"/>
              </a:xfrm>
              <a:custGeom>
                <a:avLst/>
                <a:gdLst/>
                <a:ahLst/>
                <a:cxnLst/>
                <a:rect l="l" t="t" r="r" b="b"/>
                <a:pathLst>
                  <a:path w="591380" h="837702" extrusionOk="0">
                    <a:moveTo>
                      <a:pt x="0" y="837703"/>
                    </a:moveTo>
                    <a:lnTo>
                      <a:pt x="591380" y="837703"/>
                    </a:lnTo>
                    <a:lnTo>
                      <a:pt x="591380"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58" name="Google Shape;358;p16"/>
            <p:cNvGrpSpPr/>
            <p:nvPr/>
          </p:nvGrpSpPr>
          <p:grpSpPr>
            <a:xfrm>
              <a:off x="5171268" y="3153051"/>
              <a:ext cx="344971" cy="98553"/>
              <a:chOff x="6209493" y="2239594"/>
              <a:chExt cx="344971" cy="98553"/>
            </a:xfrm>
          </p:grpSpPr>
          <p:sp>
            <p:nvSpPr>
              <p:cNvPr id="359" name="Google Shape;359;p16"/>
              <p:cNvSpPr/>
              <p:nvPr/>
            </p:nvSpPr>
            <p:spPr>
              <a:xfrm>
                <a:off x="6258775" y="2288870"/>
                <a:ext cx="246408" cy="9855"/>
              </a:xfrm>
              <a:custGeom>
                <a:avLst/>
                <a:gdLst/>
                <a:ahLst/>
                <a:cxnLst/>
                <a:rect l="l" t="t" r="r" b="b"/>
                <a:pathLst>
                  <a:path w="246408" h="9855" extrusionOk="0">
                    <a:moveTo>
                      <a:pt x="0" y="0"/>
                    </a:moveTo>
                    <a:lnTo>
                      <a:pt x="246408"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0" name="Google Shape;360;p16"/>
              <p:cNvSpPr/>
              <p:nvPr/>
            </p:nvSpPr>
            <p:spPr>
              <a:xfrm>
                <a:off x="6209493" y="2239594"/>
                <a:ext cx="344971" cy="98553"/>
              </a:xfrm>
              <a:custGeom>
                <a:avLst/>
                <a:gdLst/>
                <a:ahLst/>
                <a:cxnLst/>
                <a:rect l="l" t="t" r="r" b="b"/>
                <a:pathLst>
                  <a:path w="344971" h="98553" extrusionOk="0">
                    <a:moveTo>
                      <a:pt x="305547" y="0"/>
                    </a:moveTo>
                    <a:cubicBezTo>
                      <a:pt x="327321" y="0"/>
                      <a:pt x="344972" y="0"/>
                      <a:pt x="344972" y="0"/>
                    </a:cubicBezTo>
                    <a:lnTo>
                      <a:pt x="344972" y="98553"/>
                    </a:lnTo>
                    <a:cubicBezTo>
                      <a:pt x="344972" y="98553"/>
                      <a:pt x="327321" y="98553"/>
                      <a:pt x="305547"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1" name="Google Shape;361;p16"/>
              <p:cNvSpPr/>
              <p:nvPr/>
            </p:nvSpPr>
            <p:spPr>
              <a:xfrm>
                <a:off x="6258775" y="2288870"/>
                <a:ext cx="246408" cy="9855"/>
              </a:xfrm>
              <a:custGeom>
                <a:avLst/>
                <a:gdLst/>
                <a:ahLst/>
                <a:cxnLst/>
                <a:rect l="l" t="t" r="r" b="b"/>
                <a:pathLst>
                  <a:path w="246408" h="9855" extrusionOk="0">
                    <a:moveTo>
                      <a:pt x="0" y="0"/>
                    </a:moveTo>
                    <a:lnTo>
                      <a:pt x="246408"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362" name="Google Shape;362;p16"/>
          <p:cNvGrpSpPr/>
          <p:nvPr/>
        </p:nvGrpSpPr>
        <p:grpSpPr>
          <a:xfrm>
            <a:off x="6403311" y="2955944"/>
            <a:ext cx="887069" cy="492766"/>
            <a:chOff x="6403311" y="2955944"/>
            <a:chExt cx="887069" cy="492766"/>
          </a:xfrm>
        </p:grpSpPr>
        <p:grpSp>
          <p:nvGrpSpPr>
            <p:cNvPr id="363" name="Google Shape;363;p16"/>
            <p:cNvGrpSpPr/>
            <p:nvPr/>
          </p:nvGrpSpPr>
          <p:grpSpPr>
            <a:xfrm>
              <a:off x="6797564" y="2955944"/>
              <a:ext cx="492816" cy="492766"/>
              <a:chOff x="7835789" y="2042487"/>
              <a:chExt cx="492816" cy="492766"/>
            </a:xfrm>
          </p:grpSpPr>
          <p:grpSp>
            <p:nvGrpSpPr>
              <p:cNvPr id="364" name="Google Shape;364;p16"/>
              <p:cNvGrpSpPr/>
              <p:nvPr/>
            </p:nvGrpSpPr>
            <p:grpSpPr>
              <a:xfrm>
                <a:off x="7835789" y="2042487"/>
                <a:ext cx="492816" cy="492766"/>
                <a:chOff x="7835789" y="2042487"/>
                <a:chExt cx="492816" cy="492766"/>
              </a:xfrm>
            </p:grpSpPr>
            <p:sp>
              <p:nvSpPr>
                <p:cNvPr id="365" name="Google Shape;365;p16"/>
                <p:cNvSpPr/>
                <p:nvPr/>
              </p:nvSpPr>
              <p:spPr>
                <a:xfrm>
                  <a:off x="7835789" y="2042487"/>
                  <a:ext cx="492816" cy="492766"/>
                </a:xfrm>
                <a:custGeom>
                  <a:avLst/>
                  <a:gdLst/>
                  <a:ahLst/>
                  <a:cxnLst/>
                  <a:rect l="l" t="t" r="r" b="b"/>
                  <a:pathLst>
                    <a:path w="492816" h="492766" extrusionOk="0">
                      <a:moveTo>
                        <a:pt x="247203" y="75"/>
                      </a:moveTo>
                      <a:lnTo>
                        <a:pt x="493612" y="246458"/>
                      </a:lnTo>
                      <a:lnTo>
                        <a:pt x="247203" y="492841"/>
                      </a:lnTo>
                      <a:lnTo>
                        <a:pt x="795" y="246458"/>
                      </a:ln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6" name="Google Shape;366;p16"/>
                <p:cNvSpPr/>
                <p:nvPr/>
              </p:nvSpPr>
              <p:spPr>
                <a:xfrm>
                  <a:off x="7993491" y="2190317"/>
                  <a:ext cx="180230" cy="191475"/>
                </a:xfrm>
                <a:custGeom>
                  <a:avLst/>
                  <a:gdLst/>
                  <a:ahLst/>
                  <a:cxnLst/>
                  <a:rect l="l" t="t" r="r" b="b"/>
                  <a:pathLst>
                    <a:path w="180230" h="191475" extrusionOk="0">
                      <a:moveTo>
                        <a:pt x="795" y="75"/>
                      </a:moveTo>
                      <a:lnTo>
                        <a:pt x="74014" y="95813"/>
                      </a:lnTo>
                      <a:lnTo>
                        <a:pt x="795" y="191550"/>
                      </a:lnTo>
                      <a:lnTo>
                        <a:pt x="34588" y="191550"/>
                      </a:lnTo>
                      <a:lnTo>
                        <a:pt x="90911" y="117987"/>
                      </a:lnTo>
                      <a:lnTo>
                        <a:pt x="147232" y="191550"/>
                      </a:lnTo>
                      <a:lnTo>
                        <a:pt x="181025" y="191550"/>
                      </a:lnTo>
                      <a:lnTo>
                        <a:pt x="107806" y="95813"/>
                      </a:lnTo>
                      <a:lnTo>
                        <a:pt x="181025" y="75"/>
                      </a:lnTo>
                      <a:lnTo>
                        <a:pt x="147232" y="75"/>
                      </a:lnTo>
                      <a:lnTo>
                        <a:pt x="90911" y="73637"/>
                      </a:lnTo>
                      <a:lnTo>
                        <a:pt x="34588" y="75"/>
                      </a:lnTo>
                      <a:lnTo>
                        <a:pt x="795" y="75"/>
                      </a:lnTo>
                      <a:close/>
                    </a:path>
                  </a:pathLst>
                </a:custGeom>
                <a:solidFill>
                  <a:srgbClr val="22242A"/>
                </a:solidFill>
                <a:ln w="985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67" name="Google Shape;367;p16"/>
              <p:cNvSpPr/>
              <p:nvPr/>
            </p:nvSpPr>
            <p:spPr>
              <a:xfrm>
                <a:off x="7835789" y="2042487"/>
                <a:ext cx="492816" cy="492766"/>
              </a:xfrm>
              <a:custGeom>
                <a:avLst/>
                <a:gdLst/>
                <a:ahLst/>
                <a:cxnLst/>
                <a:rect l="l" t="t" r="r" b="b"/>
                <a:pathLst>
                  <a:path w="492816" h="492766" extrusionOk="0">
                    <a:moveTo>
                      <a:pt x="795" y="75"/>
                    </a:moveTo>
                    <a:lnTo>
                      <a:pt x="493612" y="75"/>
                    </a:lnTo>
                    <a:lnTo>
                      <a:pt x="493612" y="492841"/>
                    </a:lnTo>
                    <a:lnTo>
                      <a:pt x="795" y="492841"/>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8" name="Google Shape;368;p16"/>
              <p:cNvSpPr/>
              <p:nvPr/>
            </p:nvSpPr>
            <p:spPr>
              <a:xfrm>
                <a:off x="7855502" y="2062198"/>
                <a:ext cx="453391" cy="453345"/>
              </a:xfrm>
              <a:custGeom>
                <a:avLst/>
                <a:gdLst/>
                <a:ahLst/>
                <a:cxnLst/>
                <a:rect l="l" t="t" r="r" b="b"/>
                <a:pathLst>
                  <a:path w="453391" h="453345" extrusionOk="0">
                    <a:moveTo>
                      <a:pt x="414761" y="75"/>
                    </a:moveTo>
                    <a:cubicBezTo>
                      <a:pt x="436535" y="75"/>
                      <a:pt x="454187" y="75"/>
                      <a:pt x="454187" y="75"/>
                    </a:cubicBezTo>
                    <a:lnTo>
                      <a:pt x="454187" y="453420"/>
                    </a:lnTo>
                    <a:cubicBezTo>
                      <a:pt x="454187" y="453420"/>
                      <a:pt x="436535" y="453420"/>
                      <a:pt x="414761" y="453420"/>
                    </a:cubicBezTo>
                    <a:lnTo>
                      <a:pt x="40220" y="453420"/>
                    </a:lnTo>
                    <a:cubicBezTo>
                      <a:pt x="18446" y="453420"/>
                      <a:pt x="795" y="453420"/>
                      <a:pt x="795" y="453420"/>
                    </a:cubicBezTo>
                    <a:lnTo>
                      <a:pt x="795" y="75"/>
                    </a:lnTo>
                    <a:cubicBezTo>
                      <a:pt x="795" y="75"/>
                      <a:pt x="18446" y="75"/>
                      <a:pt x="40220" y="7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69" name="Google Shape;369;p16"/>
            <p:cNvGrpSpPr/>
            <p:nvPr/>
          </p:nvGrpSpPr>
          <p:grpSpPr>
            <a:xfrm>
              <a:off x="6403311" y="3153051"/>
              <a:ext cx="443535" cy="98553"/>
              <a:chOff x="7441536" y="2239594"/>
              <a:chExt cx="443535" cy="98553"/>
            </a:xfrm>
          </p:grpSpPr>
          <p:sp>
            <p:nvSpPr>
              <p:cNvPr id="370" name="Google Shape;370;p16"/>
              <p:cNvSpPr/>
              <p:nvPr/>
            </p:nvSpPr>
            <p:spPr>
              <a:xfrm>
                <a:off x="7490818" y="2288870"/>
                <a:ext cx="344971" cy="9855"/>
              </a:xfrm>
              <a:custGeom>
                <a:avLst/>
                <a:gdLst/>
                <a:ahLst/>
                <a:cxnLst/>
                <a:rect l="l" t="t" r="r" b="b"/>
                <a:pathLst>
                  <a:path w="344971" h="9855" extrusionOk="0">
                    <a:moveTo>
                      <a:pt x="0" y="0"/>
                    </a:moveTo>
                    <a:lnTo>
                      <a:pt x="344972"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p16"/>
              <p:cNvSpPr/>
              <p:nvPr/>
            </p:nvSpPr>
            <p:spPr>
              <a:xfrm>
                <a:off x="7441536" y="2239594"/>
                <a:ext cx="443535" cy="98553"/>
              </a:xfrm>
              <a:custGeom>
                <a:avLst/>
                <a:gdLst/>
                <a:ahLst/>
                <a:cxnLst/>
                <a:rect l="l" t="t" r="r" b="b"/>
                <a:pathLst>
                  <a:path w="443535" h="98553" extrusionOk="0">
                    <a:moveTo>
                      <a:pt x="404110" y="0"/>
                    </a:moveTo>
                    <a:cubicBezTo>
                      <a:pt x="425884" y="0"/>
                      <a:pt x="443535" y="0"/>
                      <a:pt x="443535" y="0"/>
                    </a:cubicBezTo>
                    <a:lnTo>
                      <a:pt x="443535" y="98553"/>
                    </a:lnTo>
                    <a:cubicBezTo>
                      <a:pt x="443535" y="98553"/>
                      <a:pt x="425884" y="98553"/>
                      <a:pt x="404110"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2" name="Google Shape;372;p16"/>
              <p:cNvSpPr/>
              <p:nvPr/>
            </p:nvSpPr>
            <p:spPr>
              <a:xfrm>
                <a:off x="7490818" y="2288870"/>
                <a:ext cx="344971" cy="9855"/>
              </a:xfrm>
              <a:custGeom>
                <a:avLst/>
                <a:gdLst/>
                <a:ahLst/>
                <a:cxnLst/>
                <a:rect l="l" t="t" r="r" b="b"/>
                <a:pathLst>
                  <a:path w="344971" h="9855" extrusionOk="0">
                    <a:moveTo>
                      <a:pt x="0" y="0"/>
                    </a:moveTo>
                    <a:lnTo>
                      <a:pt x="344972"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373" name="Google Shape;373;p16"/>
          <p:cNvGrpSpPr/>
          <p:nvPr/>
        </p:nvGrpSpPr>
        <p:grpSpPr>
          <a:xfrm>
            <a:off x="6994691" y="3399434"/>
            <a:ext cx="1589604" cy="2660938"/>
            <a:chOff x="6994691" y="3399434"/>
            <a:chExt cx="1589604" cy="2660938"/>
          </a:xfrm>
        </p:grpSpPr>
        <p:grpSp>
          <p:nvGrpSpPr>
            <p:cNvPr id="374" name="Google Shape;374;p16"/>
            <p:cNvGrpSpPr/>
            <p:nvPr/>
          </p:nvGrpSpPr>
          <p:grpSpPr>
            <a:xfrm>
              <a:off x="7891618" y="5133971"/>
              <a:ext cx="473104" cy="473055"/>
              <a:chOff x="8929843" y="4220514"/>
              <a:chExt cx="473104" cy="473055"/>
            </a:xfrm>
          </p:grpSpPr>
          <p:sp>
            <p:nvSpPr>
              <p:cNvPr id="375" name="Google Shape;375;p16"/>
              <p:cNvSpPr/>
              <p:nvPr/>
            </p:nvSpPr>
            <p:spPr>
              <a:xfrm>
                <a:off x="8988981" y="4279646"/>
                <a:ext cx="354828" cy="354791"/>
              </a:xfrm>
              <a:custGeom>
                <a:avLst/>
                <a:gdLst/>
                <a:ahLst/>
                <a:cxnLst/>
                <a:rect l="l" t="t" r="r" b="b"/>
                <a:pathLst>
                  <a:path w="354828" h="354791" extrusionOk="0">
                    <a:moveTo>
                      <a:pt x="355740" y="177698"/>
                    </a:moveTo>
                    <a:cubicBezTo>
                      <a:pt x="355740" y="275671"/>
                      <a:pt x="276309" y="355094"/>
                      <a:pt x="178326" y="355094"/>
                    </a:cubicBezTo>
                    <a:cubicBezTo>
                      <a:pt x="80343" y="355094"/>
                      <a:pt x="912" y="275671"/>
                      <a:pt x="912" y="177698"/>
                    </a:cubicBezTo>
                    <a:cubicBezTo>
                      <a:pt x="912" y="79725"/>
                      <a:pt x="80343" y="302"/>
                      <a:pt x="178326" y="302"/>
                    </a:cubicBezTo>
                    <a:cubicBezTo>
                      <a:pt x="276309" y="302"/>
                      <a:pt x="355740" y="79725"/>
                      <a:pt x="355740" y="177698"/>
                    </a:cubicBezTo>
                    <a:close/>
                  </a:path>
                </a:pathLst>
              </a:custGeom>
              <a:solidFill>
                <a:srgbClr val="FFFFFF">
                  <a:alpha val="94901"/>
                </a:srgbClr>
              </a:solidFill>
              <a:ln w="394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6" name="Google Shape;376;p16"/>
              <p:cNvSpPr/>
              <p:nvPr/>
            </p:nvSpPr>
            <p:spPr>
              <a:xfrm>
                <a:off x="8988981" y="4279646"/>
                <a:ext cx="354828" cy="354791"/>
              </a:xfrm>
              <a:custGeom>
                <a:avLst/>
                <a:gdLst/>
                <a:ahLst/>
                <a:cxnLst/>
                <a:rect l="l" t="t" r="r" b="b"/>
                <a:pathLst>
                  <a:path w="354828" h="354791" extrusionOk="0">
                    <a:moveTo>
                      <a:pt x="912" y="302"/>
                    </a:moveTo>
                    <a:lnTo>
                      <a:pt x="355740" y="302"/>
                    </a:lnTo>
                    <a:lnTo>
                      <a:pt x="355740" y="355094"/>
                    </a:lnTo>
                    <a:lnTo>
                      <a:pt x="912" y="355094"/>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7" name="Google Shape;377;p16"/>
              <p:cNvSpPr/>
              <p:nvPr/>
            </p:nvSpPr>
            <p:spPr>
              <a:xfrm>
                <a:off x="8929843" y="4220514"/>
                <a:ext cx="473104" cy="473055"/>
              </a:xfrm>
              <a:custGeom>
                <a:avLst/>
                <a:gdLst/>
                <a:ahLst/>
                <a:cxnLst/>
                <a:rect l="l" t="t" r="r" b="b"/>
                <a:pathLst>
                  <a:path w="473104" h="473055" extrusionOk="0">
                    <a:moveTo>
                      <a:pt x="474016" y="236830"/>
                    </a:moveTo>
                    <a:cubicBezTo>
                      <a:pt x="474016" y="367461"/>
                      <a:pt x="368108" y="473358"/>
                      <a:pt x="237464" y="473358"/>
                    </a:cubicBezTo>
                    <a:cubicBezTo>
                      <a:pt x="106820" y="473358"/>
                      <a:pt x="912" y="367461"/>
                      <a:pt x="912" y="236830"/>
                    </a:cubicBezTo>
                    <a:cubicBezTo>
                      <a:pt x="912" y="106199"/>
                      <a:pt x="106820" y="302"/>
                      <a:pt x="237464" y="302"/>
                    </a:cubicBezTo>
                    <a:cubicBezTo>
                      <a:pt x="368108" y="302"/>
                      <a:pt x="474016" y="106199"/>
                      <a:pt x="474016" y="23683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78" name="Google Shape;378;p16"/>
            <p:cNvGrpSpPr/>
            <p:nvPr/>
          </p:nvGrpSpPr>
          <p:grpSpPr>
            <a:xfrm>
              <a:off x="6994691" y="3399434"/>
              <a:ext cx="1005346" cy="2020342"/>
              <a:chOff x="8032916" y="2485977"/>
              <a:chExt cx="1005346" cy="2020342"/>
            </a:xfrm>
          </p:grpSpPr>
          <p:sp>
            <p:nvSpPr>
              <p:cNvPr id="379" name="Google Shape;379;p16"/>
              <p:cNvSpPr/>
              <p:nvPr/>
            </p:nvSpPr>
            <p:spPr>
              <a:xfrm>
                <a:off x="8082198" y="2535253"/>
                <a:ext cx="906783" cy="1921788"/>
              </a:xfrm>
              <a:custGeom>
                <a:avLst/>
                <a:gdLst/>
                <a:ahLst/>
                <a:cxnLst/>
                <a:rect l="l" t="t" r="r" b="b"/>
                <a:pathLst>
                  <a:path w="906783" h="1921788" extrusionOk="0">
                    <a:moveTo>
                      <a:pt x="0" y="0"/>
                    </a:moveTo>
                    <a:lnTo>
                      <a:pt x="0" y="1872512"/>
                    </a:lnTo>
                    <a:cubicBezTo>
                      <a:pt x="0" y="1897151"/>
                      <a:pt x="24641" y="1921789"/>
                      <a:pt x="49282" y="1921789"/>
                    </a:cubicBezTo>
                    <a:lnTo>
                      <a:pt x="906783" y="1921789"/>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0" name="Google Shape;380;p16"/>
              <p:cNvSpPr/>
              <p:nvPr/>
            </p:nvSpPr>
            <p:spPr>
              <a:xfrm>
                <a:off x="8032916" y="2485977"/>
                <a:ext cx="1005346" cy="2020342"/>
              </a:xfrm>
              <a:custGeom>
                <a:avLst/>
                <a:gdLst/>
                <a:ahLst/>
                <a:cxnLst/>
                <a:rect l="l" t="t" r="r" b="b"/>
                <a:pathLst>
                  <a:path w="1005346" h="2020342" extrusionOk="0">
                    <a:moveTo>
                      <a:pt x="965921" y="0"/>
                    </a:moveTo>
                    <a:cubicBezTo>
                      <a:pt x="987696" y="0"/>
                      <a:pt x="1005347" y="0"/>
                      <a:pt x="1005347" y="0"/>
                    </a:cubicBezTo>
                    <a:lnTo>
                      <a:pt x="1005347" y="2020342"/>
                    </a:lnTo>
                    <a:cubicBezTo>
                      <a:pt x="1005347" y="2020342"/>
                      <a:pt x="987696" y="2020342"/>
                      <a:pt x="965921" y="2020342"/>
                    </a:cubicBezTo>
                    <a:lnTo>
                      <a:pt x="39425" y="2020342"/>
                    </a:lnTo>
                    <a:cubicBezTo>
                      <a:pt x="17651" y="2020342"/>
                      <a:pt x="0" y="2020342"/>
                      <a:pt x="0" y="2020342"/>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1" name="Google Shape;381;p16"/>
              <p:cNvSpPr/>
              <p:nvPr/>
            </p:nvSpPr>
            <p:spPr>
              <a:xfrm>
                <a:off x="8082198" y="2535253"/>
                <a:ext cx="906783" cy="1921788"/>
              </a:xfrm>
              <a:custGeom>
                <a:avLst/>
                <a:gdLst/>
                <a:ahLst/>
                <a:cxnLst/>
                <a:rect l="l" t="t" r="r" b="b"/>
                <a:pathLst>
                  <a:path w="906783" h="1921788" extrusionOk="0">
                    <a:moveTo>
                      <a:pt x="0" y="0"/>
                    </a:moveTo>
                    <a:lnTo>
                      <a:pt x="0" y="1921789"/>
                    </a:lnTo>
                    <a:lnTo>
                      <a:pt x="906783" y="1921789"/>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82" name="Google Shape;382;p16"/>
            <p:cNvGrpSpPr/>
            <p:nvPr/>
          </p:nvGrpSpPr>
          <p:grpSpPr>
            <a:xfrm>
              <a:off x="7672046" y="5567606"/>
              <a:ext cx="912249" cy="492766"/>
              <a:chOff x="8710271" y="4654149"/>
              <a:chExt cx="912249" cy="492766"/>
            </a:xfrm>
          </p:grpSpPr>
          <p:sp>
            <p:nvSpPr>
              <p:cNvPr id="383" name="Google Shape;383;p16"/>
              <p:cNvSpPr txBox="1"/>
              <p:nvPr/>
            </p:nvSpPr>
            <p:spPr>
              <a:xfrm>
                <a:off x="8710271" y="4656720"/>
                <a:ext cx="912249"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Pas possible, il </a:t>
                </a:r>
                <a:endParaRPr/>
              </a:p>
            </p:txBody>
          </p:sp>
          <p:sp>
            <p:nvSpPr>
              <p:cNvPr id="384" name="Google Shape;384;p16"/>
              <p:cNvSpPr txBox="1"/>
              <p:nvPr/>
            </p:nvSpPr>
            <p:spPr>
              <a:xfrm>
                <a:off x="8793219" y="4786810"/>
                <a:ext cx="793973"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faut faire un </a:t>
                </a:r>
                <a:endParaRPr/>
              </a:p>
            </p:txBody>
          </p:sp>
          <p:sp>
            <p:nvSpPr>
              <p:cNvPr id="385" name="Google Shape;385;p16"/>
              <p:cNvSpPr txBox="1"/>
              <p:nvPr/>
            </p:nvSpPr>
            <p:spPr>
              <a:xfrm>
                <a:off x="8755180" y="4916901"/>
                <a:ext cx="813685"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autre marché</a:t>
                </a:r>
                <a:endParaRPr/>
              </a:p>
            </p:txBody>
          </p:sp>
          <p:sp>
            <p:nvSpPr>
              <p:cNvPr id="386" name="Google Shape;386;p16"/>
              <p:cNvSpPr/>
              <p:nvPr/>
            </p:nvSpPr>
            <p:spPr>
              <a:xfrm>
                <a:off x="8801711" y="4703425"/>
                <a:ext cx="729369" cy="394213"/>
              </a:xfrm>
              <a:custGeom>
                <a:avLst/>
                <a:gdLst/>
                <a:ahLst/>
                <a:cxnLst/>
                <a:rect l="l" t="t" r="r" b="b"/>
                <a:pathLst>
                  <a:path w="729369" h="394213" extrusionOk="0">
                    <a:moveTo>
                      <a:pt x="893" y="345"/>
                    </a:moveTo>
                    <a:lnTo>
                      <a:pt x="730262" y="345"/>
                    </a:lnTo>
                    <a:lnTo>
                      <a:pt x="730262" y="394558"/>
                    </a:lnTo>
                    <a:lnTo>
                      <a:pt x="893" y="394558"/>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7" name="Google Shape;387;p16"/>
              <p:cNvSpPr/>
              <p:nvPr/>
            </p:nvSpPr>
            <p:spPr>
              <a:xfrm>
                <a:off x="8752429" y="4654149"/>
                <a:ext cx="827932" cy="492766"/>
              </a:xfrm>
              <a:custGeom>
                <a:avLst/>
                <a:gdLst/>
                <a:ahLst/>
                <a:cxnLst/>
                <a:rect l="l" t="t" r="r" b="b"/>
                <a:pathLst>
                  <a:path w="827932" h="492766" extrusionOk="0">
                    <a:moveTo>
                      <a:pt x="789400" y="345"/>
                    </a:moveTo>
                    <a:cubicBezTo>
                      <a:pt x="811174" y="345"/>
                      <a:pt x="828826" y="345"/>
                      <a:pt x="828826" y="345"/>
                    </a:cubicBezTo>
                    <a:lnTo>
                      <a:pt x="828826" y="493111"/>
                    </a:lnTo>
                    <a:cubicBezTo>
                      <a:pt x="828826" y="493111"/>
                      <a:pt x="811174" y="493111"/>
                      <a:pt x="789400" y="493111"/>
                    </a:cubicBezTo>
                    <a:lnTo>
                      <a:pt x="40318" y="493111"/>
                    </a:lnTo>
                    <a:cubicBezTo>
                      <a:pt x="18544" y="493111"/>
                      <a:pt x="893" y="493111"/>
                      <a:pt x="893" y="493111"/>
                    </a:cubicBezTo>
                    <a:lnTo>
                      <a:pt x="893" y="345"/>
                    </a:lnTo>
                    <a:cubicBezTo>
                      <a:pt x="893" y="345"/>
                      <a:pt x="18544" y="345"/>
                      <a:pt x="40318" y="34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388" name="Google Shape;388;p16"/>
          <p:cNvGrpSpPr/>
          <p:nvPr/>
        </p:nvGrpSpPr>
        <p:grpSpPr>
          <a:xfrm>
            <a:off x="5319113" y="3399434"/>
            <a:ext cx="4829606" cy="2237159"/>
            <a:chOff x="5319113" y="3399434"/>
            <a:chExt cx="4829606" cy="2237159"/>
          </a:xfrm>
        </p:grpSpPr>
        <p:grpSp>
          <p:nvGrpSpPr>
            <p:cNvPr id="389" name="Google Shape;389;p16"/>
            <p:cNvGrpSpPr/>
            <p:nvPr/>
          </p:nvGrpSpPr>
          <p:grpSpPr>
            <a:xfrm>
              <a:off x="6275178" y="4394822"/>
              <a:ext cx="1409456" cy="512477"/>
              <a:chOff x="7313403" y="3481365"/>
              <a:chExt cx="1409456" cy="512477"/>
            </a:xfrm>
          </p:grpSpPr>
          <p:sp>
            <p:nvSpPr>
              <p:cNvPr id="390" name="Google Shape;390;p16"/>
              <p:cNvSpPr/>
              <p:nvPr/>
            </p:nvSpPr>
            <p:spPr>
              <a:xfrm>
                <a:off x="7362685" y="3530641"/>
                <a:ext cx="1310893" cy="413923"/>
              </a:xfrm>
              <a:custGeom>
                <a:avLst/>
                <a:gdLst/>
                <a:ahLst/>
                <a:cxnLst/>
                <a:rect l="l" t="t" r="r" b="b"/>
                <a:pathLst>
                  <a:path w="1310893" h="413923" extrusionOk="0">
                    <a:moveTo>
                      <a:pt x="1310893" y="0"/>
                    </a:moveTo>
                    <a:lnTo>
                      <a:pt x="0" y="413924"/>
                    </a:lnTo>
                  </a:path>
                </a:pathLst>
              </a:custGeom>
              <a:noFill/>
              <a:ln w="19700" cap="rnd" cmpd="sng">
                <a:solidFill>
                  <a:srgbClr val="22242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1" name="Google Shape;391;p16"/>
              <p:cNvSpPr/>
              <p:nvPr/>
            </p:nvSpPr>
            <p:spPr>
              <a:xfrm>
                <a:off x="7313403" y="3481365"/>
                <a:ext cx="1409456" cy="512477"/>
              </a:xfrm>
              <a:custGeom>
                <a:avLst/>
                <a:gdLst/>
                <a:ahLst/>
                <a:cxnLst/>
                <a:rect l="l" t="t" r="r" b="b"/>
                <a:pathLst>
                  <a:path w="1409456" h="512477" extrusionOk="0">
                    <a:moveTo>
                      <a:pt x="1370031" y="0"/>
                    </a:moveTo>
                    <a:cubicBezTo>
                      <a:pt x="1391806" y="0"/>
                      <a:pt x="1409457" y="0"/>
                      <a:pt x="1409457" y="0"/>
                    </a:cubicBezTo>
                    <a:lnTo>
                      <a:pt x="1409457" y="512477"/>
                    </a:lnTo>
                    <a:cubicBezTo>
                      <a:pt x="1409457" y="512477"/>
                      <a:pt x="1391806" y="512477"/>
                      <a:pt x="1370031" y="512477"/>
                    </a:cubicBezTo>
                    <a:lnTo>
                      <a:pt x="39425" y="512477"/>
                    </a:lnTo>
                    <a:cubicBezTo>
                      <a:pt x="17651" y="512477"/>
                      <a:pt x="0" y="512477"/>
                      <a:pt x="0" y="512477"/>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2" name="Google Shape;392;p16"/>
              <p:cNvSpPr/>
              <p:nvPr/>
            </p:nvSpPr>
            <p:spPr>
              <a:xfrm>
                <a:off x="7362685" y="3530641"/>
                <a:ext cx="1310893" cy="413923"/>
              </a:xfrm>
              <a:custGeom>
                <a:avLst/>
                <a:gdLst/>
                <a:ahLst/>
                <a:cxnLst/>
                <a:rect l="l" t="t" r="r" b="b"/>
                <a:pathLst>
                  <a:path w="1310893" h="413923" extrusionOk="0">
                    <a:moveTo>
                      <a:pt x="1310893" y="0"/>
                    </a:moveTo>
                    <a:lnTo>
                      <a:pt x="0" y="413924"/>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93" name="Google Shape;393;p16"/>
            <p:cNvGrpSpPr/>
            <p:nvPr/>
          </p:nvGrpSpPr>
          <p:grpSpPr>
            <a:xfrm>
              <a:off x="6994691" y="3399434"/>
              <a:ext cx="3154028" cy="1330469"/>
              <a:chOff x="6994691" y="3399434"/>
              <a:chExt cx="3154028" cy="1330469"/>
            </a:xfrm>
          </p:grpSpPr>
          <p:grpSp>
            <p:nvGrpSpPr>
              <p:cNvPr id="394" name="Google Shape;394;p16"/>
              <p:cNvGrpSpPr/>
              <p:nvPr/>
            </p:nvGrpSpPr>
            <p:grpSpPr>
              <a:xfrm>
                <a:off x="7586072" y="3842924"/>
                <a:ext cx="1084197" cy="886979"/>
                <a:chOff x="8624297" y="2929467"/>
                <a:chExt cx="1084197" cy="886979"/>
              </a:xfrm>
            </p:grpSpPr>
            <p:grpSp>
              <p:nvGrpSpPr>
                <p:cNvPr id="395" name="Google Shape;395;p16"/>
                <p:cNvGrpSpPr/>
                <p:nvPr/>
              </p:nvGrpSpPr>
              <p:grpSpPr>
                <a:xfrm>
                  <a:off x="8673578" y="2978743"/>
                  <a:ext cx="985633" cy="788426"/>
                  <a:chOff x="8673578" y="2978743"/>
                  <a:chExt cx="985633" cy="788426"/>
                </a:xfrm>
              </p:grpSpPr>
              <p:sp>
                <p:nvSpPr>
                  <p:cNvPr id="396" name="Google Shape;396;p16"/>
                  <p:cNvSpPr/>
                  <p:nvPr/>
                </p:nvSpPr>
                <p:spPr>
                  <a:xfrm>
                    <a:off x="8673578" y="2978743"/>
                    <a:ext cx="985633" cy="788426"/>
                  </a:xfrm>
                  <a:custGeom>
                    <a:avLst/>
                    <a:gdLst/>
                    <a:ahLst/>
                    <a:cxnLst/>
                    <a:rect l="l" t="t" r="r" b="b"/>
                    <a:pathLst>
                      <a:path w="985633" h="788426" extrusionOk="0">
                        <a:moveTo>
                          <a:pt x="887951" y="170"/>
                        </a:moveTo>
                        <a:cubicBezTo>
                          <a:pt x="942386" y="170"/>
                          <a:pt x="986514" y="44294"/>
                          <a:pt x="986514" y="98723"/>
                        </a:cubicBezTo>
                        <a:lnTo>
                          <a:pt x="986514" y="690043"/>
                        </a:lnTo>
                        <a:cubicBezTo>
                          <a:pt x="986514" y="744472"/>
                          <a:pt x="942386" y="788596"/>
                          <a:pt x="887951" y="788596"/>
                        </a:cubicBezTo>
                        <a:lnTo>
                          <a:pt x="99443" y="788596"/>
                        </a:lnTo>
                        <a:cubicBezTo>
                          <a:pt x="45008" y="788596"/>
                          <a:pt x="880" y="744472"/>
                          <a:pt x="880" y="690043"/>
                        </a:cubicBezTo>
                        <a:lnTo>
                          <a:pt x="880" y="98723"/>
                        </a:lnTo>
                        <a:cubicBezTo>
                          <a:pt x="880" y="44294"/>
                          <a:pt x="45008" y="170"/>
                          <a:pt x="99443" y="17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7" name="Google Shape;397;p16"/>
                  <p:cNvSpPr txBox="1"/>
                  <p:nvPr/>
                </p:nvSpPr>
                <p:spPr>
                  <a:xfrm>
                    <a:off x="8790622" y="3183348"/>
                    <a:ext cx="793973"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Hypothèse </a:t>
                    </a:r>
                    <a:endParaRPr/>
                  </a:p>
                </p:txBody>
              </p:sp>
              <p:sp>
                <p:nvSpPr>
                  <p:cNvPr id="398" name="Google Shape;398;p16"/>
                  <p:cNvSpPr txBox="1"/>
                  <p:nvPr/>
                </p:nvSpPr>
                <p:spPr>
                  <a:xfrm>
                    <a:off x="8744594" y="3325265"/>
                    <a:ext cx="872823"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règlementée</a:t>
                    </a:r>
                    <a:endParaRPr/>
                  </a:p>
                </p:txBody>
              </p:sp>
            </p:grpSp>
            <p:sp>
              <p:nvSpPr>
                <p:cNvPr id="399" name="Google Shape;399;p16"/>
                <p:cNvSpPr/>
                <p:nvPr/>
              </p:nvSpPr>
              <p:spPr>
                <a:xfrm>
                  <a:off x="8673578" y="2978743"/>
                  <a:ext cx="985633" cy="788426"/>
                </a:xfrm>
                <a:custGeom>
                  <a:avLst/>
                  <a:gdLst/>
                  <a:ahLst/>
                  <a:cxnLst/>
                  <a:rect l="l" t="t" r="r" b="b"/>
                  <a:pathLst>
                    <a:path w="985633" h="788426" extrusionOk="0">
                      <a:moveTo>
                        <a:pt x="880" y="170"/>
                      </a:moveTo>
                      <a:lnTo>
                        <a:pt x="986514" y="170"/>
                      </a:lnTo>
                      <a:lnTo>
                        <a:pt x="986514" y="788596"/>
                      </a:lnTo>
                      <a:lnTo>
                        <a:pt x="880" y="78859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0" name="Google Shape;400;p16"/>
                <p:cNvSpPr/>
                <p:nvPr/>
              </p:nvSpPr>
              <p:spPr>
                <a:xfrm>
                  <a:off x="8624297" y="2929467"/>
                  <a:ext cx="1084197" cy="886979"/>
                </a:xfrm>
                <a:custGeom>
                  <a:avLst/>
                  <a:gdLst/>
                  <a:ahLst/>
                  <a:cxnLst/>
                  <a:rect l="l" t="t" r="r" b="b"/>
                  <a:pathLst>
                    <a:path w="1084197" h="886979" extrusionOk="0">
                      <a:moveTo>
                        <a:pt x="947089" y="170"/>
                      </a:moveTo>
                      <a:cubicBezTo>
                        <a:pt x="1023298" y="170"/>
                        <a:pt x="1085077" y="170"/>
                        <a:pt x="1085077" y="170"/>
                      </a:cubicBezTo>
                      <a:lnTo>
                        <a:pt x="1085077" y="887149"/>
                      </a:lnTo>
                      <a:cubicBezTo>
                        <a:pt x="1085077" y="887149"/>
                        <a:pt x="1023298" y="887149"/>
                        <a:pt x="947089" y="887149"/>
                      </a:cubicBezTo>
                      <a:lnTo>
                        <a:pt x="138869" y="887149"/>
                      </a:lnTo>
                      <a:cubicBezTo>
                        <a:pt x="62660" y="887149"/>
                        <a:pt x="880" y="887149"/>
                        <a:pt x="880" y="887149"/>
                      </a:cubicBezTo>
                      <a:lnTo>
                        <a:pt x="880" y="170"/>
                      </a:lnTo>
                      <a:cubicBezTo>
                        <a:pt x="880" y="170"/>
                        <a:pt x="62660" y="170"/>
                        <a:pt x="138869" y="17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01" name="Google Shape;401;p16"/>
              <p:cNvGrpSpPr/>
              <p:nvPr/>
            </p:nvGrpSpPr>
            <p:grpSpPr>
              <a:xfrm>
                <a:off x="9064522" y="3842924"/>
                <a:ext cx="1084197" cy="886979"/>
                <a:chOff x="10102747" y="2929467"/>
                <a:chExt cx="1084197" cy="886979"/>
              </a:xfrm>
            </p:grpSpPr>
            <p:grpSp>
              <p:nvGrpSpPr>
                <p:cNvPr id="402" name="Google Shape;402;p16"/>
                <p:cNvGrpSpPr/>
                <p:nvPr/>
              </p:nvGrpSpPr>
              <p:grpSpPr>
                <a:xfrm>
                  <a:off x="10145773" y="2978743"/>
                  <a:ext cx="1030525" cy="788426"/>
                  <a:chOff x="10145773" y="2978743"/>
                  <a:chExt cx="1030525" cy="788426"/>
                </a:xfrm>
              </p:grpSpPr>
              <p:sp>
                <p:nvSpPr>
                  <p:cNvPr id="403" name="Google Shape;403;p16"/>
                  <p:cNvSpPr/>
                  <p:nvPr/>
                </p:nvSpPr>
                <p:spPr>
                  <a:xfrm>
                    <a:off x="10152029" y="2978743"/>
                    <a:ext cx="985633" cy="788426"/>
                  </a:xfrm>
                  <a:custGeom>
                    <a:avLst/>
                    <a:gdLst/>
                    <a:ahLst/>
                    <a:cxnLst/>
                    <a:rect l="l" t="t" r="r" b="b"/>
                    <a:pathLst>
                      <a:path w="985633" h="788426" extrusionOk="0">
                        <a:moveTo>
                          <a:pt x="888101" y="170"/>
                        </a:moveTo>
                        <a:cubicBezTo>
                          <a:pt x="942536" y="170"/>
                          <a:pt x="986664" y="44294"/>
                          <a:pt x="986664" y="98723"/>
                        </a:cubicBezTo>
                        <a:lnTo>
                          <a:pt x="986664" y="690043"/>
                        </a:lnTo>
                        <a:cubicBezTo>
                          <a:pt x="986664" y="744472"/>
                          <a:pt x="942536" y="788596"/>
                          <a:pt x="888101" y="788596"/>
                        </a:cubicBezTo>
                        <a:lnTo>
                          <a:pt x="99593" y="788596"/>
                        </a:lnTo>
                        <a:cubicBezTo>
                          <a:pt x="45158" y="788596"/>
                          <a:pt x="1030" y="744472"/>
                          <a:pt x="1030" y="690043"/>
                        </a:cubicBezTo>
                        <a:lnTo>
                          <a:pt x="1030" y="98723"/>
                        </a:lnTo>
                        <a:cubicBezTo>
                          <a:pt x="1030" y="44294"/>
                          <a:pt x="45158" y="170"/>
                          <a:pt x="99593" y="17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4" name="Google Shape;404;p16"/>
                  <p:cNvSpPr txBox="1"/>
                  <p:nvPr/>
                </p:nvSpPr>
                <p:spPr>
                  <a:xfrm>
                    <a:off x="10185179" y="3112390"/>
                    <a:ext cx="961530"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Vous modifiez </a:t>
                    </a:r>
                    <a:endParaRPr/>
                  </a:p>
                </p:txBody>
              </p:sp>
              <p:sp>
                <p:nvSpPr>
                  <p:cNvPr id="405" name="Google Shape;405;p16"/>
                  <p:cNvSpPr txBox="1"/>
                  <p:nvPr/>
                </p:nvSpPr>
                <p:spPr>
                  <a:xfrm>
                    <a:off x="10145773" y="3254307"/>
                    <a:ext cx="1030525"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unilatéralement</a:t>
                    </a:r>
                    <a:endParaRPr/>
                  </a:p>
                </p:txBody>
              </p:sp>
              <p:sp>
                <p:nvSpPr>
                  <p:cNvPr id="406" name="Google Shape;406;p16"/>
                  <p:cNvSpPr txBox="1"/>
                  <p:nvPr/>
                </p:nvSpPr>
                <p:spPr>
                  <a:xfrm>
                    <a:off x="10292146" y="3396224"/>
                    <a:ext cx="724978"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le marché</a:t>
                    </a:r>
                    <a:endParaRPr/>
                  </a:p>
                </p:txBody>
              </p:sp>
            </p:grpSp>
            <p:sp>
              <p:nvSpPr>
                <p:cNvPr id="407" name="Google Shape;407;p16"/>
                <p:cNvSpPr/>
                <p:nvPr/>
              </p:nvSpPr>
              <p:spPr>
                <a:xfrm>
                  <a:off x="10152029" y="2978743"/>
                  <a:ext cx="985633" cy="788426"/>
                </a:xfrm>
                <a:custGeom>
                  <a:avLst/>
                  <a:gdLst/>
                  <a:ahLst/>
                  <a:cxnLst/>
                  <a:rect l="l" t="t" r="r" b="b"/>
                  <a:pathLst>
                    <a:path w="985633" h="788426" extrusionOk="0">
                      <a:moveTo>
                        <a:pt x="1030" y="170"/>
                      </a:moveTo>
                      <a:lnTo>
                        <a:pt x="986664" y="170"/>
                      </a:lnTo>
                      <a:lnTo>
                        <a:pt x="986664" y="788596"/>
                      </a:lnTo>
                      <a:lnTo>
                        <a:pt x="1030" y="78859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8" name="Google Shape;408;p16"/>
                <p:cNvSpPr/>
                <p:nvPr/>
              </p:nvSpPr>
              <p:spPr>
                <a:xfrm>
                  <a:off x="10102747" y="2929467"/>
                  <a:ext cx="1084197" cy="886979"/>
                </a:xfrm>
                <a:custGeom>
                  <a:avLst/>
                  <a:gdLst/>
                  <a:ahLst/>
                  <a:cxnLst/>
                  <a:rect l="l" t="t" r="r" b="b"/>
                  <a:pathLst>
                    <a:path w="1084197" h="886979" extrusionOk="0">
                      <a:moveTo>
                        <a:pt x="947239" y="170"/>
                      </a:moveTo>
                      <a:cubicBezTo>
                        <a:pt x="1023448" y="170"/>
                        <a:pt x="1085227" y="170"/>
                        <a:pt x="1085227" y="170"/>
                      </a:cubicBezTo>
                      <a:lnTo>
                        <a:pt x="1085227" y="887149"/>
                      </a:lnTo>
                      <a:cubicBezTo>
                        <a:pt x="1085227" y="887149"/>
                        <a:pt x="1023448" y="887149"/>
                        <a:pt x="947239" y="887149"/>
                      </a:cubicBezTo>
                      <a:lnTo>
                        <a:pt x="139019" y="887149"/>
                      </a:lnTo>
                      <a:cubicBezTo>
                        <a:pt x="62810" y="887149"/>
                        <a:pt x="1030" y="887149"/>
                        <a:pt x="1030" y="887149"/>
                      </a:cubicBezTo>
                      <a:lnTo>
                        <a:pt x="1030" y="170"/>
                      </a:lnTo>
                      <a:cubicBezTo>
                        <a:pt x="1030" y="170"/>
                        <a:pt x="62810" y="170"/>
                        <a:pt x="139019" y="17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09" name="Google Shape;409;p16"/>
              <p:cNvGrpSpPr/>
              <p:nvPr/>
            </p:nvGrpSpPr>
            <p:grpSpPr>
              <a:xfrm>
                <a:off x="6994691" y="3399434"/>
                <a:ext cx="689943" cy="936256"/>
                <a:chOff x="8032916" y="2485977"/>
                <a:chExt cx="689943" cy="936256"/>
              </a:xfrm>
            </p:grpSpPr>
            <p:sp>
              <p:nvSpPr>
                <p:cNvPr id="410" name="Google Shape;410;p16"/>
                <p:cNvSpPr/>
                <p:nvPr/>
              </p:nvSpPr>
              <p:spPr>
                <a:xfrm>
                  <a:off x="8082198" y="2535253"/>
                  <a:ext cx="591380" cy="837702"/>
                </a:xfrm>
                <a:custGeom>
                  <a:avLst/>
                  <a:gdLst/>
                  <a:ahLst/>
                  <a:cxnLst/>
                  <a:rect l="l" t="t" r="r" b="b"/>
                  <a:pathLst>
                    <a:path w="591380" h="837702" extrusionOk="0">
                      <a:moveTo>
                        <a:pt x="0" y="0"/>
                      </a:moveTo>
                      <a:lnTo>
                        <a:pt x="0" y="788426"/>
                      </a:lnTo>
                      <a:cubicBezTo>
                        <a:pt x="0" y="813065"/>
                        <a:pt x="24641" y="837703"/>
                        <a:pt x="49282" y="837703"/>
                      </a:cubicBezTo>
                      <a:lnTo>
                        <a:pt x="591380" y="837703"/>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16"/>
                <p:cNvSpPr/>
                <p:nvPr/>
              </p:nvSpPr>
              <p:spPr>
                <a:xfrm>
                  <a:off x="8032916" y="2485977"/>
                  <a:ext cx="689943" cy="936256"/>
                </a:xfrm>
                <a:custGeom>
                  <a:avLst/>
                  <a:gdLst/>
                  <a:ahLst/>
                  <a:cxnLst/>
                  <a:rect l="l" t="t" r="r" b="b"/>
                  <a:pathLst>
                    <a:path w="689943" h="936256" extrusionOk="0">
                      <a:moveTo>
                        <a:pt x="650518" y="0"/>
                      </a:moveTo>
                      <a:cubicBezTo>
                        <a:pt x="672293" y="0"/>
                        <a:pt x="689944" y="0"/>
                        <a:pt x="689944" y="0"/>
                      </a:cubicBezTo>
                      <a:lnTo>
                        <a:pt x="689944" y="936256"/>
                      </a:lnTo>
                      <a:cubicBezTo>
                        <a:pt x="689944" y="936256"/>
                        <a:pt x="672293" y="936256"/>
                        <a:pt x="650518" y="936256"/>
                      </a:cubicBezTo>
                      <a:lnTo>
                        <a:pt x="39425" y="936256"/>
                      </a:lnTo>
                      <a:cubicBezTo>
                        <a:pt x="17651" y="936256"/>
                        <a:pt x="0" y="936256"/>
                        <a:pt x="0" y="936256"/>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2" name="Google Shape;412;p16"/>
                <p:cNvSpPr/>
                <p:nvPr/>
              </p:nvSpPr>
              <p:spPr>
                <a:xfrm>
                  <a:off x="8082198" y="2535253"/>
                  <a:ext cx="591380" cy="837702"/>
                </a:xfrm>
                <a:custGeom>
                  <a:avLst/>
                  <a:gdLst/>
                  <a:ahLst/>
                  <a:cxnLst/>
                  <a:rect l="l" t="t" r="r" b="b"/>
                  <a:pathLst>
                    <a:path w="591380" h="837702" extrusionOk="0">
                      <a:moveTo>
                        <a:pt x="0" y="0"/>
                      </a:moveTo>
                      <a:lnTo>
                        <a:pt x="0" y="837703"/>
                      </a:lnTo>
                      <a:lnTo>
                        <a:pt x="591380" y="837703"/>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13" name="Google Shape;413;p16"/>
              <p:cNvGrpSpPr/>
              <p:nvPr/>
            </p:nvGrpSpPr>
            <p:grpSpPr>
              <a:xfrm>
                <a:off x="8571705" y="4237137"/>
                <a:ext cx="591380" cy="98553"/>
                <a:chOff x="9609930" y="3323680"/>
                <a:chExt cx="591380" cy="98553"/>
              </a:xfrm>
            </p:grpSpPr>
            <p:sp>
              <p:nvSpPr>
                <p:cNvPr id="414" name="Google Shape;414;p16"/>
                <p:cNvSpPr/>
                <p:nvPr/>
              </p:nvSpPr>
              <p:spPr>
                <a:xfrm>
                  <a:off x="9659212" y="3372956"/>
                  <a:ext cx="492816" cy="9855"/>
                </a:xfrm>
                <a:custGeom>
                  <a:avLst/>
                  <a:gdLst/>
                  <a:ahLst/>
                  <a:cxnLst/>
                  <a:rect l="l" t="t" r="r" b="b"/>
                  <a:pathLst>
                    <a:path w="492816" h="9855" extrusionOk="0">
                      <a:moveTo>
                        <a:pt x="0" y="0"/>
                      </a:moveTo>
                      <a:lnTo>
                        <a:pt x="492817"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6"/>
                <p:cNvSpPr/>
                <p:nvPr/>
              </p:nvSpPr>
              <p:spPr>
                <a:xfrm>
                  <a:off x="9609930" y="3323680"/>
                  <a:ext cx="591380" cy="98553"/>
                </a:xfrm>
                <a:custGeom>
                  <a:avLst/>
                  <a:gdLst/>
                  <a:ahLst/>
                  <a:cxnLst/>
                  <a:rect l="l" t="t" r="r" b="b"/>
                  <a:pathLst>
                    <a:path w="591380" h="98553" extrusionOk="0">
                      <a:moveTo>
                        <a:pt x="551955" y="0"/>
                      </a:moveTo>
                      <a:cubicBezTo>
                        <a:pt x="573729" y="0"/>
                        <a:pt x="591380" y="0"/>
                        <a:pt x="591380" y="0"/>
                      </a:cubicBezTo>
                      <a:lnTo>
                        <a:pt x="591380" y="98553"/>
                      </a:lnTo>
                      <a:cubicBezTo>
                        <a:pt x="591380" y="98553"/>
                        <a:pt x="573729" y="98553"/>
                        <a:pt x="551955"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16"/>
                <p:cNvSpPr/>
                <p:nvPr/>
              </p:nvSpPr>
              <p:spPr>
                <a:xfrm>
                  <a:off x="9659212" y="3372956"/>
                  <a:ext cx="492816" cy="9855"/>
                </a:xfrm>
                <a:custGeom>
                  <a:avLst/>
                  <a:gdLst/>
                  <a:ahLst/>
                  <a:cxnLst/>
                  <a:rect l="l" t="t" r="r" b="b"/>
                  <a:pathLst>
                    <a:path w="492816" h="9855" extrusionOk="0">
                      <a:moveTo>
                        <a:pt x="0" y="0"/>
                      </a:moveTo>
                      <a:lnTo>
                        <a:pt x="492817"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17" name="Google Shape;417;p16"/>
            <p:cNvGrpSpPr/>
            <p:nvPr/>
          </p:nvGrpSpPr>
          <p:grpSpPr>
            <a:xfrm>
              <a:off x="5319113" y="4808746"/>
              <a:ext cx="1577014" cy="827847"/>
              <a:chOff x="6357338" y="3895289"/>
              <a:chExt cx="1577014" cy="827847"/>
            </a:xfrm>
          </p:grpSpPr>
          <p:grpSp>
            <p:nvGrpSpPr>
              <p:cNvPr id="418" name="Google Shape;418;p16"/>
              <p:cNvGrpSpPr/>
              <p:nvPr/>
            </p:nvGrpSpPr>
            <p:grpSpPr>
              <a:xfrm>
                <a:off x="6384175" y="3944565"/>
                <a:ext cx="1500895" cy="729294"/>
                <a:chOff x="6384175" y="3944565"/>
                <a:chExt cx="1500895" cy="729294"/>
              </a:xfrm>
            </p:grpSpPr>
            <p:sp>
              <p:nvSpPr>
                <p:cNvPr id="419" name="Google Shape;419;p16"/>
                <p:cNvSpPr/>
                <p:nvPr/>
              </p:nvSpPr>
              <p:spPr>
                <a:xfrm>
                  <a:off x="6406620" y="3944565"/>
                  <a:ext cx="1478450" cy="729294"/>
                </a:xfrm>
                <a:custGeom>
                  <a:avLst/>
                  <a:gdLst/>
                  <a:ahLst/>
                  <a:cxnLst/>
                  <a:rect l="l" t="t" r="r" b="b"/>
                  <a:pathLst>
                    <a:path w="1478450" h="729294" extrusionOk="0">
                      <a:moveTo>
                        <a:pt x="650" y="268"/>
                      </a:moveTo>
                      <a:lnTo>
                        <a:pt x="1479101" y="268"/>
                      </a:lnTo>
                      <a:lnTo>
                        <a:pt x="1479101" y="729562"/>
                      </a:lnTo>
                      <a:lnTo>
                        <a:pt x="650" y="729562"/>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6"/>
                <p:cNvSpPr/>
                <p:nvPr/>
              </p:nvSpPr>
              <p:spPr>
                <a:xfrm>
                  <a:off x="6406620" y="3944565"/>
                  <a:ext cx="98563" cy="729294"/>
                </a:xfrm>
                <a:custGeom>
                  <a:avLst/>
                  <a:gdLst/>
                  <a:ahLst/>
                  <a:cxnLst/>
                  <a:rect l="l" t="t" r="r" b="b"/>
                  <a:pathLst>
                    <a:path w="98563" h="729294" extrusionOk="0">
                      <a:moveTo>
                        <a:pt x="99213" y="268"/>
                      </a:moveTo>
                      <a:lnTo>
                        <a:pt x="650" y="268"/>
                      </a:lnTo>
                      <a:lnTo>
                        <a:pt x="650" y="729562"/>
                      </a:lnTo>
                      <a:lnTo>
                        <a:pt x="99213" y="729562"/>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p16"/>
                <p:cNvSpPr txBox="1"/>
                <p:nvPr/>
              </p:nvSpPr>
              <p:spPr>
                <a:xfrm>
                  <a:off x="6384175" y="3965861"/>
                  <a:ext cx="1474060"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La situation répond aux </a:t>
                  </a:r>
                  <a:endParaRPr/>
                </a:p>
              </p:txBody>
            </p:sp>
            <p:sp>
              <p:nvSpPr>
                <p:cNvPr id="422" name="Google Shape;422;p16"/>
                <p:cNvSpPr txBox="1"/>
                <p:nvPr/>
              </p:nvSpPr>
              <p:spPr>
                <a:xfrm>
                  <a:off x="6384175" y="4107778"/>
                  <a:ext cx="1336071"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conditions d'une des </a:t>
                  </a:r>
                  <a:endParaRPr/>
                </a:p>
              </p:txBody>
            </p:sp>
            <p:sp>
              <p:nvSpPr>
                <p:cNvPr id="423" name="Google Shape;423;p16"/>
                <p:cNvSpPr txBox="1"/>
                <p:nvPr/>
              </p:nvSpPr>
              <p:spPr>
                <a:xfrm>
                  <a:off x="6384175" y="4249695"/>
                  <a:ext cx="1099519"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cinq hypothèses </a:t>
                  </a:r>
                  <a:endParaRPr/>
                </a:p>
              </p:txBody>
            </p:sp>
            <p:sp>
              <p:nvSpPr>
                <p:cNvPr id="424" name="Google Shape;424;p16"/>
                <p:cNvSpPr txBox="1"/>
                <p:nvPr/>
              </p:nvSpPr>
              <p:spPr>
                <a:xfrm>
                  <a:off x="6384175" y="4391612"/>
                  <a:ext cx="941818"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règlementées</a:t>
                  </a:r>
                  <a:endParaRPr/>
                </a:p>
              </p:txBody>
            </p:sp>
          </p:grpSp>
          <p:sp>
            <p:nvSpPr>
              <p:cNvPr id="425" name="Google Shape;425;p16"/>
              <p:cNvSpPr/>
              <p:nvPr/>
            </p:nvSpPr>
            <p:spPr>
              <a:xfrm>
                <a:off x="6406620" y="3944565"/>
                <a:ext cx="1478450" cy="729294"/>
              </a:xfrm>
              <a:custGeom>
                <a:avLst/>
                <a:gdLst/>
                <a:ahLst/>
                <a:cxnLst/>
                <a:rect l="l" t="t" r="r" b="b"/>
                <a:pathLst>
                  <a:path w="1478450" h="729294" extrusionOk="0">
                    <a:moveTo>
                      <a:pt x="650" y="268"/>
                    </a:moveTo>
                    <a:lnTo>
                      <a:pt x="1479101" y="268"/>
                    </a:lnTo>
                    <a:lnTo>
                      <a:pt x="1479101" y="729562"/>
                    </a:lnTo>
                    <a:lnTo>
                      <a:pt x="650" y="729562"/>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6" name="Google Shape;426;p16"/>
              <p:cNvSpPr/>
              <p:nvPr/>
            </p:nvSpPr>
            <p:spPr>
              <a:xfrm>
                <a:off x="6357338" y="3895289"/>
                <a:ext cx="1577014" cy="827847"/>
              </a:xfrm>
              <a:custGeom>
                <a:avLst/>
                <a:gdLst/>
                <a:ahLst/>
                <a:cxnLst/>
                <a:rect l="l" t="t" r="r" b="b"/>
                <a:pathLst>
                  <a:path w="1577014" h="827847" extrusionOk="0">
                    <a:moveTo>
                      <a:pt x="1538239" y="268"/>
                    </a:moveTo>
                    <a:cubicBezTo>
                      <a:pt x="1560013" y="268"/>
                      <a:pt x="1577664" y="268"/>
                      <a:pt x="1577664" y="268"/>
                    </a:cubicBezTo>
                    <a:lnTo>
                      <a:pt x="1577664" y="828116"/>
                    </a:lnTo>
                    <a:cubicBezTo>
                      <a:pt x="1577664" y="828116"/>
                      <a:pt x="1560013" y="828116"/>
                      <a:pt x="1538239" y="828116"/>
                    </a:cubicBezTo>
                    <a:lnTo>
                      <a:pt x="40075" y="828116"/>
                    </a:lnTo>
                    <a:cubicBezTo>
                      <a:pt x="18301" y="828116"/>
                      <a:pt x="650" y="828116"/>
                      <a:pt x="650" y="828116"/>
                    </a:cubicBezTo>
                    <a:lnTo>
                      <a:pt x="650" y="268"/>
                    </a:lnTo>
                    <a:cubicBezTo>
                      <a:pt x="650" y="268"/>
                      <a:pt x="18301" y="268"/>
                      <a:pt x="40075" y="268"/>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7" name="Google Shape;427;p16"/>
          <p:cNvGrpSpPr/>
          <p:nvPr/>
        </p:nvGrpSpPr>
        <p:grpSpPr>
          <a:xfrm>
            <a:off x="5417677" y="1379092"/>
            <a:ext cx="4731042" cy="2266725"/>
            <a:chOff x="5417677" y="1379092"/>
            <a:chExt cx="4731042" cy="2266725"/>
          </a:xfrm>
        </p:grpSpPr>
        <p:grpSp>
          <p:nvGrpSpPr>
            <p:cNvPr id="428" name="Google Shape;428;p16"/>
            <p:cNvGrpSpPr/>
            <p:nvPr/>
          </p:nvGrpSpPr>
          <p:grpSpPr>
            <a:xfrm>
              <a:off x="6630007" y="2068965"/>
              <a:ext cx="1074341" cy="827847"/>
              <a:chOff x="7668232" y="1155508"/>
              <a:chExt cx="1074341" cy="827847"/>
            </a:xfrm>
          </p:grpSpPr>
          <p:sp>
            <p:nvSpPr>
              <p:cNvPr id="429" name="Google Shape;429;p16"/>
              <p:cNvSpPr/>
              <p:nvPr/>
            </p:nvSpPr>
            <p:spPr>
              <a:xfrm>
                <a:off x="7717513" y="1204784"/>
                <a:ext cx="975777" cy="729294"/>
              </a:xfrm>
              <a:custGeom>
                <a:avLst/>
                <a:gdLst/>
                <a:ahLst/>
                <a:cxnLst/>
                <a:rect l="l" t="t" r="r" b="b"/>
                <a:pathLst>
                  <a:path w="975777" h="729294" extrusionOk="0">
                    <a:moveTo>
                      <a:pt x="975778" y="729294"/>
                    </a:moveTo>
                    <a:lnTo>
                      <a:pt x="0" y="0"/>
                    </a:lnTo>
                  </a:path>
                </a:pathLst>
              </a:custGeom>
              <a:noFill/>
              <a:ln w="19700" cap="rnd" cmpd="sng">
                <a:solidFill>
                  <a:srgbClr val="22242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6"/>
              <p:cNvSpPr/>
              <p:nvPr/>
            </p:nvSpPr>
            <p:spPr>
              <a:xfrm>
                <a:off x="7668232" y="1155508"/>
                <a:ext cx="1074341" cy="827847"/>
              </a:xfrm>
              <a:custGeom>
                <a:avLst/>
                <a:gdLst/>
                <a:ahLst/>
                <a:cxnLst/>
                <a:rect l="l" t="t" r="r" b="b"/>
                <a:pathLst>
                  <a:path w="1074341" h="827847" extrusionOk="0">
                    <a:moveTo>
                      <a:pt x="1034916" y="0"/>
                    </a:moveTo>
                    <a:cubicBezTo>
                      <a:pt x="1056690" y="0"/>
                      <a:pt x="1074341" y="0"/>
                      <a:pt x="1074341" y="0"/>
                    </a:cubicBezTo>
                    <a:lnTo>
                      <a:pt x="1074341" y="827848"/>
                    </a:lnTo>
                    <a:cubicBezTo>
                      <a:pt x="1074341" y="827848"/>
                      <a:pt x="1056690" y="827848"/>
                      <a:pt x="1034916" y="827848"/>
                    </a:cubicBezTo>
                    <a:lnTo>
                      <a:pt x="39425" y="827848"/>
                    </a:lnTo>
                    <a:cubicBezTo>
                      <a:pt x="17651" y="827848"/>
                      <a:pt x="0" y="827848"/>
                      <a:pt x="0" y="827848"/>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6"/>
              <p:cNvSpPr/>
              <p:nvPr/>
            </p:nvSpPr>
            <p:spPr>
              <a:xfrm>
                <a:off x="7717513" y="1204784"/>
                <a:ext cx="975777" cy="729294"/>
              </a:xfrm>
              <a:custGeom>
                <a:avLst/>
                <a:gdLst/>
                <a:ahLst/>
                <a:cxnLst/>
                <a:rect l="l" t="t" r="r" b="b"/>
                <a:pathLst>
                  <a:path w="975777" h="729294" extrusionOk="0">
                    <a:moveTo>
                      <a:pt x="975778" y="729294"/>
                    </a:moveTo>
                    <a:lnTo>
                      <a:pt x="0"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32" name="Google Shape;432;p16"/>
            <p:cNvGrpSpPr/>
            <p:nvPr/>
          </p:nvGrpSpPr>
          <p:grpSpPr>
            <a:xfrm>
              <a:off x="7241100" y="2758838"/>
              <a:ext cx="2907619" cy="886979"/>
              <a:chOff x="7241100" y="2758838"/>
              <a:chExt cx="2907619" cy="886979"/>
            </a:xfrm>
          </p:grpSpPr>
          <p:grpSp>
            <p:nvGrpSpPr>
              <p:cNvPr id="433" name="Google Shape;433;p16"/>
              <p:cNvGrpSpPr/>
              <p:nvPr/>
            </p:nvGrpSpPr>
            <p:grpSpPr>
              <a:xfrm>
                <a:off x="7586072" y="2758838"/>
                <a:ext cx="1084197" cy="886979"/>
                <a:chOff x="8624297" y="1845381"/>
                <a:chExt cx="1084197" cy="886979"/>
              </a:xfrm>
            </p:grpSpPr>
            <p:grpSp>
              <p:nvGrpSpPr>
                <p:cNvPr id="434" name="Google Shape;434;p16"/>
                <p:cNvGrpSpPr/>
                <p:nvPr/>
              </p:nvGrpSpPr>
              <p:grpSpPr>
                <a:xfrm>
                  <a:off x="8673578" y="1894657"/>
                  <a:ext cx="985633" cy="788426"/>
                  <a:chOff x="8673578" y="1894657"/>
                  <a:chExt cx="985633" cy="788426"/>
                </a:xfrm>
              </p:grpSpPr>
              <p:sp>
                <p:nvSpPr>
                  <p:cNvPr id="435" name="Google Shape;435;p16"/>
                  <p:cNvSpPr/>
                  <p:nvPr/>
                </p:nvSpPr>
                <p:spPr>
                  <a:xfrm>
                    <a:off x="8673578" y="1894657"/>
                    <a:ext cx="985633" cy="788426"/>
                  </a:xfrm>
                  <a:custGeom>
                    <a:avLst/>
                    <a:gdLst/>
                    <a:ahLst/>
                    <a:cxnLst/>
                    <a:rect l="l" t="t" r="r" b="b"/>
                    <a:pathLst>
                      <a:path w="985633" h="788426" extrusionOk="0">
                        <a:moveTo>
                          <a:pt x="887951" y="60"/>
                        </a:moveTo>
                        <a:cubicBezTo>
                          <a:pt x="942386" y="60"/>
                          <a:pt x="986514" y="44184"/>
                          <a:pt x="986514" y="98613"/>
                        </a:cubicBezTo>
                        <a:lnTo>
                          <a:pt x="986514" y="689933"/>
                        </a:lnTo>
                        <a:cubicBezTo>
                          <a:pt x="986514" y="744362"/>
                          <a:pt x="942386" y="788486"/>
                          <a:pt x="887951" y="788486"/>
                        </a:cubicBezTo>
                        <a:lnTo>
                          <a:pt x="99443" y="788486"/>
                        </a:lnTo>
                        <a:cubicBezTo>
                          <a:pt x="45008" y="788486"/>
                          <a:pt x="880" y="744362"/>
                          <a:pt x="880" y="689933"/>
                        </a:cubicBezTo>
                        <a:lnTo>
                          <a:pt x="880" y="98613"/>
                        </a:lnTo>
                        <a:cubicBezTo>
                          <a:pt x="880" y="44184"/>
                          <a:pt x="45008" y="60"/>
                          <a:pt x="99443" y="6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6"/>
                  <p:cNvSpPr txBox="1"/>
                  <p:nvPr/>
                </p:nvSpPr>
                <p:spPr>
                  <a:xfrm>
                    <a:off x="8807053" y="2099262"/>
                    <a:ext cx="774260"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Clause de </a:t>
                    </a:r>
                    <a:endParaRPr/>
                  </a:p>
                </p:txBody>
              </p:sp>
              <p:sp>
                <p:nvSpPr>
                  <p:cNvPr id="437" name="Google Shape;437;p16"/>
                  <p:cNvSpPr txBox="1"/>
                  <p:nvPr/>
                </p:nvSpPr>
                <p:spPr>
                  <a:xfrm>
                    <a:off x="8810374" y="2241179"/>
                    <a:ext cx="724978"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réexamen</a:t>
                    </a:r>
                    <a:endParaRPr/>
                  </a:p>
                </p:txBody>
              </p:sp>
            </p:grpSp>
            <p:sp>
              <p:nvSpPr>
                <p:cNvPr id="438" name="Google Shape;438;p16"/>
                <p:cNvSpPr/>
                <p:nvPr/>
              </p:nvSpPr>
              <p:spPr>
                <a:xfrm>
                  <a:off x="8673578" y="1894657"/>
                  <a:ext cx="985633" cy="788426"/>
                </a:xfrm>
                <a:custGeom>
                  <a:avLst/>
                  <a:gdLst/>
                  <a:ahLst/>
                  <a:cxnLst/>
                  <a:rect l="l" t="t" r="r" b="b"/>
                  <a:pathLst>
                    <a:path w="985633" h="788426" extrusionOk="0">
                      <a:moveTo>
                        <a:pt x="880" y="60"/>
                      </a:moveTo>
                      <a:lnTo>
                        <a:pt x="986514" y="60"/>
                      </a:lnTo>
                      <a:lnTo>
                        <a:pt x="986514" y="788486"/>
                      </a:lnTo>
                      <a:lnTo>
                        <a:pt x="880" y="78848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6"/>
                <p:cNvSpPr/>
                <p:nvPr/>
              </p:nvSpPr>
              <p:spPr>
                <a:xfrm>
                  <a:off x="8624297" y="1845381"/>
                  <a:ext cx="1084197" cy="886979"/>
                </a:xfrm>
                <a:custGeom>
                  <a:avLst/>
                  <a:gdLst/>
                  <a:ahLst/>
                  <a:cxnLst/>
                  <a:rect l="l" t="t" r="r" b="b"/>
                  <a:pathLst>
                    <a:path w="1084197" h="886979" extrusionOk="0">
                      <a:moveTo>
                        <a:pt x="947089" y="60"/>
                      </a:moveTo>
                      <a:cubicBezTo>
                        <a:pt x="1023298" y="60"/>
                        <a:pt x="1085077" y="60"/>
                        <a:pt x="1085077" y="60"/>
                      </a:cubicBezTo>
                      <a:lnTo>
                        <a:pt x="1085077" y="887039"/>
                      </a:lnTo>
                      <a:cubicBezTo>
                        <a:pt x="1085077" y="887039"/>
                        <a:pt x="1023298" y="887039"/>
                        <a:pt x="947089" y="887039"/>
                      </a:cubicBezTo>
                      <a:lnTo>
                        <a:pt x="138869" y="887039"/>
                      </a:lnTo>
                      <a:cubicBezTo>
                        <a:pt x="62660" y="887039"/>
                        <a:pt x="880" y="887039"/>
                        <a:pt x="880" y="887039"/>
                      </a:cubicBezTo>
                      <a:lnTo>
                        <a:pt x="880" y="60"/>
                      </a:lnTo>
                      <a:cubicBezTo>
                        <a:pt x="880" y="60"/>
                        <a:pt x="62660" y="60"/>
                        <a:pt x="138869" y="6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0" name="Google Shape;440;p16"/>
              <p:cNvGrpSpPr/>
              <p:nvPr/>
            </p:nvGrpSpPr>
            <p:grpSpPr>
              <a:xfrm>
                <a:off x="9064522" y="2758838"/>
                <a:ext cx="1084197" cy="886979"/>
                <a:chOff x="10102747" y="1845381"/>
                <a:chExt cx="1084197" cy="886979"/>
              </a:xfrm>
            </p:grpSpPr>
            <p:grpSp>
              <p:nvGrpSpPr>
                <p:cNvPr id="441" name="Google Shape;441;p16"/>
                <p:cNvGrpSpPr/>
                <p:nvPr/>
              </p:nvGrpSpPr>
              <p:grpSpPr>
                <a:xfrm>
                  <a:off x="10132625" y="1894657"/>
                  <a:ext cx="1050237" cy="788426"/>
                  <a:chOff x="10132625" y="1894657"/>
                  <a:chExt cx="1050237" cy="788426"/>
                </a:xfrm>
              </p:grpSpPr>
              <p:sp>
                <p:nvSpPr>
                  <p:cNvPr id="442" name="Google Shape;442;p16"/>
                  <p:cNvSpPr/>
                  <p:nvPr/>
                </p:nvSpPr>
                <p:spPr>
                  <a:xfrm>
                    <a:off x="10152029" y="1894657"/>
                    <a:ext cx="985633" cy="788426"/>
                  </a:xfrm>
                  <a:custGeom>
                    <a:avLst/>
                    <a:gdLst/>
                    <a:ahLst/>
                    <a:cxnLst/>
                    <a:rect l="l" t="t" r="r" b="b"/>
                    <a:pathLst>
                      <a:path w="985633" h="788426" extrusionOk="0">
                        <a:moveTo>
                          <a:pt x="888101" y="60"/>
                        </a:moveTo>
                        <a:cubicBezTo>
                          <a:pt x="942536" y="60"/>
                          <a:pt x="986664" y="44184"/>
                          <a:pt x="986664" y="98613"/>
                        </a:cubicBezTo>
                        <a:lnTo>
                          <a:pt x="986664" y="689933"/>
                        </a:lnTo>
                        <a:cubicBezTo>
                          <a:pt x="986664" y="744362"/>
                          <a:pt x="942536" y="788486"/>
                          <a:pt x="888101" y="788486"/>
                        </a:cubicBezTo>
                        <a:lnTo>
                          <a:pt x="99593" y="788486"/>
                        </a:lnTo>
                        <a:cubicBezTo>
                          <a:pt x="45158" y="788486"/>
                          <a:pt x="1030" y="744362"/>
                          <a:pt x="1030" y="689933"/>
                        </a:cubicBezTo>
                        <a:lnTo>
                          <a:pt x="1030" y="98613"/>
                        </a:lnTo>
                        <a:cubicBezTo>
                          <a:pt x="1030" y="44184"/>
                          <a:pt x="45158" y="60"/>
                          <a:pt x="99593" y="60"/>
                        </a:cubicBez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6"/>
                  <p:cNvSpPr txBox="1"/>
                  <p:nvPr/>
                </p:nvSpPr>
                <p:spPr>
                  <a:xfrm>
                    <a:off x="10132625" y="2028304"/>
                    <a:ext cx="1050237"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Application pure</a:t>
                    </a:r>
                    <a:endParaRPr/>
                  </a:p>
                </p:txBody>
              </p:sp>
              <p:sp>
                <p:nvSpPr>
                  <p:cNvPr id="444" name="Google Shape;444;p16"/>
                  <p:cNvSpPr txBox="1"/>
                  <p:nvPr/>
                </p:nvSpPr>
                <p:spPr>
                  <a:xfrm>
                    <a:off x="10170491" y="2170221"/>
                    <a:ext cx="1010812"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et simple de la </a:t>
                    </a:r>
                    <a:endParaRPr/>
                  </a:p>
                </p:txBody>
              </p:sp>
              <p:sp>
                <p:nvSpPr>
                  <p:cNvPr id="445" name="Google Shape;445;p16"/>
                  <p:cNvSpPr txBox="1"/>
                  <p:nvPr/>
                </p:nvSpPr>
                <p:spPr>
                  <a:xfrm>
                    <a:off x="10380853" y="2312138"/>
                    <a:ext cx="547564"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clause</a:t>
                    </a:r>
                    <a:endParaRPr/>
                  </a:p>
                </p:txBody>
              </p:sp>
            </p:grpSp>
            <p:sp>
              <p:nvSpPr>
                <p:cNvPr id="446" name="Google Shape;446;p16"/>
                <p:cNvSpPr/>
                <p:nvPr/>
              </p:nvSpPr>
              <p:spPr>
                <a:xfrm>
                  <a:off x="10152029" y="1894657"/>
                  <a:ext cx="985633" cy="788426"/>
                </a:xfrm>
                <a:custGeom>
                  <a:avLst/>
                  <a:gdLst/>
                  <a:ahLst/>
                  <a:cxnLst/>
                  <a:rect l="l" t="t" r="r" b="b"/>
                  <a:pathLst>
                    <a:path w="985633" h="788426" extrusionOk="0">
                      <a:moveTo>
                        <a:pt x="1030" y="60"/>
                      </a:moveTo>
                      <a:lnTo>
                        <a:pt x="986664" y="60"/>
                      </a:lnTo>
                      <a:lnTo>
                        <a:pt x="986664" y="788486"/>
                      </a:lnTo>
                      <a:lnTo>
                        <a:pt x="1030" y="788486"/>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6"/>
                <p:cNvSpPr/>
                <p:nvPr/>
              </p:nvSpPr>
              <p:spPr>
                <a:xfrm>
                  <a:off x="10102747" y="1845381"/>
                  <a:ext cx="1084197" cy="886979"/>
                </a:xfrm>
                <a:custGeom>
                  <a:avLst/>
                  <a:gdLst/>
                  <a:ahLst/>
                  <a:cxnLst/>
                  <a:rect l="l" t="t" r="r" b="b"/>
                  <a:pathLst>
                    <a:path w="1084197" h="886979" extrusionOk="0">
                      <a:moveTo>
                        <a:pt x="947239" y="60"/>
                      </a:moveTo>
                      <a:cubicBezTo>
                        <a:pt x="1023448" y="60"/>
                        <a:pt x="1085227" y="60"/>
                        <a:pt x="1085227" y="60"/>
                      </a:cubicBezTo>
                      <a:lnTo>
                        <a:pt x="1085227" y="887039"/>
                      </a:lnTo>
                      <a:cubicBezTo>
                        <a:pt x="1085227" y="887039"/>
                        <a:pt x="1023448" y="887039"/>
                        <a:pt x="947239" y="887039"/>
                      </a:cubicBezTo>
                      <a:lnTo>
                        <a:pt x="139019" y="887039"/>
                      </a:lnTo>
                      <a:cubicBezTo>
                        <a:pt x="62810" y="887039"/>
                        <a:pt x="1030" y="887039"/>
                        <a:pt x="1030" y="887039"/>
                      </a:cubicBezTo>
                      <a:lnTo>
                        <a:pt x="1030" y="60"/>
                      </a:lnTo>
                      <a:cubicBezTo>
                        <a:pt x="1030" y="60"/>
                        <a:pt x="62810" y="60"/>
                        <a:pt x="139019" y="6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8" name="Google Shape;448;p16"/>
              <p:cNvGrpSpPr/>
              <p:nvPr/>
            </p:nvGrpSpPr>
            <p:grpSpPr>
              <a:xfrm>
                <a:off x="7241100" y="3153051"/>
                <a:ext cx="443535" cy="98553"/>
                <a:chOff x="8279325" y="2239594"/>
                <a:chExt cx="443535" cy="98553"/>
              </a:xfrm>
            </p:grpSpPr>
            <p:sp>
              <p:nvSpPr>
                <p:cNvPr id="449" name="Google Shape;449;p16"/>
                <p:cNvSpPr/>
                <p:nvPr/>
              </p:nvSpPr>
              <p:spPr>
                <a:xfrm>
                  <a:off x="8328606" y="2288870"/>
                  <a:ext cx="344971" cy="9855"/>
                </a:xfrm>
                <a:custGeom>
                  <a:avLst/>
                  <a:gdLst/>
                  <a:ahLst/>
                  <a:cxnLst/>
                  <a:rect l="l" t="t" r="r" b="b"/>
                  <a:pathLst>
                    <a:path w="344971" h="9855" extrusionOk="0">
                      <a:moveTo>
                        <a:pt x="0" y="0"/>
                      </a:moveTo>
                      <a:lnTo>
                        <a:pt x="344972"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6"/>
                <p:cNvSpPr/>
                <p:nvPr/>
              </p:nvSpPr>
              <p:spPr>
                <a:xfrm>
                  <a:off x="8279325" y="2239594"/>
                  <a:ext cx="443535" cy="98553"/>
                </a:xfrm>
                <a:custGeom>
                  <a:avLst/>
                  <a:gdLst/>
                  <a:ahLst/>
                  <a:cxnLst/>
                  <a:rect l="l" t="t" r="r" b="b"/>
                  <a:pathLst>
                    <a:path w="443535" h="98553" extrusionOk="0">
                      <a:moveTo>
                        <a:pt x="404110" y="0"/>
                      </a:moveTo>
                      <a:cubicBezTo>
                        <a:pt x="425884" y="0"/>
                        <a:pt x="443535" y="0"/>
                        <a:pt x="443535" y="0"/>
                      </a:cubicBezTo>
                      <a:lnTo>
                        <a:pt x="443535" y="98553"/>
                      </a:lnTo>
                      <a:cubicBezTo>
                        <a:pt x="443535" y="98553"/>
                        <a:pt x="425884" y="98553"/>
                        <a:pt x="404110"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6"/>
                <p:cNvSpPr/>
                <p:nvPr/>
              </p:nvSpPr>
              <p:spPr>
                <a:xfrm>
                  <a:off x="8328606" y="2288870"/>
                  <a:ext cx="344971" cy="9855"/>
                </a:xfrm>
                <a:custGeom>
                  <a:avLst/>
                  <a:gdLst/>
                  <a:ahLst/>
                  <a:cxnLst/>
                  <a:rect l="l" t="t" r="r" b="b"/>
                  <a:pathLst>
                    <a:path w="344971" h="9855" extrusionOk="0">
                      <a:moveTo>
                        <a:pt x="0" y="0"/>
                      </a:moveTo>
                      <a:lnTo>
                        <a:pt x="344972"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52" name="Google Shape;452;p16"/>
              <p:cNvGrpSpPr/>
              <p:nvPr/>
            </p:nvGrpSpPr>
            <p:grpSpPr>
              <a:xfrm>
                <a:off x="8571705" y="3153051"/>
                <a:ext cx="591380" cy="98553"/>
                <a:chOff x="9609930" y="2239594"/>
                <a:chExt cx="591380" cy="98553"/>
              </a:xfrm>
            </p:grpSpPr>
            <p:sp>
              <p:nvSpPr>
                <p:cNvPr id="453" name="Google Shape;453;p16"/>
                <p:cNvSpPr/>
                <p:nvPr/>
              </p:nvSpPr>
              <p:spPr>
                <a:xfrm>
                  <a:off x="9659212" y="2288870"/>
                  <a:ext cx="492816" cy="9855"/>
                </a:xfrm>
                <a:custGeom>
                  <a:avLst/>
                  <a:gdLst/>
                  <a:ahLst/>
                  <a:cxnLst/>
                  <a:rect l="l" t="t" r="r" b="b"/>
                  <a:pathLst>
                    <a:path w="492816" h="9855" extrusionOk="0">
                      <a:moveTo>
                        <a:pt x="0" y="0"/>
                      </a:moveTo>
                      <a:lnTo>
                        <a:pt x="492817"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6"/>
                <p:cNvSpPr/>
                <p:nvPr/>
              </p:nvSpPr>
              <p:spPr>
                <a:xfrm>
                  <a:off x="9609930" y="2239594"/>
                  <a:ext cx="591380" cy="98553"/>
                </a:xfrm>
                <a:custGeom>
                  <a:avLst/>
                  <a:gdLst/>
                  <a:ahLst/>
                  <a:cxnLst/>
                  <a:rect l="l" t="t" r="r" b="b"/>
                  <a:pathLst>
                    <a:path w="591380" h="98553" extrusionOk="0">
                      <a:moveTo>
                        <a:pt x="551955" y="0"/>
                      </a:moveTo>
                      <a:cubicBezTo>
                        <a:pt x="573729" y="0"/>
                        <a:pt x="591380" y="0"/>
                        <a:pt x="591380" y="0"/>
                      </a:cubicBezTo>
                      <a:lnTo>
                        <a:pt x="591380" y="98553"/>
                      </a:lnTo>
                      <a:cubicBezTo>
                        <a:pt x="591380" y="98553"/>
                        <a:pt x="573729" y="98553"/>
                        <a:pt x="551955"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6"/>
                <p:cNvSpPr/>
                <p:nvPr/>
              </p:nvSpPr>
              <p:spPr>
                <a:xfrm>
                  <a:off x="9659212" y="2288870"/>
                  <a:ext cx="492816" cy="9855"/>
                </a:xfrm>
                <a:custGeom>
                  <a:avLst/>
                  <a:gdLst/>
                  <a:ahLst/>
                  <a:cxnLst/>
                  <a:rect l="l" t="t" r="r" b="b"/>
                  <a:pathLst>
                    <a:path w="492816" h="9855" extrusionOk="0">
                      <a:moveTo>
                        <a:pt x="0" y="0"/>
                      </a:moveTo>
                      <a:lnTo>
                        <a:pt x="492817"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56" name="Google Shape;456;p16"/>
            <p:cNvGrpSpPr/>
            <p:nvPr/>
          </p:nvGrpSpPr>
          <p:grpSpPr>
            <a:xfrm>
              <a:off x="5417677" y="1379092"/>
              <a:ext cx="1577014" cy="788426"/>
              <a:chOff x="6455902" y="465635"/>
              <a:chExt cx="1577014" cy="788426"/>
            </a:xfrm>
          </p:grpSpPr>
          <p:grpSp>
            <p:nvGrpSpPr>
              <p:cNvPr id="457" name="Google Shape;457;p16"/>
              <p:cNvGrpSpPr/>
              <p:nvPr/>
            </p:nvGrpSpPr>
            <p:grpSpPr>
              <a:xfrm>
                <a:off x="6482738" y="514911"/>
                <a:ext cx="1500896" cy="689872"/>
                <a:chOff x="6482738" y="514911"/>
                <a:chExt cx="1500896" cy="689872"/>
              </a:xfrm>
            </p:grpSpPr>
            <p:sp>
              <p:nvSpPr>
                <p:cNvPr id="458" name="Google Shape;458;p16"/>
                <p:cNvSpPr/>
                <p:nvPr/>
              </p:nvSpPr>
              <p:spPr>
                <a:xfrm>
                  <a:off x="6505184" y="514911"/>
                  <a:ext cx="1478450" cy="689872"/>
                </a:xfrm>
                <a:custGeom>
                  <a:avLst/>
                  <a:gdLst/>
                  <a:ahLst/>
                  <a:cxnLst/>
                  <a:rect l="l" t="t" r="r" b="b"/>
                  <a:pathLst>
                    <a:path w="1478450" h="689872" extrusionOk="0">
                      <a:moveTo>
                        <a:pt x="660" y="-80"/>
                      </a:moveTo>
                      <a:lnTo>
                        <a:pt x="1479111" y="-80"/>
                      </a:lnTo>
                      <a:lnTo>
                        <a:pt x="1479111" y="689793"/>
                      </a:lnTo>
                      <a:lnTo>
                        <a:pt x="660" y="68979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16"/>
                <p:cNvSpPr/>
                <p:nvPr/>
              </p:nvSpPr>
              <p:spPr>
                <a:xfrm>
                  <a:off x="6505184" y="514911"/>
                  <a:ext cx="98563" cy="689872"/>
                </a:xfrm>
                <a:custGeom>
                  <a:avLst/>
                  <a:gdLst/>
                  <a:ahLst/>
                  <a:cxnLst/>
                  <a:rect l="l" t="t" r="r" b="b"/>
                  <a:pathLst>
                    <a:path w="98563" h="689872" extrusionOk="0">
                      <a:moveTo>
                        <a:pt x="99223" y="-80"/>
                      </a:moveTo>
                      <a:lnTo>
                        <a:pt x="660" y="-80"/>
                      </a:lnTo>
                      <a:lnTo>
                        <a:pt x="660" y="689793"/>
                      </a:lnTo>
                      <a:lnTo>
                        <a:pt x="99223" y="689793"/>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p16"/>
                <p:cNvSpPr txBox="1"/>
                <p:nvPr/>
              </p:nvSpPr>
              <p:spPr>
                <a:xfrm>
                  <a:off x="6482738" y="536208"/>
                  <a:ext cx="1414922"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Il existe une clause de </a:t>
                  </a:r>
                  <a:endParaRPr/>
                </a:p>
              </p:txBody>
            </p:sp>
            <p:sp>
              <p:nvSpPr>
                <p:cNvPr id="461" name="Google Shape;461;p16"/>
                <p:cNvSpPr txBox="1"/>
                <p:nvPr/>
              </p:nvSpPr>
              <p:spPr>
                <a:xfrm>
                  <a:off x="6482738" y="678124"/>
                  <a:ext cx="1375497"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réexamen appropriée </a:t>
                  </a:r>
                  <a:endParaRPr/>
                </a:p>
              </p:txBody>
            </p:sp>
            <p:sp>
              <p:nvSpPr>
                <p:cNvPr id="462" name="Google Shape;462;p16"/>
                <p:cNvSpPr txBox="1"/>
                <p:nvPr/>
              </p:nvSpPr>
              <p:spPr>
                <a:xfrm>
                  <a:off x="6482738" y="820041"/>
                  <a:ext cx="1217795"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dans le cahier des </a:t>
                  </a:r>
                  <a:endParaRPr/>
                </a:p>
              </p:txBody>
            </p:sp>
            <p:sp>
              <p:nvSpPr>
                <p:cNvPr id="463" name="Google Shape;463;p16"/>
                <p:cNvSpPr txBox="1"/>
                <p:nvPr/>
              </p:nvSpPr>
              <p:spPr>
                <a:xfrm>
                  <a:off x="6482738" y="961958"/>
                  <a:ext cx="626415"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charges</a:t>
                  </a:r>
                  <a:endParaRPr/>
                </a:p>
              </p:txBody>
            </p:sp>
          </p:grpSp>
          <p:sp>
            <p:nvSpPr>
              <p:cNvPr id="464" name="Google Shape;464;p16"/>
              <p:cNvSpPr/>
              <p:nvPr/>
            </p:nvSpPr>
            <p:spPr>
              <a:xfrm>
                <a:off x="6505184" y="514911"/>
                <a:ext cx="1478450" cy="689872"/>
              </a:xfrm>
              <a:custGeom>
                <a:avLst/>
                <a:gdLst/>
                <a:ahLst/>
                <a:cxnLst/>
                <a:rect l="l" t="t" r="r" b="b"/>
                <a:pathLst>
                  <a:path w="1478450" h="689872" extrusionOk="0">
                    <a:moveTo>
                      <a:pt x="660" y="-80"/>
                    </a:moveTo>
                    <a:lnTo>
                      <a:pt x="1479111" y="-80"/>
                    </a:lnTo>
                    <a:lnTo>
                      <a:pt x="1479111" y="689793"/>
                    </a:lnTo>
                    <a:lnTo>
                      <a:pt x="660" y="689793"/>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16"/>
              <p:cNvSpPr/>
              <p:nvPr/>
            </p:nvSpPr>
            <p:spPr>
              <a:xfrm>
                <a:off x="6455902" y="465635"/>
                <a:ext cx="1577014" cy="788426"/>
              </a:xfrm>
              <a:custGeom>
                <a:avLst/>
                <a:gdLst/>
                <a:ahLst/>
                <a:cxnLst/>
                <a:rect l="l" t="t" r="r" b="b"/>
                <a:pathLst>
                  <a:path w="1577014" h="788426" extrusionOk="0">
                    <a:moveTo>
                      <a:pt x="1538249" y="-80"/>
                    </a:moveTo>
                    <a:cubicBezTo>
                      <a:pt x="1560023" y="-80"/>
                      <a:pt x="1577674" y="-80"/>
                      <a:pt x="1577674" y="-80"/>
                    </a:cubicBezTo>
                    <a:lnTo>
                      <a:pt x="1577674" y="788346"/>
                    </a:lnTo>
                    <a:cubicBezTo>
                      <a:pt x="1577674" y="788346"/>
                      <a:pt x="1560023" y="788346"/>
                      <a:pt x="1538249" y="788346"/>
                    </a:cubicBezTo>
                    <a:lnTo>
                      <a:pt x="40085" y="788346"/>
                    </a:lnTo>
                    <a:cubicBezTo>
                      <a:pt x="18311" y="788346"/>
                      <a:pt x="660" y="788346"/>
                      <a:pt x="660" y="788346"/>
                    </a:cubicBezTo>
                    <a:lnTo>
                      <a:pt x="660" y="-80"/>
                    </a:lnTo>
                    <a:cubicBezTo>
                      <a:pt x="660" y="-80"/>
                      <a:pt x="18311" y="-80"/>
                      <a:pt x="40085" y="-8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66" name="Google Shape;466;p16"/>
          <p:cNvGrpSpPr/>
          <p:nvPr/>
        </p:nvGrpSpPr>
        <p:grpSpPr>
          <a:xfrm>
            <a:off x="10050156" y="2955944"/>
            <a:ext cx="2077261" cy="1379746"/>
            <a:chOff x="10050156" y="2955944"/>
            <a:chExt cx="2077261" cy="1379746"/>
          </a:xfrm>
        </p:grpSpPr>
        <p:grpSp>
          <p:nvGrpSpPr>
            <p:cNvPr id="467" name="Google Shape;467;p16"/>
            <p:cNvGrpSpPr/>
            <p:nvPr/>
          </p:nvGrpSpPr>
          <p:grpSpPr>
            <a:xfrm>
              <a:off x="10444410" y="2955944"/>
              <a:ext cx="492816" cy="492766"/>
              <a:chOff x="11482635" y="2042487"/>
              <a:chExt cx="492816" cy="492766"/>
            </a:xfrm>
          </p:grpSpPr>
          <p:grpSp>
            <p:nvGrpSpPr>
              <p:cNvPr id="468" name="Google Shape;468;p16"/>
              <p:cNvGrpSpPr/>
              <p:nvPr/>
            </p:nvGrpSpPr>
            <p:grpSpPr>
              <a:xfrm>
                <a:off x="11482635" y="2042487"/>
                <a:ext cx="492816" cy="492766"/>
                <a:chOff x="11482635" y="2042487"/>
                <a:chExt cx="492816" cy="492766"/>
              </a:xfrm>
            </p:grpSpPr>
            <p:sp>
              <p:nvSpPr>
                <p:cNvPr id="469" name="Google Shape;469;p16"/>
                <p:cNvSpPr/>
                <p:nvPr/>
              </p:nvSpPr>
              <p:spPr>
                <a:xfrm>
                  <a:off x="11482635" y="2042487"/>
                  <a:ext cx="492816" cy="492766"/>
                </a:xfrm>
                <a:custGeom>
                  <a:avLst/>
                  <a:gdLst/>
                  <a:ahLst/>
                  <a:cxnLst/>
                  <a:rect l="l" t="t" r="r" b="b"/>
                  <a:pathLst>
                    <a:path w="492816" h="492766" extrusionOk="0">
                      <a:moveTo>
                        <a:pt x="247573" y="75"/>
                      </a:moveTo>
                      <a:lnTo>
                        <a:pt x="493982" y="246458"/>
                      </a:lnTo>
                      <a:lnTo>
                        <a:pt x="247573" y="492841"/>
                      </a:lnTo>
                      <a:lnTo>
                        <a:pt x="1165" y="246458"/>
                      </a:ln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16"/>
                <p:cNvSpPr/>
                <p:nvPr/>
              </p:nvSpPr>
              <p:spPr>
                <a:xfrm>
                  <a:off x="11586127" y="2141040"/>
                  <a:ext cx="295690" cy="295659"/>
                </a:xfrm>
                <a:custGeom>
                  <a:avLst/>
                  <a:gdLst/>
                  <a:ahLst/>
                  <a:cxnLst/>
                  <a:rect l="l" t="t" r="r" b="b"/>
                  <a:pathLst>
                    <a:path w="295690" h="295659" extrusionOk="0">
                      <a:moveTo>
                        <a:pt x="124369" y="75"/>
                      </a:moveTo>
                      <a:lnTo>
                        <a:pt x="124369" y="123267"/>
                      </a:lnTo>
                      <a:lnTo>
                        <a:pt x="1165" y="123267"/>
                      </a:lnTo>
                      <a:lnTo>
                        <a:pt x="1165" y="172543"/>
                      </a:lnTo>
                      <a:lnTo>
                        <a:pt x="124369" y="172543"/>
                      </a:lnTo>
                      <a:lnTo>
                        <a:pt x="124369" y="295735"/>
                      </a:lnTo>
                      <a:lnTo>
                        <a:pt x="173651" y="295735"/>
                      </a:lnTo>
                      <a:lnTo>
                        <a:pt x="173651" y="172543"/>
                      </a:lnTo>
                      <a:lnTo>
                        <a:pt x="296855" y="172543"/>
                      </a:lnTo>
                      <a:lnTo>
                        <a:pt x="296855" y="123267"/>
                      </a:lnTo>
                      <a:lnTo>
                        <a:pt x="173651" y="123267"/>
                      </a:lnTo>
                      <a:lnTo>
                        <a:pt x="173651" y="75"/>
                      </a:lnTo>
                      <a:lnTo>
                        <a:pt x="124369" y="75"/>
                      </a:lnTo>
                      <a:close/>
                    </a:path>
                  </a:pathLst>
                </a:custGeom>
                <a:solidFill>
                  <a:srgbClr val="22242A"/>
                </a:solidFill>
                <a:ln w="985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71" name="Google Shape;471;p16"/>
              <p:cNvSpPr/>
              <p:nvPr/>
            </p:nvSpPr>
            <p:spPr>
              <a:xfrm>
                <a:off x="11482635" y="2042487"/>
                <a:ext cx="492816" cy="492766"/>
              </a:xfrm>
              <a:custGeom>
                <a:avLst/>
                <a:gdLst/>
                <a:ahLst/>
                <a:cxnLst/>
                <a:rect l="l" t="t" r="r" b="b"/>
                <a:pathLst>
                  <a:path w="492816" h="492766" extrusionOk="0">
                    <a:moveTo>
                      <a:pt x="1165" y="75"/>
                    </a:moveTo>
                    <a:lnTo>
                      <a:pt x="493982" y="75"/>
                    </a:lnTo>
                    <a:lnTo>
                      <a:pt x="493982" y="492841"/>
                    </a:lnTo>
                    <a:lnTo>
                      <a:pt x="1165" y="492841"/>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2" name="Google Shape;472;p16"/>
              <p:cNvSpPr/>
              <p:nvPr/>
            </p:nvSpPr>
            <p:spPr>
              <a:xfrm>
                <a:off x="11502348" y="2062198"/>
                <a:ext cx="453391" cy="453345"/>
              </a:xfrm>
              <a:custGeom>
                <a:avLst/>
                <a:gdLst/>
                <a:ahLst/>
                <a:cxnLst/>
                <a:rect l="l" t="t" r="r" b="b"/>
                <a:pathLst>
                  <a:path w="453391" h="453345" extrusionOk="0">
                    <a:moveTo>
                      <a:pt x="415131" y="75"/>
                    </a:moveTo>
                    <a:cubicBezTo>
                      <a:pt x="436905" y="75"/>
                      <a:pt x="454557" y="75"/>
                      <a:pt x="454557" y="75"/>
                    </a:cubicBezTo>
                    <a:lnTo>
                      <a:pt x="454557" y="453420"/>
                    </a:lnTo>
                    <a:cubicBezTo>
                      <a:pt x="454557" y="453420"/>
                      <a:pt x="436905" y="453420"/>
                      <a:pt x="415131" y="453420"/>
                    </a:cubicBezTo>
                    <a:lnTo>
                      <a:pt x="40590" y="453420"/>
                    </a:lnTo>
                    <a:cubicBezTo>
                      <a:pt x="18816" y="453420"/>
                      <a:pt x="1165" y="453420"/>
                      <a:pt x="1165" y="453420"/>
                    </a:cubicBezTo>
                    <a:lnTo>
                      <a:pt x="1165" y="75"/>
                    </a:lnTo>
                    <a:cubicBezTo>
                      <a:pt x="1165" y="75"/>
                      <a:pt x="18816" y="75"/>
                      <a:pt x="40590" y="7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73" name="Google Shape;473;p16"/>
            <p:cNvGrpSpPr/>
            <p:nvPr/>
          </p:nvGrpSpPr>
          <p:grpSpPr>
            <a:xfrm>
              <a:off x="11439900" y="2965799"/>
              <a:ext cx="473104" cy="473055"/>
              <a:chOff x="12478125" y="2052342"/>
              <a:chExt cx="473104" cy="473055"/>
            </a:xfrm>
          </p:grpSpPr>
          <p:sp>
            <p:nvSpPr>
              <p:cNvPr id="474" name="Google Shape;474;p16"/>
              <p:cNvSpPr/>
              <p:nvPr/>
            </p:nvSpPr>
            <p:spPr>
              <a:xfrm>
                <a:off x="12537263" y="2111474"/>
                <a:ext cx="354828" cy="354791"/>
              </a:xfrm>
              <a:custGeom>
                <a:avLst/>
                <a:gdLst/>
                <a:ahLst/>
                <a:cxnLst/>
                <a:rect l="l" t="t" r="r" b="b"/>
                <a:pathLst>
                  <a:path w="354828" h="354791" extrusionOk="0">
                    <a:moveTo>
                      <a:pt x="356100" y="177478"/>
                    </a:moveTo>
                    <a:cubicBezTo>
                      <a:pt x="356100" y="275451"/>
                      <a:pt x="276669" y="354874"/>
                      <a:pt x="178686" y="354874"/>
                    </a:cubicBezTo>
                    <a:cubicBezTo>
                      <a:pt x="80703" y="354874"/>
                      <a:pt x="1272" y="275451"/>
                      <a:pt x="1272" y="177478"/>
                    </a:cubicBezTo>
                    <a:cubicBezTo>
                      <a:pt x="1272" y="79505"/>
                      <a:pt x="80703" y="82"/>
                      <a:pt x="178686" y="82"/>
                    </a:cubicBezTo>
                    <a:cubicBezTo>
                      <a:pt x="276669" y="82"/>
                      <a:pt x="356100" y="79505"/>
                      <a:pt x="356100" y="177478"/>
                    </a:cubicBezTo>
                    <a:close/>
                  </a:path>
                </a:pathLst>
              </a:custGeom>
              <a:solidFill>
                <a:srgbClr val="FFFFFF">
                  <a:alpha val="94901"/>
                </a:srgbClr>
              </a:solidFill>
              <a:ln w="394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16"/>
              <p:cNvSpPr/>
              <p:nvPr/>
            </p:nvSpPr>
            <p:spPr>
              <a:xfrm>
                <a:off x="12537263" y="2111474"/>
                <a:ext cx="354828" cy="354791"/>
              </a:xfrm>
              <a:custGeom>
                <a:avLst/>
                <a:gdLst/>
                <a:ahLst/>
                <a:cxnLst/>
                <a:rect l="l" t="t" r="r" b="b"/>
                <a:pathLst>
                  <a:path w="354828" h="354791" extrusionOk="0">
                    <a:moveTo>
                      <a:pt x="1272" y="82"/>
                    </a:moveTo>
                    <a:lnTo>
                      <a:pt x="356100" y="82"/>
                    </a:lnTo>
                    <a:lnTo>
                      <a:pt x="356100" y="354874"/>
                    </a:lnTo>
                    <a:lnTo>
                      <a:pt x="1272" y="354874"/>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16"/>
              <p:cNvSpPr/>
              <p:nvPr/>
            </p:nvSpPr>
            <p:spPr>
              <a:xfrm>
                <a:off x="12478125" y="2052342"/>
                <a:ext cx="473104" cy="473055"/>
              </a:xfrm>
              <a:custGeom>
                <a:avLst/>
                <a:gdLst/>
                <a:ahLst/>
                <a:cxnLst/>
                <a:rect l="l" t="t" r="r" b="b"/>
                <a:pathLst>
                  <a:path w="473104" h="473055" extrusionOk="0">
                    <a:moveTo>
                      <a:pt x="474376" y="236610"/>
                    </a:moveTo>
                    <a:cubicBezTo>
                      <a:pt x="474376" y="367241"/>
                      <a:pt x="368468" y="473138"/>
                      <a:pt x="237824" y="473138"/>
                    </a:cubicBezTo>
                    <a:cubicBezTo>
                      <a:pt x="107180" y="473138"/>
                      <a:pt x="1272" y="367241"/>
                      <a:pt x="1272" y="236610"/>
                    </a:cubicBezTo>
                    <a:cubicBezTo>
                      <a:pt x="1272" y="105979"/>
                      <a:pt x="107180" y="82"/>
                      <a:pt x="237824" y="82"/>
                    </a:cubicBezTo>
                    <a:cubicBezTo>
                      <a:pt x="368468" y="82"/>
                      <a:pt x="474376" y="105979"/>
                      <a:pt x="474376" y="23661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77" name="Google Shape;477;p16"/>
            <p:cNvGrpSpPr/>
            <p:nvPr/>
          </p:nvGrpSpPr>
          <p:grpSpPr>
            <a:xfrm>
              <a:off x="10050156" y="3153051"/>
              <a:ext cx="443535" cy="98553"/>
              <a:chOff x="11088381" y="2239594"/>
              <a:chExt cx="443535" cy="98553"/>
            </a:xfrm>
          </p:grpSpPr>
          <p:sp>
            <p:nvSpPr>
              <p:cNvPr id="478" name="Google Shape;478;p16"/>
              <p:cNvSpPr/>
              <p:nvPr/>
            </p:nvSpPr>
            <p:spPr>
              <a:xfrm>
                <a:off x="11137663" y="2288870"/>
                <a:ext cx="344971" cy="9855"/>
              </a:xfrm>
              <a:custGeom>
                <a:avLst/>
                <a:gdLst/>
                <a:ahLst/>
                <a:cxnLst/>
                <a:rect l="l" t="t" r="r" b="b"/>
                <a:pathLst>
                  <a:path w="344971" h="9855" extrusionOk="0">
                    <a:moveTo>
                      <a:pt x="0" y="0"/>
                    </a:moveTo>
                    <a:lnTo>
                      <a:pt x="344972"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9" name="Google Shape;479;p16"/>
              <p:cNvSpPr/>
              <p:nvPr/>
            </p:nvSpPr>
            <p:spPr>
              <a:xfrm>
                <a:off x="11088381" y="2239594"/>
                <a:ext cx="443535" cy="98553"/>
              </a:xfrm>
              <a:custGeom>
                <a:avLst/>
                <a:gdLst/>
                <a:ahLst/>
                <a:cxnLst/>
                <a:rect l="l" t="t" r="r" b="b"/>
                <a:pathLst>
                  <a:path w="443535" h="98553" extrusionOk="0">
                    <a:moveTo>
                      <a:pt x="404110" y="0"/>
                    </a:moveTo>
                    <a:cubicBezTo>
                      <a:pt x="425884" y="0"/>
                      <a:pt x="443535" y="0"/>
                      <a:pt x="443535" y="0"/>
                    </a:cubicBezTo>
                    <a:lnTo>
                      <a:pt x="443535" y="98553"/>
                    </a:lnTo>
                    <a:cubicBezTo>
                      <a:pt x="443535" y="98553"/>
                      <a:pt x="425884" y="98553"/>
                      <a:pt x="404110" y="98553"/>
                    </a:cubicBezTo>
                    <a:lnTo>
                      <a:pt x="39425" y="98553"/>
                    </a:lnTo>
                    <a:cubicBezTo>
                      <a:pt x="17652" y="98553"/>
                      <a:pt x="0" y="98553"/>
                      <a:pt x="0" y="98553"/>
                    </a:cubicBezTo>
                    <a:lnTo>
                      <a:pt x="0" y="0"/>
                    </a:lnTo>
                    <a:cubicBezTo>
                      <a:pt x="0" y="0"/>
                      <a:pt x="17652"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0" name="Google Shape;480;p16"/>
              <p:cNvSpPr/>
              <p:nvPr/>
            </p:nvSpPr>
            <p:spPr>
              <a:xfrm>
                <a:off x="11137663" y="2288870"/>
                <a:ext cx="344971" cy="9855"/>
              </a:xfrm>
              <a:custGeom>
                <a:avLst/>
                <a:gdLst/>
                <a:ahLst/>
                <a:cxnLst/>
                <a:rect l="l" t="t" r="r" b="b"/>
                <a:pathLst>
                  <a:path w="344971" h="9855" extrusionOk="0">
                    <a:moveTo>
                      <a:pt x="0" y="0"/>
                    </a:moveTo>
                    <a:lnTo>
                      <a:pt x="344972"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81" name="Google Shape;481;p16"/>
            <p:cNvGrpSpPr/>
            <p:nvPr/>
          </p:nvGrpSpPr>
          <p:grpSpPr>
            <a:xfrm>
              <a:off x="10050156" y="3399434"/>
              <a:ext cx="689943" cy="936256"/>
              <a:chOff x="11088381" y="2485977"/>
              <a:chExt cx="689943" cy="936256"/>
            </a:xfrm>
          </p:grpSpPr>
          <p:sp>
            <p:nvSpPr>
              <p:cNvPr id="482" name="Google Shape;482;p16"/>
              <p:cNvSpPr/>
              <p:nvPr/>
            </p:nvSpPr>
            <p:spPr>
              <a:xfrm>
                <a:off x="11137663" y="2535253"/>
                <a:ext cx="591380" cy="837702"/>
              </a:xfrm>
              <a:custGeom>
                <a:avLst/>
                <a:gdLst/>
                <a:ahLst/>
                <a:cxnLst/>
                <a:rect l="l" t="t" r="r" b="b"/>
                <a:pathLst>
                  <a:path w="591380" h="837702" extrusionOk="0">
                    <a:moveTo>
                      <a:pt x="0" y="837703"/>
                    </a:moveTo>
                    <a:lnTo>
                      <a:pt x="542099" y="837703"/>
                    </a:lnTo>
                    <a:cubicBezTo>
                      <a:pt x="566740" y="837703"/>
                      <a:pt x="591380" y="813065"/>
                      <a:pt x="591380" y="788426"/>
                    </a:cubicBezTo>
                    <a:lnTo>
                      <a:pt x="591380"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3" name="Google Shape;483;p16"/>
              <p:cNvSpPr/>
              <p:nvPr/>
            </p:nvSpPr>
            <p:spPr>
              <a:xfrm>
                <a:off x="11088381" y="2485977"/>
                <a:ext cx="689943" cy="936256"/>
              </a:xfrm>
              <a:custGeom>
                <a:avLst/>
                <a:gdLst/>
                <a:ahLst/>
                <a:cxnLst/>
                <a:rect l="l" t="t" r="r" b="b"/>
                <a:pathLst>
                  <a:path w="689943" h="936256" extrusionOk="0">
                    <a:moveTo>
                      <a:pt x="650518" y="0"/>
                    </a:moveTo>
                    <a:cubicBezTo>
                      <a:pt x="672292" y="0"/>
                      <a:pt x="689944" y="0"/>
                      <a:pt x="689944" y="0"/>
                    </a:cubicBezTo>
                    <a:lnTo>
                      <a:pt x="689944" y="936256"/>
                    </a:lnTo>
                    <a:cubicBezTo>
                      <a:pt x="689944" y="936256"/>
                      <a:pt x="672292" y="936256"/>
                      <a:pt x="650518" y="936256"/>
                    </a:cubicBezTo>
                    <a:lnTo>
                      <a:pt x="39425" y="936256"/>
                    </a:lnTo>
                    <a:cubicBezTo>
                      <a:pt x="17652" y="936256"/>
                      <a:pt x="0" y="936256"/>
                      <a:pt x="0" y="936256"/>
                    </a:cubicBezTo>
                    <a:lnTo>
                      <a:pt x="0" y="0"/>
                    </a:lnTo>
                    <a:cubicBezTo>
                      <a:pt x="0" y="0"/>
                      <a:pt x="17652"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16"/>
              <p:cNvSpPr/>
              <p:nvPr/>
            </p:nvSpPr>
            <p:spPr>
              <a:xfrm>
                <a:off x="11137663" y="2535253"/>
                <a:ext cx="591380" cy="837702"/>
              </a:xfrm>
              <a:custGeom>
                <a:avLst/>
                <a:gdLst/>
                <a:ahLst/>
                <a:cxnLst/>
                <a:rect l="l" t="t" r="r" b="b"/>
                <a:pathLst>
                  <a:path w="591380" h="837702" extrusionOk="0">
                    <a:moveTo>
                      <a:pt x="0" y="837703"/>
                    </a:moveTo>
                    <a:lnTo>
                      <a:pt x="591380" y="837703"/>
                    </a:lnTo>
                    <a:lnTo>
                      <a:pt x="591380"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85" name="Google Shape;485;p16"/>
            <p:cNvGrpSpPr/>
            <p:nvPr/>
          </p:nvGrpSpPr>
          <p:grpSpPr>
            <a:xfrm>
              <a:off x="10887945" y="3153051"/>
              <a:ext cx="660374" cy="98553"/>
              <a:chOff x="11926170" y="2239594"/>
              <a:chExt cx="660374" cy="98553"/>
            </a:xfrm>
          </p:grpSpPr>
          <p:sp>
            <p:nvSpPr>
              <p:cNvPr id="486" name="Google Shape;486;p16"/>
              <p:cNvSpPr/>
              <p:nvPr/>
            </p:nvSpPr>
            <p:spPr>
              <a:xfrm>
                <a:off x="11975452" y="2288870"/>
                <a:ext cx="561811" cy="9855"/>
              </a:xfrm>
              <a:custGeom>
                <a:avLst/>
                <a:gdLst/>
                <a:ahLst/>
                <a:cxnLst/>
                <a:rect l="l" t="t" r="r" b="b"/>
                <a:pathLst>
                  <a:path w="561811" h="9855" extrusionOk="0">
                    <a:moveTo>
                      <a:pt x="0" y="0"/>
                    </a:moveTo>
                    <a:lnTo>
                      <a:pt x="561811"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16"/>
              <p:cNvSpPr/>
              <p:nvPr/>
            </p:nvSpPr>
            <p:spPr>
              <a:xfrm>
                <a:off x="11926170" y="2239594"/>
                <a:ext cx="660374" cy="98553"/>
              </a:xfrm>
              <a:custGeom>
                <a:avLst/>
                <a:gdLst/>
                <a:ahLst/>
                <a:cxnLst/>
                <a:rect l="l" t="t" r="r" b="b"/>
                <a:pathLst>
                  <a:path w="660374" h="98553" extrusionOk="0">
                    <a:moveTo>
                      <a:pt x="620949" y="0"/>
                    </a:moveTo>
                    <a:cubicBezTo>
                      <a:pt x="642723" y="0"/>
                      <a:pt x="660375" y="0"/>
                      <a:pt x="660375" y="0"/>
                    </a:cubicBezTo>
                    <a:lnTo>
                      <a:pt x="660375" y="98553"/>
                    </a:lnTo>
                    <a:cubicBezTo>
                      <a:pt x="660375" y="98553"/>
                      <a:pt x="642723" y="98553"/>
                      <a:pt x="620949" y="98553"/>
                    </a:cubicBezTo>
                    <a:lnTo>
                      <a:pt x="39425" y="98553"/>
                    </a:lnTo>
                    <a:cubicBezTo>
                      <a:pt x="17652" y="98553"/>
                      <a:pt x="0" y="98553"/>
                      <a:pt x="0" y="98553"/>
                    </a:cubicBezTo>
                    <a:lnTo>
                      <a:pt x="0" y="0"/>
                    </a:lnTo>
                    <a:cubicBezTo>
                      <a:pt x="0" y="0"/>
                      <a:pt x="17652"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8" name="Google Shape;488;p16"/>
              <p:cNvSpPr/>
              <p:nvPr/>
            </p:nvSpPr>
            <p:spPr>
              <a:xfrm>
                <a:off x="11975452" y="2288870"/>
                <a:ext cx="561811" cy="9855"/>
              </a:xfrm>
              <a:custGeom>
                <a:avLst/>
                <a:gdLst/>
                <a:ahLst/>
                <a:cxnLst/>
                <a:rect l="l" t="t" r="r" b="b"/>
                <a:pathLst>
                  <a:path w="561811" h="9855" extrusionOk="0">
                    <a:moveTo>
                      <a:pt x="0" y="0"/>
                    </a:moveTo>
                    <a:lnTo>
                      <a:pt x="561811"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89" name="Google Shape;489;p16"/>
            <p:cNvGrpSpPr/>
            <p:nvPr/>
          </p:nvGrpSpPr>
          <p:grpSpPr>
            <a:xfrm>
              <a:off x="11259753" y="3399434"/>
              <a:ext cx="867664" cy="620885"/>
              <a:chOff x="12297978" y="2485977"/>
              <a:chExt cx="867664" cy="620885"/>
            </a:xfrm>
          </p:grpSpPr>
          <p:sp>
            <p:nvSpPr>
              <p:cNvPr id="490" name="Google Shape;490;p16"/>
              <p:cNvSpPr txBox="1"/>
              <p:nvPr/>
            </p:nvSpPr>
            <p:spPr>
              <a:xfrm>
                <a:off x="12297978" y="2488548"/>
                <a:ext cx="843254"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Jurdiquement </a:t>
                </a:r>
                <a:endParaRPr/>
              </a:p>
            </p:txBody>
          </p:sp>
          <p:sp>
            <p:nvSpPr>
              <p:cNvPr id="491" name="Google Shape;491;p16"/>
              <p:cNvSpPr txBox="1"/>
              <p:nvPr/>
            </p:nvSpPr>
            <p:spPr>
              <a:xfrm>
                <a:off x="12329181" y="2618638"/>
                <a:ext cx="833398"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vous pouvez </a:t>
                </a:r>
                <a:endParaRPr/>
              </a:p>
            </p:txBody>
          </p:sp>
          <p:sp>
            <p:nvSpPr>
              <p:cNvPr id="492" name="Google Shape;492;p16"/>
              <p:cNvSpPr txBox="1"/>
              <p:nvPr/>
            </p:nvSpPr>
            <p:spPr>
              <a:xfrm>
                <a:off x="12302675" y="2748729"/>
                <a:ext cx="862967"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modifier votre </a:t>
                </a:r>
                <a:endParaRPr/>
              </a:p>
            </p:txBody>
          </p:sp>
          <p:sp>
            <p:nvSpPr>
              <p:cNvPr id="493" name="Google Shape;493;p16"/>
              <p:cNvSpPr txBox="1"/>
              <p:nvPr/>
            </p:nvSpPr>
            <p:spPr>
              <a:xfrm>
                <a:off x="12450289" y="2878819"/>
                <a:ext cx="537708" cy="209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825">
                    <a:solidFill>
                      <a:srgbClr val="22242A"/>
                    </a:solidFill>
                    <a:latin typeface="Arial"/>
                    <a:ea typeface="Arial"/>
                    <a:cs typeface="Arial"/>
                    <a:sym typeface="Arial"/>
                  </a:rPr>
                  <a:t>marché</a:t>
                </a:r>
                <a:endParaRPr/>
              </a:p>
            </p:txBody>
          </p:sp>
          <p:sp>
            <p:nvSpPr>
              <p:cNvPr id="494" name="Google Shape;494;p16"/>
              <p:cNvSpPr/>
              <p:nvPr/>
            </p:nvSpPr>
            <p:spPr>
              <a:xfrm>
                <a:off x="12389418" y="2535253"/>
                <a:ext cx="670231" cy="522332"/>
              </a:xfrm>
              <a:custGeom>
                <a:avLst/>
                <a:gdLst/>
                <a:ahLst/>
                <a:cxnLst/>
                <a:rect l="l" t="t" r="r" b="b"/>
                <a:pathLst>
                  <a:path w="670231" h="522332" extrusionOk="0">
                    <a:moveTo>
                      <a:pt x="1257" y="125"/>
                    </a:moveTo>
                    <a:lnTo>
                      <a:pt x="671488" y="125"/>
                    </a:lnTo>
                    <a:lnTo>
                      <a:pt x="671488" y="522457"/>
                    </a:lnTo>
                    <a:lnTo>
                      <a:pt x="1257" y="522457"/>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5" name="Google Shape;495;p16"/>
              <p:cNvSpPr/>
              <p:nvPr/>
            </p:nvSpPr>
            <p:spPr>
              <a:xfrm>
                <a:off x="12340137" y="2485977"/>
                <a:ext cx="768794" cy="620885"/>
              </a:xfrm>
              <a:custGeom>
                <a:avLst/>
                <a:gdLst/>
                <a:ahLst/>
                <a:cxnLst/>
                <a:rect l="l" t="t" r="r" b="b"/>
                <a:pathLst>
                  <a:path w="768794" h="620885" extrusionOk="0">
                    <a:moveTo>
                      <a:pt x="730626" y="125"/>
                    </a:moveTo>
                    <a:cubicBezTo>
                      <a:pt x="752400" y="125"/>
                      <a:pt x="770052" y="125"/>
                      <a:pt x="770052" y="125"/>
                    </a:cubicBezTo>
                    <a:lnTo>
                      <a:pt x="770052" y="621011"/>
                    </a:lnTo>
                    <a:cubicBezTo>
                      <a:pt x="770052" y="621011"/>
                      <a:pt x="752400" y="621011"/>
                      <a:pt x="730626" y="621011"/>
                    </a:cubicBezTo>
                    <a:lnTo>
                      <a:pt x="40682" y="621011"/>
                    </a:lnTo>
                    <a:cubicBezTo>
                      <a:pt x="18908" y="621011"/>
                      <a:pt x="1257" y="621011"/>
                      <a:pt x="1257" y="621011"/>
                    </a:cubicBezTo>
                    <a:lnTo>
                      <a:pt x="1257" y="125"/>
                    </a:lnTo>
                    <a:cubicBezTo>
                      <a:pt x="1257" y="125"/>
                      <a:pt x="18908" y="125"/>
                      <a:pt x="40682" y="12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96" name="Google Shape;496;p16"/>
          <p:cNvGrpSpPr/>
          <p:nvPr/>
        </p:nvGrpSpPr>
        <p:grpSpPr>
          <a:xfrm>
            <a:off x="1376578" y="1576198"/>
            <a:ext cx="1675576" cy="1872512"/>
            <a:chOff x="1376578" y="1576198"/>
            <a:chExt cx="1675576" cy="1872512"/>
          </a:xfrm>
        </p:grpSpPr>
        <p:grpSp>
          <p:nvGrpSpPr>
            <p:cNvPr id="497" name="Google Shape;497;p16"/>
            <p:cNvGrpSpPr/>
            <p:nvPr/>
          </p:nvGrpSpPr>
          <p:grpSpPr>
            <a:xfrm>
              <a:off x="2027096" y="1980267"/>
              <a:ext cx="729369" cy="1123507"/>
              <a:chOff x="3065321" y="1066810"/>
              <a:chExt cx="729369" cy="1123507"/>
            </a:xfrm>
          </p:grpSpPr>
          <p:sp>
            <p:nvSpPr>
              <p:cNvPr id="498" name="Google Shape;498;p16"/>
              <p:cNvSpPr/>
              <p:nvPr/>
            </p:nvSpPr>
            <p:spPr>
              <a:xfrm>
                <a:off x="3114603" y="1116086"/>
                <a:ext cx="630805" cy="1024954"/>
              </a:xfrm>
              <a:custGeom>
                <a:avLst/>
                <a:gdLst/>
                <a:ahLst/>
                <a:cxnLst/>
                <a:rect l="l" t="t" r="r" b="b"/>
                <a:pathLst>
                  <a:path w="630805" h="1024954" extrusionOk="0">
                    <a:moveTo>
                      <a:pt x="630806" y="1024954"/>
                    </a:moveTo>
                    <a:lnTo>
                      <a:pt x="0" y="0"/>
                    </a:lnTo>
                  </a:path>
                </a:pathLst>
              </a:custGeom>
              <a:noFill/>
              <a:ln w="19700" cap="rnd" cmpd="sng">
                <a:solidFill>
                  <a:srgbClr val="22242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16"/>
              <p:cNvSpPr/>
              <p:nvPr/>
            </p:nvSpPr>
            <p:spPr>
              <a:xfrm>
                <a:off x="3065321" y="1066810"/>
                <a:ext cx="729369" cy="1123507"/>
              </a:xfrm>
              <a:custGeom>
                <a:avLst/>
                <a:gdLst/>
                <a:ahLst/>
                <a:cxnLst/>
                <a:rect l="l" t="t" r="r" b="b"/>
                <a:pathLst>
                  <a:path w="729369" h="1123507" extrusionOk="0">
                    <a:moveTo>
                      <a:pt x="689944" y="0"/>
                    </a:moveTo>
                    <a:cubicBezTo>
                      <a:pt x="711718" y="0"/>
                      <a:pt x="729369" y="0"/>
                      <a:pt x="729369" y="0"/>
                    </a:cubicBezTo>
                    <a:lnTo>
                      <a:pt x="729369" y="1123507"/>
                    </a:lnTo>
                    <a:cubicBezTo>
                      <a:pt x="729369" y="1123507"/>
                      <a:pt x="711718" y="1123507"/>
                      <a:pt x="689944" y="1123507"/>
                    </a:cubicBezTo>
                    <a:lnTo>
                      <a:pt x="39425" y="1123507"/>
                    </a:lnTo>
                    <a:cubicBezTo>
                      <a:pt x="17651" y="1123507"/>
                      <a:pt x="0" y="1123507"/>
                      <a:pt x="0" y="1123507"/>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16"/>
              <p:cNvSpPr/>
              <p:nvPr/>
            </p:nvSpPr>
            <p:spPr>
              <a:xfrm>
                <a:off x="3114603" y="1116086"/>
                <a:ext cx="630805" cy="1024954"/>
              </a:xfrm>
              <a:custGeom>
                <a:avLst/>
                <a:gdLst/>
                <a:ahLst/>
                <a:cxnLst/>
                <a:rect l="l" t="t" r="r" b="b"/>
                <a:pathLst>
                  <a:path w="630805" h="1024954" extrusionOk="0">
                    <a:moveTo>
                      <a:pt x="630806" y="1024954"/>
                    </a:moveTo>
                    <a:lnTo>
                      <a:pt x="0"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01" name="Google Shape;501;p16"/>
            <p:cNvGrpSpPr/>
            <p:nvPr/>
          </p:nvGrpSpPr>
          <p:grpSpPr>
            <a:xfrm>
              <a:off x="1376578" y="1576198"/>
              <a:ext cx="1675576" cy="1872512"/>
              <a:chOff x="1376578" y="1576198"/>
              <a:chExt cx="1675576" cy="1872512"/>
            </a:xfrm>
          </p:grpSpPr>
          <p:grpSp>
            <p:nvGrpSpPr>
              <p:cNvPr id="502" name="Google Shape;502;p16"/>
              <p:cNvGrpSpPr/>
              <p:nvPr/>
            </p:nvGrpSpPr>
            <p:grpSpPr>
              <a:xfrm>
                <a:off x="2559338" y="2955944"/>
                <a:ext cx="492816" cy="492766"/>
                <a:chOff x="3597563" y="2042487"/>
                <a:chExt cx="492816" cy="492766"/>
              </a:xfrm>
            </p:grpSpPr>
            <p:grpSp>
              <p:nvGrpSpPr>
                <p:cNvPr id="503" name="Google Shape;503;p16"/>
                <p:cNvGrpSpPr/>
                <p:nvPr/>
              </p:nvGrpSpPr>
              <p:grpSpPr>
                <a:xfrm>
                  <a:off x="3597563" y="2042487"/>
                  <a:ext cx="492816" cy="492766"/>
                  <a:chOff x="3597563" y="2042487"/>
                  <a:chExt cx="492816" cy="492766"/>
                </a:xfrm>
              </p:grpSpPr>
              <p:sp>
                <p:nvSpPr>
                  <p:cNvPr id="504" name="Google Shape;504;p16"/>
                  <p:cNvSpPr/>
                  <p:nvPr/>
                </p:nvSpPr>
                <p:spPr>
                  <a:xfrm>
                    <a:off x="3597563" y="2042487"/>
                    <a:ext cx="492816" cy="492766"/>
                  </a:xfrm>
                  <a:custGeom>
                    <a:avLst/>
                    <a:gdLst/>
                    <a:ahLst/>
                    <a:cxnLst/>
                    <a:rect l="l" t="t" r="r" b="b"/>
                    <a:pathLst>
                      <a:path w="492816" h="492766" extrusionOk="0">
                        <a:moveTo>
                          <a:pt x="246773" y="75"/>
                        </a:moveTo>
                        <a:lnTo>
                          <a:pt x="493182" y="246458"/>
                        </a:lnTo>
                        <a:lnTo>
                          <a:pt x="246773" y="492841"/>
                        </a:lnTo>
                        <a:lnTo>
                          <a:pt x="365" y="246458"/>
                        </a:lnTo>
                        <a:close/>
                      </a:path>
                    </a:pathLst>
                  </a:custGeom>
                  <a:solidFill>
                    <a:srgbClr val="FFFFFF">
                      <a:alpha val="94901"/>
                    </a:srgbClr>
                  </a:solid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5" name="Google Shape;505;p16"/>
                  <p:cNvSpPr/>
                  <p:nvPr/>
                </p:nvSpPr>
                <p:spPr>
                  <a:xfrm>
                    <a:off x="3755265" y="2190317"/>
                    <a:ext cx="180230" cy="191475"/>
                  </a:xfrm>
                  <a:custGeom>
                    <a:avLst/>
                    <a:gdLst/>
                    <a:ahLst/>
                    <a:cxnLst/>
                    <a:rect l="l" t="t" r="r" b="b"/>
                    <a:pathLst>
                      <a:path w="180230" h="191475" extrusionOk="0">
                        <a:moveTo>
                          <a:pt x="365" y="75"/>
                        </a:moveTo>
                        <a:lnTo>
                          <a:pt x="73584" y="95813"/>
                        </a:lnTo>
                        <a:lnTo>
                          <a:pt x="365" y="191550"/>
                        </a:lnTo>
                        <a:lnTo>
                          <a:pt x="34158" y="191550"/>
                        </a:lnTo>
                        <a:lnTo>
                          <a:pt x="90481" y="117987"/>
                        </a:lnTo>
                        <a:lnTo>
                          <a:pt x="146802" y="191550"/>
                        </a:lnTo>
                        <a:lnTo>
                          <a:pt x="180595" y="191550"/>
                        </a:lnTo>
                        <a:lnTo>
                          <a:pt x="107376" y="95813"/>
                        </a:lnTo>
                        <a:lnTo>
                          <a:pt x="180595" y="75"/>
                        </a:lnTo>
                        <a:lnTo>
                          <a:pt x="146802" y="75"/>
                        </a:lnTo>
                        <a:lnTo>
                          <a:pt x="90481" y="73637"/>
                        </a:lnTo>
                        <a:lnTo>
                          <a:pt x="34158" y="75"/>
                        </a:lnTo>
                        <a:lnTo>
                          <a:pt x="365" y="75"/>
                        </a:lnTo>
                        <a:close/>
                      </a:path>
                    </a:pathLst>
                  </a:custGeom>
                  <a:solidFill>
                    <a:srgbClr val="22242A"/>
                  </a:solidFill>
                  <a:ln w="985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6" name="Google Shape;506;p16"/>
                <p:cNvSpPr/>
                <p:nvPr/>
              </p:nvSpPr>
              <p:spPr>
                <a:xfrm>
                  <a:off x="3597563" y="2042487"/>
                  <a:ext cx="492816" cy="492766"/>
                </a:xfrm>
                <a:custGeom>
                  <a:avLst/>
                  <a:gdLst/>
                  <a:ahLst/>
                  <a:cxnLst/>
                  <a:rect l="l" t="t" r="r" b="b"/>
                  <a:pathLst>
                    <a:path w="492816" h="492766" extrusionOk="0">
                      <a:moveTo>
                        <a:pt x="365" y="75"/>
                      </a:moveTo>
                      <a:lnTo>
                        <a:pt x="493182" y="75"/>
                      </a:lnTo>
                      <a:lnTo>
                        <a:pt x="493182" y="492841"/>
                      </a:lnTo>
                      <a:lnTo>
                        <a:pt x="365" y="492841"/>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 name="Google Shape;507;p16"/>
                <p:cNvSpPr/>
                <p:nvPr/>
              </p:nvSpPr>
              <p:spPr>
                <a:xfrm>
                  <a:off x="3617276" y="2062198"/>
                  <a:ext cx="453391" cy="453345"/>
                </a:xfrm>
                <a:custGeom>
                  <a:avLst/>
                  <a:gdLst/>
                  <a:ahLst/>
                  <a:cxnLst/>
                  <a:rect l="l" t="t" r="r" b="b"/>
                  <a:pathLst>
                    <a:path w="453391" h="453345" extrusionOk="0">
                      <a:moveTo>
                        <a:pt x="414331" y="75"/>
                      </a:moveTo>
                      <a:cubicBezTo>
                        <a:pt x="436105" y="75"/>
                        <a:pt x="453757" y="75"/>
                        <a:pt x="453757" y="75"/>
                      </a:cubicBezTo>
                      <a:lnTo>
                        <a:pt x="453757" y="453420"/>
                      </a:lnTo>
                      <a:cubicBezTo>
                        <a:pt x="453757" y="453420"/>
                        <a:pt x="436105" y="453420"/>
                        <a:pt x="414331" y="453420"/>
                      </a:cubicBezTo>
                      <a:lnTo>
                        <a:pt x="39790" y="453420"/>
                      </a:lnTo>
                      <a:cubicBezTo>
                        <a:pt x="18016" y="453420"/>
                        <a:pt x="365" y="453420"/>
                        <a:pt x="365" y="453420"/>
                      </a:cubicBezTo>
                      <a:lnTo>
                        <a:pt x="365" y="75"/>
                      </a:lnTo>
                      <a:cubicBezTo>
                        <a:pt x="365" y="75"/>
                        <a:pt x="18016" y="75"/>
                        <a:pt x="39790" y="7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08" name="Google Shape;508;p16"/>
              <p:cNvGrpSpPr/>
              <p:nvPr/>
            </p:nvGrpSpPr>
            <p:grpSpPr>
              <a:xfrm>
                <a:off x="2165085" y="3153051"/>
                <a:ext cx="443535" cy="98553"/>
                <a:chOff x="3203310" y="2239594"/>
                <a:chExt cx="443535" cy="98553"/>
              </a:xfrm>
            </p:grpSpPr>
            <p:sp>
              <p:nvSpPr>
                <p:cNvPr id="509" name="Google Shape;509;p16"/>
                <p:cNvSpPr/>
                <p:nvPr/>
              </p:nvSpPr>
              <p:spPr>
                <a:xfrm>
                  <a:off x="3252592" y="2288870"/>
                  <a:ext cx="344971" cy="9855"/>
                </a:xfrm>
                <a:custGeom>
                  <a:avLst/>
                  <a:gdLst/>
                  <a:ahLst/>
                  <a:cxnLst/>
                  <a:rect l="l" t="t" r="r" b="b"/>
                  <a:pathLst>
                    <a:path w="344971" h="9855" extrusionOk="0">
                      <a:moveTo>
                        <a:pt x="0" y="0"/>
                      </a:moveTo>
                      <a:lnTo>
                        <a:pt x="344972" y="0"/>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0" name="Google Shape;510;p16"/>
                <p:cNvSpPr/>
                <p:nvPr/>
              </p:nvSpPr>
              <p:spPr>
                <a:xfrm>
                  <a:off x="3203310" y="2239594"/>
                  <a:ext cx="443535" cy="98553"/>
                </a:xfrm>
                <a:custGeom>
                  <a:avLst/>
                  <a:gdLst/>
                  <a:ahLst/>
                  <a:cxnLst/>
                  <a:rect l="l" t="t" r="r" b="b"/>
                  <a:pathLst>
                    <a:path w="443535" h="98553" extrusionOk="0">
                      <a:moveTo>
                        <a:pt x="404110" y="0"/>
                      </a:moveTo>
                      <a:cubicBezTo>
                        <a:pt x="425884" y="0"/>
                        <a:pt x="443535" y="0"/>
                        <a:pt x="443535" y="0"/>
                      </a:cubicBezTo>
                      <a:lnTo>
                        <a:pt x="443535" y="98553"/>
                      </a:lnTo>
                      <a:cubicBezTo>
                        <a:pt x="443535" y="98553"/>
                        <a:pt x="425884" y="98553"/>
                        <a:pt x="404110" y="98553"/>
                      </a:cubicBezTo>
                      <a:lnTo>
                        <a:pt x="39425" y="98553"/>
                      </a:lnTo>
                      <a:cubicBezTo>
                        <a:pt x="17651" y="98553"/>
                        <a:pt x="0" y="98553"/>
                        <a:pt x="0" y="98553"/>
                      </a:cubicBezTo>
                      <a:lnTo>
                        <a:pt x="0" y="0"/>
                      </a:lnTo>
                      <a:cubicBezTo>
                        <a:pt x="0" y="0"/>
                        <a:pt x="17651" y="0"/>
                        <a:pt x="39425" y="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1" name="Google Shape;511;p16"/>
                <p:cNvSpPr/>
                <p:nvPr/>
              </p:nvSpPr>
              <p:spPr>
                <a:xfrm>
                  <a:off x="3252592" y="2288870"/>
                  <a:ext cx="344971" cy="9855"/>
                </a:xfrm>
                <a:custGeom>
                  <a:avLst/>
                  <a:gdLst/>
                  <a:ahLst/>
                  <a:cxnLst/>
                  <a:rect l="l" t="t" r="r" b="b"/>
                  <a:pathLst>
                    <a:path w="344971" h="9855" extrusionOk="0">
                      <a:moveTo>
                        <a:pt x="0" y="0"/>
                      </a:moveTo>
                      <a:lnTo>
                        <a:pt x="344972" y="0"/>
                      </a:lnTo>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12" name="Google Shape;512;p16"/>
              <p:cNvGrpSpPr/>
              <p:nvPr/>
            </p:nvGrpSpPr>
            <p:grpSpPr>
              <a:xfrm>
                <a:off x="1376578" y="1576198"/>
                <a:ext cx="1084197" cy="502621"/>
                <a:chOff x="2414803" y="662741"/>
                <a:chExt cx="1084197" cy="502621"/>
              </a:xfrm>
            </p:grpSpPr>
            <p:grpSp>
              <p:nvGrpSpPr>
                <p:cNvPr id="513" name="Google Shape;513;p16"/>
                <p:cNvGrpSpPr/>
                <p:nvPr/>
              </p:nvGrpSpPr>
              <p:grpSpPr>
                <a:xfrm>
                  <a:off x="2441639" y="712018"/>
                  <a:ext cx="1008078" cy="404068"/>
                  <a:chOff x="2441639" y="712018"/>
                  <a:chExt cx="1008078" cy="404068"/>
                </a:xfrm>
              </p:grpSpPr>
              <p:sp>
                <p:nvSpPr>
                  <p:cNvPr id="514" name="Google Shape;514;p16"/>
                  <p:cNvSpPr/>
                  <p:nvPr/>
                </p:nvSpPr>
                <p:spPr>
                  <a:xfrm>
                    <a:off x="2464084" y="712018"/>
                    <a:ext cx="985633" cy="404068"/>
                  </a:xfrm>
                  <a:custGeom>
                    <a:avLst/>
                    <a:gdLst/>
                    <a:ahLst/>
                    <a:cxnLst/>
                    <a:rect l="l" t="t" r="r" b="b"/>
                    <a:pathLst>
                      <a:path w="985633" h="404068" extrusionOk="0">
                        <a:moveTo>
                          <a:pt x="250" y="-60"/>
                        </a:moveTo>
                        <a:lnTo>
                          <a:pt x="985884" y="-60"/>
                        </a:lnTo>
                        <a:lnTo>
                          <a:pt x="985884" y="404008"/>
                        </a:lnTo>
                        <a:lnTo>
                          <a:pt x="250" y="404008"/>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5" name="Google Shape;515;p16"/>
                  <p:cNvSpPr/>
                  <p:nvPr/>
                </p:nvSpPr>
                <p:spPr>
                  <a:xfrm>
                    <a:off x="2464084" y="712018"/>
                    <a:ext cx="98563" cy="404068"/>
                  </a:xfrm>
                  <a:custGeom>
                    <a:avLst/>
                    <a:gdLst/>
                    <a:ahLst/>
                    <a:cxnLst/>
                    <a:rect l="l" t="t" r="r" b="b"/>
                    <a:pathLst>
                      <a:path w="98563" h="404068" extrusionOk="0">
                        <a:moveTo>
                          <a:pt x="98813" y="-60"/>
                        </a:moveTo>
                        <a:lnTo>
                          <a:pt x="250" y="-60"/>
                        </a:lnTo>
                        <a:lnTo>
                          <a:pt x="250" y="404008"/>
                        </a:lnTo>
                        <a:lnTo>
                          <a:pt x="98813" y="404008"/>
                        </a:lnTo>
                      </a:path>
                    </a:pathLst>
                  </a:custGeom>
                  <a:noFill/>
                  <a:ln w="19700" cap="rnd" cmpd="sng">
                    <a:solidFill>
                      <a:srgbClr val="22242A"/>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6" name="Google Shape;516;p16"/>
                  <p:cNvSpPr txBox="1"/>
                  <p:nvPr/>
                </p:nvSpPr>
                <p:spPr>
                  <a:xfrm>
                    <a:off x="2441639" y="733314"/>
                    <a:ext cx="665840"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Elément </a:t>
                    </a:r>
                    <a:endParaRPr/>
                  </a:p>
                </p:txBody>
              </p:sp>
              <p:sp>
                <p:nvSpPr>
                  <p:cNvPr id="517" name="Google Shape;517;p16"/>
                  <p:cNvSpPr txBox="1"/>
                  <p:nvPr/>
                </p:nvSpPr>
                <p:spPr>
                  <a:xfrm>
                    <a:off x="2441639" y="875231"/>
                    <a:ext cx="843254" cy="2294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900">
                        <a:solidFill>
                          <a:srgbClr val="22242A"/>
                        </a:solidFill>
                        <a:latin typeface="Arial"/>
                        <a:ea typeface="Arial"/>
                        <a:cs typeface="Arial"/>
                        <a:sym typeface="Arial"/>
                      </a:rPr>
                      <a:t>perturbateur</a:t>
                    </a:r>
                    <a:endParaRPr/>
                  </a:p>
                </p:txBody>
              </p:sp>
            </p:grpSp>
            <p:sp>
              <p:nvSpPr>
                <p:cNvPr id="518" name="Google Shape;518;p16"/>
                <p:cNvSpPr/>
                <p:nvPr/>
              </p:nvSpPr>
              <p:spPr>
                <a:xfrm>
                  <a:off x="2464084" y="712018"/>
                  <a:ext cx="985633" cy="404068"/>
                </a:xfrm>
                <a:custGeom>
                  <a:avLst/>
                  <a:gdLst/>
                  <a:ahLst/>
                  <a:cxnLst/>
                  <a:rect l="l" t="t" r="r" b="b"/>
                  <a:pathLst>
                    <a:path w="985633" h="404068" extrusionOk="0">
                      <a:moveTo>
                        <a:pt x="250" y="-60"/>
                      </a:moveTo>
                      <a:lnTo>
                        <a:pt x="985884" y="-60"/>
                      </a:lnTo>
                      <a:lnTo>
                        <a:pt x="985884" y="404008"/>
                      </a:lnTo>
                      <a:lnTo>
                        <a:pt x="250" y="404008"/>
                      </a:lnTo>
                      <a:close/>
                    </a:path>
                  </a:pathLst>
                </a:custGeom>
                <a:noFill/>
                <a:ln w="147775" cap="flat" cmpd="sng">
                  <a:solidFill>
                    <a:srgbClr val="FFFFFF">
                      <a:alpha val="0"/>
                    </a:srgb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9" name="Google Shape;519;p16"/>
                <p:cNvSpPr/>
                <p:nvPr/>
              </p:nvSpPr>
              <p:spPr>
                <a:xfrm>
                  <a:off x="2414803" y="662741"/>
                  <a:ext cx="1084197" cy="502621"/>
                </a:xfrm>
                <a:custGeom>
                  <a:avLst/>
                  <a:gdLst/>
                  <a:ahLst/>
                  <a:cxnLst/>
                  <a:rect l="l" t="t" r="r" b="b"/>
                  <a:pathLst>
                    <a:path w="1084197" h="502621" extrusionOk="0">
                      <a:moveTo>
                        <a:pt x="1045022" y="-60"/>
                      </a:moveTo>
                      <a:cubicBezTo>
                        <a:pt x="1066796" y="-60"/>
                        <a:pt x="1084447" y="-60"/>
                        <a:pt x="1084447" y="-60"/>
                      </a:cubicBezTo>
                      <a:lnTo>
                        <a:pt x="1084447" y="502562"/>
                      </a:lnTo>
                      <a:cubicBezTo>
                        <a:pt x="1084447" y="502562"/>
                        <a:pt x="1066796" y="502562"/>
                        <a:pt x="1045022" y="502562"/>
                      </a:cubicBezTo>
                      <a:lnTo>
                        <a:pt x="39675" y="502562"/>
                      </a:lnTo>
                      <a:cubicBezTo>
                        <a:pt x="17901" y="502562"/>
                        <a:pt x="250" y="502562"/>
                        <a:pt x="250" y="502562"/>
                      </a:cubicBezTo>
                      <a:lnTo>
                        <a:pt x="250" y="-60"/>
                      </a:lnTo>
                      <a:cubicBezTo>
                        <a:pt x="250" y="-60"/>
                        <a:pt x="17901" y="-60"/>
                        <a:pt x="39675" y="-6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sp>
        <p:nvSpPr>
          <p:cNvPr id="520" name="Google Shape;520;p16"/>
          <p:cNvSpPr txBox="1">
            <a:spLocks noGrp="1"/>
          </p:cNvSpPr>
          <p:nvPr>
            <p:ph type="title" idx="4294967295"/>
          </p:nvPr>
        </p:nvSpPr>
        <p:spPr>
          <a:xfrm>
            <a:off x="2133600" y="169863"/>
            <a:ext cx="10058400" cy="88265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Traiter un élément perturbateur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8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7"/>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Modifications en cours de marché : diagramme (suite)</a:t>
            </a:r>
            <a:endParaRPr/>
          </a:p>
        </p:txBody>
      </p:sp>
      <p:sp>
        <p:nvSpPr>
          <p:cNvPr id="526" name="Google Shape;526;p17"/>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a:t>Il n’y a pas forcément une façon unique de traiter un élément perturbateur.</a:t>
            </a:r>
            <a:endParaRPr/>
          </a:p>
          <a:p>
            <a:pPr marL="91440" lvl="0" indent="-127000" algn="l" rtl="0">
              <a:lnSpc>
                <a:spcPct val="90000"/>
              </a:lnSpc>
              <a:spcBef>
                <a:spcPts val="1400"/>
              </a:spcBef>
              <a:spcAft>
                <a:spcPts val="0"/>
              </a:spcAft>
              <a:buSzPts val="2000"/>
              <a:buChar char=" "/>
            </a:pPr>
            <a:r>
              <a:rPr lang="fr-BE"/>
              <a:t>Parfois, il faut « faire son shopping » dans la section 5 et trouver l’article le plus approprié.</a:t>
            </a:r>
            <a:endParaRPr/>
          </a:p>
          <a:p>
            <a:pPr marL="91440" lvl="0" indent="-127000" algn="l" rtl="0">
              <a:lnSpc>
                <a:spcPct val="90000"/>
              </a:lnSpc>
              <a:spcBef>
                <a:spcPts val="1400"/>
              </a:spcBef>
              <a:spcAft>
                <a:spcPts val="0"/>
              </a:spcAft>
              <a:buSzPts val="2000"/>
              <a:buChar char=" "/>
            </a:pPr>
            <a:r>
              <a:rPr lang="fr-BE"/>
              <a:t>Attention à ne pas se focaliser sur l’aspect juridique.</a:t>
            </a:r>
            <a:endParaRPr/>
          </a:p>
          <a:p>
            <a:pPr marL="91440" lvl="0" indent="0" algn="l" rtl="0">
              <a:lnSpc>
                <a:spcPct val="90000"/>
              </a:lnSpc>
              <a:spcBef>
                <a:spcPts val="1400"/>
              </a:spcBef>
              <a:spcAft>
                <a:spcPts val="0"/>
              </a:spcAft>
              <a:buSzPts val="2000"/>
              <a:buNone/>
            </a:pPr>
            <a:endParaRPr/>
          </a:p>
          <a:p>
            <a:pPr marL="0" lvl="0" indent="0" algn="l" rtl="0">
              <a:lnSpc>
                <a:spcPct val="90000"/>
              </a:lnSpc>
              <a:spcBef>
                <a:spcPts val="1400"/>
              </a:spcBef>
              <a:spcAft>
                <a:spcPts val="0"/>
              </a:spcAft>
              <a:buSzPts val="2000"/>
              <a:buNone/>
            </a:pPr>
            <a:endParaRPr/>
          </a:p>
          <a:p>
            <a:pPr marL="91440" lvl="0" indent="0" algn="l" rtl="0">
              <a:lnSpc>
                <a:spcPct val="90000"/>
              </a:lnSpc>
              <a:spcBef>
                <a:spcPts val="1400"/>
              </a:spcBef>
              <a:spcAft>
                <a:spcPts val="0"/>
              </a:spcAft>
              <a:buSzPts val="20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2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18"/>
          <p:cNvSpPr/>
          <p:nvPr/>
        </p:nvSpPr>
        <p:spPr>
          <a:xfrm rot="2633954">
            <a:off x="-2586516" y="1533716"/>
            <a:ext cx="5241654" cy="5303333"/>
          </a:xfrm>
          <a:prstGeom prst="arc">
            <a:avLst>
              <a:gd name="adj1" fmla="val 15756472"/>
              <a:gd name="adj2" fmla="val 0"/>
            </a:avLst>
          </a:prstGeom>
          <a:no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32" name="Google Shape;532;p18"/>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Modifications en cours de marché : diagramme (suite)</a:t>
            </a:r>
            <a:endParaRPr/>
          </a:p>
        </p:txBody>
      </p:sp>
      <p:sp>
        <p:nvSpPr>
          <p:cNvPr id="533" name="Google Shape;533;p18"/>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a:p>
            <a:pPr marL="0" lvl="0" indent="0" algn="l" rtl="0">
              <a:lnSpc>
                <a:spcPct val="90000"/>
              </a:lnSpc>
              <a:spcBef>
                <a:spcPts val="1400"/>
              </a:spcBef>
              <a:spcAft>
                <a:spcPts val="0"/>
              </a:spcAft>
              <a:buSzPts val="2000"/>
              <a:buNone/>
            </a:pPr>
            <a:endParaRPr/>
          </a:p>
          <a:p>
            <a:pPr marL="91440" lvl="0" indent="0" algn="l" rtl="0">
              <a:lnSpc>
                <a:spcPct val="90000"/>
              </a:lnSpc>
              <a:spcBef>
                <a:spcPts val="1400"/>
              </a:spcBef>
              <a:spcAft>
                <a:spcPts val="0"/>
              </a:spcAft>
              <a:buSzPts val="2000"/>
              <a:buNone/>
            </a:pPr>
            <a:endParaRPr/>
          </a:p>
        </p:txBody>
      </p:sp>
      <p:grpSp>
        <p:nvGrpSpPr>
          <p:cNvPr id="534" name="Google Shape;534;p18"/>
          <p:cNvGrpSpPr/>
          <p:nvPr/>
        </p:nvGrpSpPr>
        <p:grpSpPr>
          <a:xfrm>
            <a:off x="2624394" y="2367916"/>
            <a:ext cx="7746487" cy="858519"/>
            <a:chOff x="596253" y="429259"/>
            <a:chExt cx="7746487" cy="858519"/>
          </a:xfrm>
        </p:grpSpPr>
        <p:sp>
          <p:nvSpPr>
            <p:cNvPr id="535" name="Google Shape;535;p18"/>
            <p:cNvSpPr/>
            <p:nvPr/>
          </p:nvSpPr>
          <p:spPr>
            <a:xfrm>
              <a:off x="596253" y="429259"/>
              <a:ext cx="7746487" cy="858519"/>
            </a:xfrm>
            <a:prstGeom prst="rect">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8"/>
            <p:cNvSpPr txBox="1"/>
            <p:nvPr/>
          </p:nvSpPr>
          <p:spPr>
            <a:xfrm>
              <a:off x="596253" y="429259"/>
              <a:ext cx="7746487" cy="858519"/>
            </a:xfrm>
            <a:prstGeom prst="rect">
              <a:avLst/>
            </a:prstGeom>
            <a:noFill/>
            <a:ln>
              <a:noFill/>
            </a:ln>
          </p:spPr>
          <p:txBody>
            <a:bodyPr spcFirstLastPara="1" wrap="square" lIns="681450" tIns="114300" rIns="114300" bIns="114300" anchor="ctr" anchorCtr="0">
              <a:noAutofit/>
            </a:bodyPr>
            <a:lstStyle/>
            <a:p>
              <a:pPr marL="0" marR="0" lvl="0" indent="0" algn="l" rtl="0">
                <a:lnSpc>
                  <a:spcPct val="90000"/>
                </a:lnSpc>
                <a:spcBef>
                  <a:spcPts val="0"/>
                </a:spcBef>
                <a:spcAft>
                  <a:spcPts val="0"/>
                </a:spcAft>
                <a:buClr>
                  <a:schemeClr val="lt1"/>
                </a:buClr>
                <a:buSzPts val="4500"/>
                <a:buFont typeface="Calibri"/>
                <a:buNone/>
              </a:pPr>
              <a:r>
                <a:rPr lang="fr-BE" sz="4500">
                  <a:solidFill>
                    <a:schemeClr val="lt1"/>
                  </a:solidFill>
                  <a:latin typeface="Calibri"/>
                  <a:ea typeface="Calibri"/>
                  <a:cs typeface="Calibri"/>
                  <a:sym typeface="Calibri"/>
                </a:rPr>
                <a:t>Les aspects juridiques</a:t>
              </a:r>
              <a:endParaRPr/>
            </a:p>
          </p:txBody>
        </p:sp>
      </p:grpSp>
      <p:sp>
        <p:nvSpPr>
          <p:cNvPr id="537" name="Google Shape;537;p18"/>
          <p:cNvSpPr/>
          <p:nvPr/>
        </p:nvSpPr>
        <p:spPr>
          <a:xfrm>
            <a:off x="2087819" y="2260601"/>
            <a:ext cx="1073149" cy="1073149"/>
          </a:xfrm>
          <a:prstGeom prst="ellipse">
            <a:avLst/>
          </a:prstGeom>
          <a:blipFill rotWithShape="1">
            <a:blip r:embed="rId3">
              <a:alphaModFix/>
            </a:blip>
            <a:stretch>
              <a:fillRect/>
            </a:stretch>
          </a:blipFill>
          <a:ln w="15875" cap="flat" cmpd="sng">
            <a:solidFill>
              <a:srgbClr val="E383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8" name="Google Shape;538;p18"/>
          <p:cNvGrpSpPr/>
          <p:nvPr/>
        </p:nvGrpSpPr>
        <p:grpSpPr>
          <a:xfrm>
            <a:off x="2936466" y="3670195"/>
            <a:ext cx="7434415" cy="858519"/>
            <a:chOff x="908325" y="1717039"/>
            <a:chExt cx="7434415" cy="858519"/>
          </a:xfrm>
        </p:grpSpPr>
        <p:sp>
          <p:nvSpPr>
            <p:cNvPr id="539" name="Google Shape;539;p18"/>
            <p:cNvSpPr/>
            <p:nvPr/>
          </p:nvSpPr>
          <p:spPr>
            <a:xfrm>
              <a:off x="908325" y="1717039"/>
              <a:ext cx="7434415" cy="858519"/>
            </a:xfrm>
            <a:prstGeom prst="rect">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8"/>
            <p:cNvSpPr txBox="1"/>
            <p:nvPr/>
          </p:nvSpPr>
          <p:spPr>
            <a:xfrm>
              <a:off x="908325" y="1717039"/>
              <a:ext cx="7434415" cy="858519"/>
            </a:xfrm>
            <a:prstGeom prst="rect">
              <a:avLst/>
            </a:prstGeom>
            <a:noFill/>
            <a:ln>
              <a:noFill/>
            </a:ln>
          </p:spPr>
          <p:txBody>
            <a:bodyPr spcFirstLastPara="1" wrap="square" lIns="681450" tIns="114300" rIns="114300" bIns="114300" anchor="ctr" anchorCtr="0">
              <a:noAutofit/>
            </a:bodyPr>
            <a:lstStyle/>
            <a:p>
              <a:pPr marL="0" marR="0" lvl="0" indent="0" algn="l" rtl="0">
                <a:lnSpc>
                  <a:spcPct val="90000"/>
                </a:lnSpc>
                <a:spcBef>
                  <a:spcPts val="0"/>
                </a:spcBef>
                <a:spcAft>
                  <a:spcPts val="0"/>
                </a:spcAft>
                <a:buClr>
                  <a:schemeClr val="lt1"/>
                </a:buClr>
                <a:buSzPts val="4500"/>
                <a:buFont typeface="Calibri"/>
                <a:buNone/>
              </a:pPr>
              <a:r>
                <a:rPr lang="fr-BE" sz="4500">
                  <a:solidFill>
                    <a:schemeClr val="lt1"/>
                  </a:solidFill>
                  <a:latin typeface="Calibri"/>
                  <a:ea typeface="Calibri"/>
                  <a:cs typeface="Calibri"/>
                  <a:sym typeface="Calibri"/>
                </a:rPr>
                <a:t>Les aspects politiques</a:t>
              </a:r>
              <a:endParaRPr/>
            </a:p>
          </p:txBody>
        </p:sp>
      </p:grpSp>
      <p:sp>
        <p:nvSpPr>
          <p:cNvPr id="541" name="Google Shape;541;p18"/>
          <p:cNvSpPr/>
          <p:nvPr/>
        </p:nvSpPr>
        <p:spPr>
          <a:xfrm>
            <a:off x="2382107" y="3562881"/>
            <a:ext cx="1073149" cy="1073149"/>
          </a:xfrm>
          <a:prstGeom prst="ellipse">
            <a:avLst/>
          </a:prstGeom>
          <a:blipFill rotWithShape="1">
            <a:blip r:embed="rId3">
              <a:alphaModFix/>
            </a:blip>
            <a:stretch>
              <a:fillRect/>
            </a:stretch>
          </a:blipFill>
          <a:ln w="15875" cap="flat" cmpd="sng">
            <a:solidFill>
              <a:srgbClr val="E383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2" name="Google Shape;542;p18"/>
          <p:cNvGrpSpPr/>
          <p:nvPr/>
        </p:nvGrpSpPr>
        <p:grpSpPr>
          <a:xfrm>
            <a:off x="2624394" y="4956917"/>
            <a:ext cx="7746487" cy="858519"/>
            <a:chOff x="596253" y="3004819"/>
            <a:chExt cx="7746487" cy="858519"/>
          </a:xfrm>
        </p:grpSpPr>
        <p:sp>
          <p:nvSpPr>
            <p:cNvPr id="543" name="Google Shape;543;p18"/>
            <p:cNvSpPr/>
            <p:nvPr/>
          </p:nvSpPr>
          <p:spPr>
            <a:xfrm>
              <a:off x="596253" y="3004819"/>
              <a:ext cx="7746487" cy="858519"/>
            </a:xfrm>
            <a:prstGeom prst="rect">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txBox="1"/>
            <p:nvPr/>
          </p:nvSpPr>
          <p:spPr>
            <a:xfrm>
              <a:off x="596253" y="3004819"/>
              <a:ext cx="7746487" cy="858519"/>
            </a:xfrm>
            <a:prstGeom prst="rect">
              <a:avLst/>
            </a:prstGeom>
            <a:noFill/>
            <a:ln>
              <a:noFill/>
            </a:ln>
          </p:spPr>
          <p:txBody>
            <a:bodyPr spcFirstLastPara="1" wrap="square" lIns="681450" tIns="114300" rIns="114300" bIns="114300" anchor="ctr" anchorCtr="0">
              <a:noAutofit/>
            </a:bodyPr>
            <a:lstStyle/>
            <a:p>
              <a:pPr marL="0" marR="0" lvl="0" indent="0" algn="l" rtl="0">
                <a:lnSpc>
                  <a:spcPct val="90000"/>
                </a:lnSpc>
                <a:spcBef>
                  <a:spcPts val="0"/>
                </a:spcBef>
                <a:spcAft>
                  <a:spcPts val="0"/>
                </a:spcAft>
                <a:buClr>
                  <a:schemeClr val="lt1"/>
                </a:buClr>
                <a:buSzPts val="4500"/>
                <a:buFont typeface="Calibri"/>
                <a:buNone/>
              </a:pPr>
              <a:r>
                <a:rPr lang="fr-BE" sz="4500">
                  <a:solidFill>
                    <a:schemeClr val="lt1"/>
                  </a:solidFill>
                  <a:latin typeface="Calibri"/>
                  <a:ea typeface="Calibri"/>
                  <a:cs typeface="Calibri"/>
                  <a:sym typeface="Calibri"/>
                </a:rPr>
                <a:t>Les aspects financiers</a:t>
              </a:r>
              <a:endParaRPr/>
            </a:p>
          </p:txBody>
        </p:sp>
      </p:grpSp>
      <p:sp>
        <p:nvSpPr>
          <p:cNvPr id="545" name="Google Shape;545;p18"/>
          <p:cNvSpPr/>
          <p:nvPr/>
        </p:nvSpPr>
        <p:spPr>
          <a:xfrm>
            <a:off x="2087819" y="4849602"/>
            <a:ext cx="1073149" cy="1073149"/>
          </a:xfrm>
          <a:prstGeom prst="ellipse">
            <a:avLst/>
          </a:prstGeom>
          <a:blipFill rotWithShape="1">
            <a:blip r:embed="rId3">
              <a:alphaModFix/>
            </a:blip>
            <a:stretch>
              <a:fillRect/>
            </a:stretch>
          </a:blipFill>
          <a:ln w="15875" cap="flat" cmpd="sng">
            <a:solidFill>
              <a:srgbClr val="E3831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8"/>
          <p:cNvSpPr txBox="1"/>
          <p:nvPr/>
        </p:nvSpPr>
        <p:spPr>
          <a:xfrm>
            <a:off x="8803487" y="4849601"/>
            <a:ext cx="2888768" cy="646331"/>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fr-BE" sz="1800">
                <a:solidFill>
                  <a:schemeClr val="dk1"/>
                </a:solidFill>
                <a:latin typeface="Calibri"/>
                <a:ea typeface="Calibri"/>
                <a:cs typeface="Calibri"/>
                <a:sym typeface="Calibri"/>
              </a:rPr>
              <a:t>« J’ai encore du budget, je peux y aller » </a:t>
            </a:r>
            <a:endParaRPr/>
          </a:p>
        </p:txBody>
      </p:sp>
      <p:pic>
        <p:nvPicPr>
          <p:cNvPr id="547" name="Google Shape;547;p18" descr="Fermer"/>
          <p:cNvPicPr preferRelativeResize="0"/>
          <p:nvPr/>
        </p:nvPicPr>
        <p:blipFill rotWithShape="1">
          <a:blip r:embed="rId4">
            <a:alphaModFix/>
          </a:blip>
          <a:srcRect/>
          <a:stretch/>
        </p:blipFill>
        <p:spPr>
          <a:xfrm>
            <a:off x="9174738" y="4067488"/>
            <a:ext cx="2134024" cy="2134024"/>
          </a:xfrm>
          <a:prstGeom prst="rect">
            <a:avLst/>
          </a:prstGeom>
          <a:noFill/>
          <a:ln>
            <a:noFill/>
          </a:ln>
        </p:spPr>
      </p:pic>
      <p:sp>
        <p:nvSpPr>
          <p:cNvPr id="548" name="Google Shape;548;p18"/>
          <p:cNvSpPr txBox="1"/>
          <p:nvPr/>
        </p:nvSpPr>
        <p:spPr>
          <a:xfrm>
            <a:off x="8956569" y="2532764"/>
            <a:ext cx="2352193" cy="92333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fr-BE" sz="1800">
                <a:solidFill>
                  <a:schemeClr val="dk1"/>
                </a:solidFill>
                <a:latin typeface="Calibri"/>
                <a:ea typeface="Calibri"/>
                <a:cs typeface="Calibri"/>
                <a:sym typeface="Calibri"/>
              </a:rPr>
              <a:t>« J’entre dans les conditions de l’article XYZ, je peux y aller »</a:t>
            </a:r>
            <a:endParaRPr/>
          </a:p>
        </p:txBody>
      </p:sp>
      <p:pic>
        <p:nvPicPr>
          <p:cNvPr id="549" name="Google Shape;549;p18" descr="Fermer"/>
          <p:cNvPicPr preferRelativeResize="0"/>
          <p:nvPr/>
        </p:nvPicPr>
        <p:blipFill rotWithShape="1">
          <a:blip r:embed="rId4">
            <a:alphaModFix/>
          </a:blip>
          <a:srcRect/>
          <a:stretch/>
        </p:blipFill>
        <p:spPr>
          <a:xfrm>
            <a:off x="9098197" y="1951461"/>
            <a:ext cx="2134024" cy="21340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4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47"/>
                                        </p:tgtEl>
                                        <p:attrNameLst>
                                          <p:attrName>style.visibility</p:attrName>
                                        </p:attrNameLst>
                                      </p:cBhvr>
                                      <p:to>
                                        <p:strVal val="visible"/>
                                      </p:to>
                                    </p:set>
                                    <p:animEffect transition="in" filter="fade">
                                      <p:cBhvr>
                                        <p:cTn id="31" dur="1000"/>
                                        <p:tgtEl>
                                          <p:spTgt spid="547"/>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4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49"/>
                                        </p:tgtEl>
                                        <p:attrNameLst>
                                          <p:attrName>style.visibility</p:attrName>
                                        </p:attrNameLst>
                                      </p:cBhvr>
                                      <p:to>
                                        <p:strVal val="visible"/>
                                      </p:to>
                                    </p:set>
                                    <p:animEffect transition="in" filter="fade">
                                      <p:cBhvr>
                                        <p:cTn id="40" dur="1000"/>
                                        <p:tgtEl>
                                          <p:spTgt spid="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1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marchés à bordereau de prix</a:t>
            </a:r>
            <a:endParaRPr/>
          </a:p>
        </p:txBody>
      </p:sp>
      <p:sp>
        <p:nvSpPr>
          <p:cNvPr id="555" name="Google Shape;555;p19"/>
          <p:cNvSpPr txBox="1">
            <a:spLocks noGrp="1"/>
          </p:cNvSpPr>
          <p:nvPr>
            <p:ph idx="1"/>
          </p:nvPr>
        </p:nvSpPr>
        <p:spPr>
          <a:xfrm>
            <a:off x="1097280" y="1854361"/>
            <a:ext cx="10058400" cy="4023360"/>
          </a:xfrm>
          <a:prstGeom prst="rect">
            <a:avLst/>
          </a:prstGeom>
          <a:noFill/>
          <a:ln>
            <a:noFill/>
          </a:ln>
        </p:spPr>
        <p:txBody>
          <a:bodyPr spcFirstLastPara="1" wrap="square" lIns="0" tIns="45700" rIns="0" bIns="45700" anchor="t" anchorCtr="0">
            <a:normAutofit fontScale="70000" lnSpcReduction="20000"/>
          </a:bodyPr>
          <a:lstStyle/>
          <a:p>
            <a:pPr marL="0" lvl="0" indent="0" algn="l" rtl="0">
              <a:lnSpc>
                <a:spcPct val="90000"/>
              </a:lnSpc>
              <a:spcBef>
                <a:spcPts val="0"/>
              </a:spcBef>
              <a:spcAft>
                <a:spcPts val="0"/>
              </a:spcAft>
              <a:buSzPts val="2000"/>
              <a:buNone/>
            </a:pPr>
            <a:r>
              <a:rPr lang="fr-BE" dirty="0"/>
              <a:t>Le fait de commander plus ou moins que prévu constitue-t-il une modification au marché?</a:t>
            </a:r>
          </a:p>
          <a:p>
            <a:pPr marL="0" lvl="0" indent="0" algn="l" rtl="0">
              <a:lnSpc>
                <a:spcPct val="90000"/>
              </a:lnSpc>
              <a:spcBef>
                <a:spcPts val="0"/>
              </a:spcBef>
              <a:spcAft>
                <a:spcPts val="0"/>
              </a:spcAft>
              <a:buSzPts val="2000"/>
              <a:buNone/>
            </a:pPr>
            <a:r>
              <a:rPr lang="fr-BE" dirty="0"/>
              <a:t>De façon générale : </a:t>
            </a:r>
            <a:r>
              <a:rPr lang="fr-BE" b="1" dirty="0"/>
              <a:t>non ⇒ </a:t>
            </a:r>
            <a:r>
              <a:rPr lang="fr-BE" dirty="0"/>
              <a:t>dès le début le caractère présumé des quantités est annoncé</a:t>
            </a:r>
          </a:p>
          <a:p>
            <a:pPr marL="0" lvl="0" indent="0" algn="l" rtl="0">
              <a:lnSpc>
                <a:spcPct val="90000"/>
              </a:lnSpc>
              <a:spcBef>
                <a:spcPts val="0"/>
              </a:spcBef>
              <a:spcAft>
                <a:spcPts val="0"/>
              </a:spcAft>
              <a:buSzPts val="2000"/>
              <a:buNone/>
            </a:pPr>
            <a:r>
              <a:rPr lang="fr-BE" dirty="0"/>
              <a:t>Le fait de mettre en œuvre “un peu plus” ou “un peu moins” ne constitue pas une modification.</a:t>
            </a:r>
          </a:p>
          <a:p>
            <a:pPr marL="0" lvl="0" indent="0" algn="l" rtl="0">
              <a:lnSpc>
                <a:spcPct val="90000"/>
              </a:lnSpc>
              <a:spcBef>
                <a:spcPts val="0"/>
              </a:spcBef>
              <a:spcAft>
                <a:spcPts val="0"/>
              </a:spcAft>
              <a:buSzPts val="2000"/>
              <a:buNone/>
            </a:pPr>
            <a:r>
              <a:rPr lang="fr-BE" dirty="0"/>
              <a:t>MAIS il ne faut pas exagérer non plus :</a:t>
            </a:r>
          </a:p>
          <a:p>
            <a:pPr marL="342900">
              <a:spcBef>
                <a:spcPts val="0"/>
              </a:spcBef>
              <a:buSzPts val="2000"/>
            </a:pPr>
            <a:r>
              <a:rPr lang="fr-BE" dirty="0"/>
              <a:t>En marché de travaux ⇒ art. 81 RGE (&gt; triple ou &lt; moitié) </a:t>
            </a:r>
            <a:r>
              <a:rPr lang="fr-BE" dirty="0">
                <a:sym typeface="Wingdings" panose="05000000000000000000" pitchFamily="2" charset="2"/>
              </a:rPr>
              <a:t> possibilité de réviser les prix</a:t>
            </a:r>
            <a:endParaRPr lang="fr-BE" dirty="0"/>
          </a:p>
          <a:p>
            <a:pPr marL="342900">
              <a:spcBef>
                <a:spcPts val="0"/>
              </a:spcBef>
              <a:buSzPts val="2000"/>
            </a:pPr>
            <a:r>
              <a:rPr lang="fr-BE" dirty="0"/>
              <a:t>En marché de F/S ⇒ pas d’art. spécifique mais</a:t>
            </a:r>
          </a:p>
          <a:p>
            <a:pPr marL="800100" lvl="1">
              <a:spcBef>
                <a:spcPts val="0"/>
              </a:spcBef>
              <a:buSzPts val="2000"/>
            </a:pPr>
            <a:r>
              <a:rPr lang="fr-BE" dirty="0"/>
              <a:t>exécution de bonne foi des conventions (5.73 C. </a:t>
            </a:r>
            <a:r>
              <a:rPr lang="fr-BE" dirty="0" err="1"/>
              <a:t>Civ</a:t>
            </a:r>
            <a:r>
              <a:rPr lang="fr-BE" dirty="0"/>
              <a:t>)</a:t>
            </a:r>
          </a:p>
          <a:p>
            <a:pPr marL="800100" lvl="1">
              <a:spcBef>
                <a:spcPts val="0"/>
              </a:spcBef>
              <a:buSzPts val="2000"/>
            </a:pPr>
            <a:r>
              <a:rPr lang="fr-BE" dirty="0"/>
              <a:t>imprévision (5.74 C. </a:t>
            </a:r>
            <a:r>
              <a:rPr lang="fr-BE" dirty="0" err="1"/>
              <a:t>Civ</a:t>
            </a:r>
            <a:r>
              <a:rPr lang="fr-BE" dirty="0"/>
              <a:t>)</a:t>
            </a:r>
          </a:p>
          <a:p>
            <a:pPr marL="114300" indent="0">
              <a:spcBef>
                <a:spcPts val="0"/>
              </a:spcBef>
              <a:buSzPts val="2000"/>
              <a:buNone/>
            </a:pPr>
            <a:endParaRPr lang="fr-BE" dirty="0"/>
          </a:p>
          <a:p>
            <a:pPr marL="114300" indent="0">
              <a:spcBef>
                <a:spcPts val="0"/>
              </a:spcBef>
              <a:buSzPts val="2000"/>
              <a:buNone/>
            </a:pPr>
            <a:r>
              <a:rPr lang="fr-BE" dirty="0"/>
              <a:t>Conclusion :</a:t>
            </a:r>
          </a:p>
          <a:p>
            <a:pPr marL="628650" indent="-514350">
              <a:spcBef>
                <a:spcPts val="0"/>
              </a:spcBef>
              <a:buSzPts val="2000"/>
              <a:buFont typeface="+mj-lt"/>
              <a:buAutoNum type="arabicPeriod"/>
            </a:pPr>
            <a:r>
              <a:rPr lang="fr-BE" dirty="0"/>
              <a:t>Mettre en œuvre des quantités présumées ≠ modifier le marché;</a:t>
            </a:r>
          </a:p>
          <a:p>
            <a:pPr marL="628650" indent="-514350">
              <a:spcBef>
                <a:spcPts val="0"/>
              </a:spcBef>
              <a:buSzPts val="2000"/>
              <a:buFont typeface="+mj-lt"/>
              <a:buAutoNum type="arabicPeriod"/>
            </a:pPr>
            <a:r>
              <a:rPr lang="fr-BE" dirty="0"/>
              <a:t>En revanche, modifier les quantités prévues au cahier des charges constitue bien une modification du marché, comme pour tout autre élément contractuel</a:t>
            </a:r>
          </a:p>
          <a:p>
            <a:pPr marL="114300" indent="0">
              <a:spcBef>
                <a:spcPts val="0"/>
              </a:spcBef>
              <a:buSzPts val="2000"/>
              <a:buNone/>
            </a:pPr>
            <a:endParaRPr lang="fr-BE" dirty="0"/>
          </a:p>
          <a:p>
            <a:pPr marL="114300" indent="0">
              <a:spcBef>
                <a:spcPts val="0"/>
              </a:spcBef>
              <a:buSzPts val="2000"/>
              <a:buNone/>
            </a:pPr>
            <a:r>
              <a:rPr lang="fr-BE" dirty="0"/>
              <a:t>Autrement dit :</a:t>
            </a:r>
          </a:p>
          <a:p>
            <a:pPr marL="571500" indent="-457200">
              <a:spcBef>
                <a:spcPts val="0"/>
              </a:spcBef>
              <a:buSzPts val="2000"/>
            </a:pPr>
            <a:r>
              <a:rPr lang="fr-BE" dirty="0"/>
              <a:t>« Commander plus ou moins » d’un poste prévu = exécution du marché </a:t>
            </a:r>
            <a:r>
              <a:rPr lang="fr-BE" dirty="0">
                <a:sym typeface="Wingdings" panose="05000000000000000000" pitchFamily="2" charset="2"/>
              </a:rPr>
              <a:t> pas une modification</a:t>
            </a:r>
          </a:p>
          <a:p>
            <a:pPr marL="571500" indent="-457200">
              <a:spcBef>
                <a:spcPts val="0"/>
              </a:spcBef>
              <a:buSzPts val="2000"/>
            </a:pPr>
            <a:r>
              <a:rPr lang="fr-BE" dirty="0"/>
              <a:t>« Changer ce qui était prévu » = modification du marché </a:t>
            </a:r>
            <a:r>
              <a:rPr lang="fr-BE" dirty="0">
                <a:sym typeface="Wingdings" panose="05000000000000000000" pitchFamily="2" charset="2"/>
              </a:rPr>
              <a:t> modification</a:t>
            </a:r>
            <a:endParaRPr lang="fr-BE" dirty="0"/>
          </a:p>
          <a:p>
            <a:pPr>
              <a:spcBef>
                <a:spcPts val="0"/>
              </a:spcBef>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5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5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5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55">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5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55">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5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21"/>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L’estimation du marché</a:t>
            </a:r>
            <a:endParaRPr/>
          </a:p>
        </p:txBody>
      </p:sp>
      <p:sp>
        <p:nvSpPr>
          <p:cNvPr id="579" name="Google Shape;579;p21"/>
          <p:cNvSpPr txBox="1">
            <a:spLocks noGrp="1"/>
          </p:cNvSpPr>
          <p:nvPr>
            <p:ph idx="1"/>
          </p:nvPr>
        </p:nvSpPr>
        <p:spPr>
          <a:prstGeom prst="rect">
            <a:avLst/>
          </a:prstGeom>
          <a:noFill/>
          <a:ln>
            <a:noFill/>
          </a:ln>
        </p:spPr>
        <p:txBody>
          <a:bodyPr spcFirstLastPara="1" wrap="square" lIns="0" tIns="45700" rIns="0" bIns="45700" anchor="t" anchorCtr="0">
            <a:normAutofit fontScale="92500" lnSpcReduction="20000"/>
          </a:bodyPr>
          <a:lstStyle/>
          <a:p>
            <a:pPr marL="91440" lvl="0" indent="-127000" algn="l" rtl="0">
              <a:lnSpc>
                <a:spcPct val="90000"/>
              </a:lnSpc>
              <a:spcBef>
                <a:spcPts val="0"/>
              </a:spcBef>
              <a:spcAft>
                <a:spcPts val="0"/>
              </a:spcAft>
              <a:buSzPts val="2000"/>
              <a:buChar char=" "/>
            </a:pPr>
            <a:r>
              <a:rPr lang="fr-BE" b="0" i="0" dirty="0">
                <a:solidFill>
                  <a:srgbClr val="09181B"/>
                </a:solidFill>
                <a:highlight>
                  <a:srgbClr val="FFFFFF"/>
                </a:highlight>
                <a:latin typeface="Open Sans"/>
                <a:ea typeface="Open Sans"/>
                <a:cs typeface="Open Sans"/>
                <a:sym typeface="Open Sans"/>
              </a:rPr>
              <a:t>Prendre en compte la durée et la valeur totale du marché, les options exigées ou autorisées, les lots,  les répétitions, les tranches fermes ou conditionnelles du marché, les reconductions, </a:t>
            </a:r>
            <a:r>
              <a:rPr lang="fr-BE" b="1" i="0" dirty="0">
                <a:solidFill>
                  <a:srgbClr val="09181B"/>
                </a:solidFill>
                <a:highlight>
                  <a:srgbClr val="FFFFFF"/>
                </a:highlight>
                <a:latin typeface="Open Sans"/>
                <a:ea typeface="Open Sans"/>
                <a:cs typeface="Open Sans"/>
                <a:sym typeface="Open Sans"/>
              </a:rPr>
              <a:t>les clauses de réexamen</a:t>
            </a:r>
            <a:r>
              <a:rPr lang="fr-BE" b="0" i="0" dirty="0">
                <a:solidFill>
                  <a:srgbClr val="09181B"/>
                </a:solidFill>
                <a:highlight>
                  <a:srgbClr val="FFFFFF"/>
                </a:highlight>
                <a:latin typeface="Open Sans"/>
                <a:ea typeface="Open Sans"/>
                <a:cs typeface="Open Sans"/>
                <a:sym typeface="Open Sans"/>
              </a:rPr>
              <a:t>, les marchés répétitifs, les primes ou paiement que le pouvoir adjudicateur prévoit. (Articles 6 et 7 de l’Arrêté royal Passation)</a:t>
            </a:r>
            <a:endParaRPr dirty="0"/>
          </a:p>
          <a:p>
            <a:pPr marL="91440" lvl="0" indent="-127000" algn="l" rtl="0">
              <a:lnSpc>
                <a:spcPct val="90000"/>
              </a:lnSpc>
              <a:spcBef>
                <a:spcPts val="1400"/>
              </a:spcBef>
              <a:spcAft>
                <a:spcPts val="0"/>
              </a:spcAft>
              <a:buSzPts val="2000"/>
              <a:buChar char=" "/>
            </a:pPr>
            <a:r>
              <a:rPr lang="fr-BE" dirty="0">
                <a:solidFill>
                  <a:srgbClr val="09181B"/>
                </a:solidFill>
                <a:highlight>
                  <a:srgbClr val="FFFFFF"/>
                </a:highlight>
                <a:latin typeface="Open Sans"/>
                <a:ea typeface="Open Sans"/>
                <a:cs typeface="Open Sans"/>
                <a:sym typeface="Open Sans"/>
              </a:rPr>
              <a:t>Donc, il faut prendre en compte dans votre marché vos clauses de réexamen 🡺 pas facile puisque par définition il y a un élément d’incertitude.</a:t>
            </a:r>
            <a:endParaRPr dirty="0"/>
          </a:p>
          <a:p>
            <a:pPr marL="91440" lvl="0" indent="-127000" algn="l" rtl="0">
              <a:lnSpc>
                <a:spcPct val="90000"/>
              </a:lnSpc>
              <a:spcBef>
                <a:spcPts val="1400"/>
              </a:spcBef>
              <a:spcAft>
                <a:spcPts val="0"/>
              </a:spcAft>
              <a:buSzPts val="2000"/>
              <a:buChar char=" "/>
            </a:pPr>
            <a:r>
              <a:rPr lang="fr-BE" dirty="0">
                <a:solidFill>
                  <a:srgbClr val="09181B"/>
                </a:solidFill>
                <a:highlight>
                  <a:srgbClr val="FFFFFF"/>
                </a:highlight>
                <a:latin typeface="Open Sans"/>
                <a:ea typeface="Open Sans"/>
                <a:cs typeface="Open Sans"/>
                <a:sym typeface="Open Sans"/>
              </a:rPr>
              <a:t>🡺 Surtout important quand on est pas très loin d’un seuil</a:t>
            </a:r>
            <a:endParaRPr dirty="0">
              <a:solidFill>
                <a:srgbClr val="09181B"/>
              </a:solidFill>
              <a:highlight>
                <a:srgbClr val="FFFFFF"/>
              </a:highlight>
              <a:latin typeface="Open Sans"/>
              <a:ea typeface="Open Sans"/>
              <a:cs typeface="Open Sans"/>
              <a:sym typeface="Open Sans"/>
            </a:endParaRPr>
          </a:p>
          <a:p>
            <a:pPr marL="91440" lvl="0" indent="-114300" algn="l" rtl="0">
              <a:spcBef>
                <a:spcPts val="1400"/>
              </a:spcBef>
              <a:spcAft>
                <a:spcPts val="0"/>
              </a:spcAft>
              <a:buClr>
                <a:srgbClr val="09181B"/>
              </a:buClr>
              <a:buSzPts val="1800"/>
              <a:buFont typeface="Open Sans"/>
              <a:buChar char=" "/>
            </a:pPr>
            <a:r>
              <a:rPr lang="fr-BE" dirty="0">
                <a:solidFill>
                  <a:srgbClr val="09181B"/>
                </a:solidFill>
                <a:highlight>
                  <a:schemeClr val="lt1"/>
                </a:highlight>
                <a:latin typeface="Open Sans"/>
                <a:ea typeface="Open Sans"/>
                <a:cs typeface="Open Sans"/>
                <a:sym typeface="Open Sans"/>
              </a:rPr>
              <a:t>🡺 </a:t>
            </a:r>
            <a:r>
              <a:rPr lang="fr-BE" b="1" dirty="0">
                <a:solidFill>
                  <a:srgbClr val="09181B"/>
                </a:solidFill>
                <a:highlight>
                  <a:schemeClr val="lt1"/>
                </a:highlight>
                <a:latin typeface="Open Sans"/>
                <a:ea typeface="Open Sans"/>
                <a:cs typeface="Open Sans"/>
                <a:sym typeface="Open Sans"/>
              </a:rPr>
              <a:t>Pas les 5 hypothèses réglementées</a:t>
            </a:r>
            <a:endParaRPr b="1" dirty="0">
              <a:solidFill>
                <a:srgbClr val="09181B"/>
              </a:solidFill>
              <a:highlight>
                <a:schemeClr val="lt1"/>
              </a:highlight>
              <a:latin typeface="Open Sans"/>
              <a:ea typeface="Open Sans"/>
              <a:cs typeface="Open Sans"/>
              <a:sym typeface="Open Sans"/>
            </a:endParaRPr>
          </a:p>
          <a:p>
            <a:pPr marL="384048" lvl="1" indent="-182880" algn="l" rtl="0">
              <a:spcBef>
                <a:spcPts val="1400"/>
              </a:spcBef>
              <a:spcAft>
                <a:spcPts val="0"/>
              </a:spcAft>
              <a:buClr>
                <a:srgbClr val="09181B"/>
              </a:buClr>
              <a:buSzPts val="1800"/>
              <a:buFont typeface="Open Sans"/>
              <a:buChar char="◦"/>
            </a:pPr>
            <a:r>
              <a:rPr lang="fr-BE" dirty="0">
                <a:solidFill>
                  <a:srgbClr val="09181B"/>
                </a:solidFill>
                <a:highlight>
                  <a:schemeClr val="lt1"/>
                </a:highlight>
                <a:latin typeface="Open Sans"/>
                <a:ea typeface="Open Sans"/>
                <a:cs typeface="Open Sans"/>
                <a:sym typeface="Open Sans"/>
              </a:rPr>
              <a:t>Conséquence dans le cas de marchés juste en dessous d’un seuil</a:t>
            </a:r>
            <a:endParaRPr dirty="0">
              <a:solidFill>
                <a:srgbClr val="09181B"/>
              </a:solidFill>
              <a:highlight>
                <a:schemeClr val="lt1"/>
              </a:highlight>
              <a:latin typeface="Open Sans"/>
              <a:ea typeface="Open Sans"/>
              <a:cs typeface="Open Sans"/>
              <a:sym typeface="Open Sans"/>
            </a:endParaRPr>
          </a:p>
          <a:p>
            <a:pPr marL="91440" lvl="0" indent="0" algn="l" rtl="0">
              <a:lnSpc>
                <a:spcPct val="90000"/>
              </a:lnSpc>
              <a:spcBef>
                <a:spcPts val="1400"/>
              </a:spcBef>
              <a:spcAft>
                <a:spcPts val="0"/>
              </a:spcAft>
              <a:buSzPts val="2000"/>
              <a:buNone/>
            </a:pPr>
            <a:endParaRPr dirty="0">
              <a:solidFill>
                <a:srgbClr val="09181B"/>
              </a:solidFill>
              <a:highlight>
                <a:srgbClr val="FFFFFF"/>
              </a:highlight>
              <a:latin typeface="Open Sans"/>
              <a:ea typeface="Open Sans"/>
              <a:cs typeface="Open Sans"/>
              <a:sym typeface="Open Sans"/>
            </a:endParaRPr>
          </a:p>
          <a:p>
            <a:pPr marL="91440" lvl="0" indent="0" algn="l" rtl="0">
              <a:lnSpc>
                <a:spcPct val="90000"/>
              </a:lnSpc>
              <a:spcBef>
                <a:spcPts val="1400"/>
              </a:spcBef>
              <a:spcAft>
                <a:spcPts val="0"/>
              </a:spcAft>
              <a:buSzPts val="2000"/>
              <a:buNone/>
            </a:pPr>
            <a:endParaRPr b="0" i="0" dirty="0">
              <a:solidFill>
                <a:srgbClr val="09181B"/>
              </a:solidFill>
              <a:highlight>
                <a:srgbClr val="FFFFFF"/>
              </a:highlight>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L’estimation du marché – L’impact des clauses sur l’estimation du marché</a:t>
            </a:r>
            <a:endParaRPr/>
          </a:p>
        </p:txBody>
      </p:sp>
      <p:sp>
        <p:nvSpPr>
          <p:cNvPr id="585" name="Google Shape;585;p22"/>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solidFill>
                <a:srgbClr val="09181B"/>
              </a:solidFill>
              <a:highlight>
                <a:srgbClr val="FFFFFF"/>
              </a:highlight>
              <a:latin typeface="Open Sans"/>
              <a:ea typeface="Open Sans"/>
              <a:cs typeface="Open Sans"/>
              <a:sym typeface="Open Sans"/>
            </a:endParaRPr>
          </a:p>
          <a:p>
            <a:pPr marL="91440" lvl="0" indent="0" algn="l" rtl="0">
              <a:lnSpc>
                <a:spcPct val="90000"/>
              </a:lnSpc>
              <a:spcBef>
                <a:spcPts val="1400"/>
              </a:spcBef>
              <a:spcAft>
                <a:spcPts val="0"/>
              </a:spcAft>
              <a:buSzPts val="2000"/>
              <a:buNone/>
            </a:pPr>
            <a:endParaRPr b="0" i="0">
              <a:solidFill>
                <a:srgbClr val="09181B"/>
              </a:solidFill>
              <a:highlight>
                <a:srgbClr val="FFFFFF"/>
              </a:highlight>
              <a:latin typeface="Open Sans"/>
              <a:ea typeface="Open Sans"/>
              <a:cs typeface="Open Sans"/>
              <a:sym typeface="Open Sans"/>
            </a:endParaRPr>
          </a:p>
        </p:txBody>
      </p:sp>
      <p:graphicFrame>
        <p:nvGraphicFramePr>
          <p:cNvPr id="586" name="Google Shape;586;p22"/>
          <p:cNvGraphicFramePr/>
          <p:nvPr/>
        </p:nvGraphicFramePr>
        <p:xfrm>
          <a:off x="1414389" y="1943100"/>
          <a:ext cx="9062125" cy="3877420"/>
        </p:xfrm>
        <a:graphic>
          <a:graphicData uri="http://schemas.openxmlformats.org/drawingml/2006/table">
            <a:tbl>
              <a:tblPr firstRow="1" bandRow="1">
                <a:noFill/>
                <a:tableStyleId>{EAFDB0F5-6452-48BC-A331-58DE9C993E1D}</a:tableStyleId>
              </a:tblPr>
              <a:tblGrid>
                <a:gridCol w="2155525">
                  <a:extLst>
                    <a:ext uri="{9D8B030D-6E8A-4147-A177-3AD203B41FA5}">
                      <a16:colId xmlns:a16="http://schemas.microsoft.com/office/drawing/2014/main" val="20000"/>
                    </a:ext>
                  </a:extLst>
                </a:gridCol>
                <a:gridCol w="3885900">
                  <a:extLst>
                    <a:ext uri="{9D8B030D-6E8A-4147-A177-3AD203B41FA5}">
                      <a16:colId xmlns:a16="http://schemas.microsoft.com/office/drawing/2014/main" val="20001"/>
                    </a:ext>
                  </a:extLst>
                </a:gridCol>
                <a:gridCol w="3020700">
                  <a:extLst>
                    <a:ext uri="{9D8B030D-6E8A-4147-A177-3AD203B41FA5}">
                      <a16:colId xmlns:a16="http://schemas.microsoft.com/office/drawing/2014/main" val="20002"/>
                    </a:ext>
                  </a:extLst>
                </a:gridCol>
              </a:tblGrid>
              <a:tr h="685325">
                <a:tc>
                  <a:txBody>
                    <a:bodyPr/>
                    <a:lstStyle/>
                    <a:p>
                      <a:pPr marL="0" marR="0" lvl="0" indent="0" algn="l" rtl="0">
                        <a:spcBef>
                          <a:spcPts val="0"/>
                        </a:spcBef>
                        <a:spcAft>
                          <a:spcPts val="0"/>
                        </a:spcAft>
                        <a:buNone/>
                      </a:pPr>
                      <a:r>
                        <a:rPr lang="fr-BE" sz="1800"/>
                        <a:t>Clause</a:t>
                      </a:r>
                      <a:endParaRPr sz="1800"/>
                    </a:p>
                  </a:txBody>
                  <a:tcPr marL="91450" marR="91450" marT="45725" marB="45725"/>
                </a:tc>
                <a:tc>
                  <a:txBody>
                    <a:bodyPr/>
                    <a:lstStyle/>
                    <a:p>
                      <a:pPr marL="0" marR="0" lvl="0" indent="0" algn="l" rtl="0">
                        <a:spcBef>
                          <a:spcPts val="0"/>
                        </a:spcBef>
                        <a:spcAft>
                          <a:spcPts val="0"/>
                        </a:spcAft>
                        <a:buNone/>
                      </a:pPr>
                      <a:r>
                        <a:rPr lang="fr-BE" sz="1800"/>
                        <a:t>Exemple</a:t>
                      </a:r>
                      <a:endParaRPr sz="1800"/>
                    </a:p>
                  </a:txBody>
                  <a:tcPr marL="91450" marR="91450" marT="45725" marB="45725"/>
                </a:tc>
                <a:tc>
                  <a:txBody>
                    <a:bodyPr/>
                    <a:lstStyle/>
                    <a:p>
                      <a:pPr marL="0" marR="0" lvl="0" indent="0" algn="l" rtl="0">
                        <a:spcBef>
                          <a:spcPts val="0"/>
                        </a:spcBef>
                        <a:spcAft>
                          <a:spcPts val="0"/>
                        </a:spcAft>
                        <a:buNone/>
                      </a:pPr>
                      <a:r>
                        <a:rPr lang="fr-BE" sz="1800"/>
                        <a:t>Mode de calcul pour l’estimation</a:t>
                      </a:r>
                      <a:endParaRPr sz="1800"/>
                    </a:p>
                  </a:txBody>
                  <a:tcPr marL="91450" marR="91450" marT="45725" marB="45725"/>
                </a:tc>
                <a:extLst>
                  <a:ext uri="{0D108BD9-81ED-4DB2-BD59-A6C34878D82A}">
                    <a16:rowId xmlns:a16="http://schemas.microsoft.com/office/drawing/2014/main" val="10000"/>
                  </a:ext>
                </a:extLst>
              </a:tr>
              <a:tr h="1363275">
                <a:tc>
                  <a:txBody>
                    <a:bodyPr/>
                    <a:lstStyle/>
                    <a:p>
                      <a:pPr marL="0" marR="0" lvl="0" indent="0" algn="l" rtl="0">
                        <a:spcBef>
                          <a:spcPts val="0"/>
                        </a:spcBef>
                        <a:spcAft>
                          <a:spcPts val="0"/>
                        </a:spcAft>
                        <a:buNone/>
                      </a:pPr>
                      <a:r>
                        <a:rPr lang="fr-BE" sz="1800"/>
                        <a:t>38 (clause </a:t>
                      </a:r>
                      <a:r>
                        <a:rPr lang="fr-BE" sz="1800" i="1"/>
                        <a:t>sui generis)</a:t>
                      </a:r>
                      <a:endParaRPr sz="1800"/>
                    </a:p>
                  </a:txBody>
                  <a:tcPr marL="91450" marR="91450" marT="45725" marB="45725"/>
                </a:tc>
                <a:tc>
                  <a:txBody>
                    <a:bodyPr/>
                    <a:lstStyle/>
                    <a:p>
                      <a:pPr marL="0" marR="0" lvl="0" indent="0" algn="l" rtl="0">
                        <a:spcBef>
                          <a:spcPts val="0"/>
                        </a:spcBef>
                        <a:spcAft>
                          <a:spcPts val="0"/>
                        </a:spcAft>
                        <a:buNone/>
                      </a:pPr>
                      <a:r>
                        <a:rPr lang="fr-BE" sz="1800"/>
                        <a:t>Mon marché prévoyait une clause permettant d’ajouter des locaux à nettoyer en cours de marché</a:t>
                      </a:r>
                      <a:endParaRPr sz="1800"/>
                    </a:p>
                  </a:txBody>
                  <a:tcPr marL="91450" marR="91450" marT="45725" marB="45725"/>
                </a:tc>
                <a:tc>
                  <a:txBody>
                    <a:bodyPr/>
                    <a:lstStyle/>
                    <a:p>
                      <a:pPr marL="0" marR="0" lvl="0" indent="0" algn="l" rtl="0">
                        <a:spcBef>
                          <a:spcPts val="0"/>
                        </a:spcBef>
                        <a:spcAft>
                          <a:spcPts val="0"/>
                        </a:spcAft>
                        <a:buNone/>
                      </a:pPr>
                      <a:r>
                        <a:rPr lang="fr-BE" sz="1800"/>
                        <a:t>Estimer la probabilité pour que les ajouts se produisent et multiplier cette probabilité par la valeur de l’ajout</a:t>
                      </a:r>
                      <a:endParaRPr sz="1800"/>
                    </a:p>
                  </a:txBody>
                  <a:tcPr marL="91450" marR="91450" marT="45725" marB="45725"/>
                </a:tc>
                <a:extLst>
                  <a:ext uri="{0D108BD9-81ED-4DB2-BD59-A6C34878D82A}">
                    <a16:rowId xmlns:a16="http://schemas.microsoft.com/office/drawing/2014/main" val="10001"/>
                  </a:ext>
                </a:extLst>
              </a:tr>
              <a:tr h="397050">
                <a:tc>
                  <a:txBody>
                    <a:bodyPr/>
                    <a:lstStyle/>
                    <a:p>
                      <a:pPr marL="0" marR="0" lvl="0" indent="0" algn="l" rtl="0">
                        <a:spcBef>
                          <a:spcPts val="0"/>
                        </a:spcBef>
                        <a:spcAft>
                          <a:spcPts val="0"/>
                        </a:spcAft>
                        <a:buNone/>
                      </a:pPr>
                      <a:r>
                        <a:rPr lang="fr-BE" sz="1800"/>
                        <a:t>38/7 (révisions des prix)</a:t>
                      </a:r>
                      <a:endParaRPr sz="1800"/>
                    </a:p>
                  </a:txBody>
                  <a:tcPr marL="91450" marR="91450" marT="45725" marB="45725"/>
                </a:tc>
                <a:tc>
                  <a:txBody>
                    <a:bodyPr/>
                    <a:lstStyle/>
                    <a:p>
                      <a:pPr marL="0" marR="0" lvl="0" indent="0" algn="l" rtl="0">
                        <a:spcBef>
                          <a:spcPts val="0"/>
                        </a:spcBef>
                        <a:spcAft>
                          <a:spcPts val="0"/>
                        </a:spcAft>
                        <a:buNone/>
                      </a:pPr>
                      <a:r>
                        <a:rPr lang="fr-BE" sz="1800"/>
                        <a:t>Je suis dans un contexte d’inflation importante, je sais que le prix des prestations va augmenter dans les prochaines années</a:t>
                      </a:r>
                      <a:endParaRPr sz="1800"/>
                    </a:p>
                  </a:txBody>
                  <a:tcPr marL="91450" marR="91450" marT="45725" marB="45725"/>
                </a:tc>
                <a:tc>
                  <a:txBody>
                    <a:bodyPr/>
                    <a:lstStyle/>
                    <a:p>
                      <a:pPr marL="0" marR="0" lvl="0" indent="0" algn="l" rtl="0">
                        <a:spcBef>
                          <a:spcPts val="0"/>
                        </a:spcBef>
                        <a:spcAft>
                          <a:spcPts val="0"/>
                        </a:spcAft>
                        <a:buNone/>
                      </a:pPr>
                      <a:r>
                        <a:rPr lang="fr-BE" sz="1800"/>
                        <a:t>Prévoir une augmentation de X% chaque année</a:t>
                      </a:r>
                      <a:endParaRPr sz="1800"/>
                    </a:p>
                  </a:txBody>
                  <a:tcPr marL="91450" marR="91450" marT="45725" marB="45725"/>
                </a:tc>
                <a:extLst>
                  <a:ext uri="{0D108BD9-81ED-4DB2-BD59-A6C34878D82A}">
                    <a16:rowId xmlns:a16="http://schemas.microsoft.com/office/drawing/2014/main" val="10002"/>
                  </a:ext>
                </a:extLst>
              </a:tr>
              <a:tr h="397050">
                <a:tc>
                  <a:txBody>
                    <a:bodyPr/>
                    <a:lstStyle/>
                    <a:p>
                      <a:pPr marL="0" marR="0" lvl="0" indent="0" algn="l" rtl="0">
                        <a:spcBef>
                          <a:spcPts val="0"/>
                        </a:spcBef>
                        <a:spcAft>
                          <a:spcPts val="0"/>
                        </a:spcAft>
                        <a:buNone/>
                      </a:pPr>
                      <a:r>
                        <a:rPr lang="fr-BE" sz="1800"/>
                        <a:t>38/9 (évènement imprévisible)</a:t>
                      </a:r>
                      <a:endParaRPr sz="1800"/>
                    </a:p>
                  </a:txBody>
                  <a:tcPr marL="91450" marR="91450" marT="45725" marB="45725"/>
                </a:tc>
                <a:tc>
                  <a:txBody>
                    <a:bodyPr/>
                    <a:lstStyle/>
                    <a:p>
                      <a:pPr marL="0" marR="0" lvl="0" indent="0" algn="l" rtl="0">
                        <a:spcBef>
                          <a:spcPts val="0"/>
                        </a:spcBef>
                        <a:spcAft>
                          <a:spcPts val="0"/>
                        </a:spcAft>
                        <a:buNone/>
                      </a:pPr>
                      <a:r>
                        <a:rPr lang="fr-BE" sz="1800"/>
                        <a:t>???</a:t>
                      </a:r>
                      <a:endParaRPr sz="1800"/>
                    </a:p>
                  </a:txBody>
                  <a:tcPr marL="91450" marR="91450" marT="45725" marB="45725"/>
                </a:tc>
                <a:tc>
                  <a:txBody>
                    <a:bodyPr/>
                    <a:lstStyle/>
                    <a:p>
                      <a:pPr marL="0" marR="0" lvl="0" indent="0" algn="l" rtl="0">
                        <a:spcBef>
                          <a:spcPts val="0"/>
                        </a:spcBef>
                        <a:spcAft>
                          <a:spcPts val="0"/>
                        </a:spcAft>
                        <a:buNone/>
                      </a:pPr>
                      <a:r>
                        <a:rPr lang="fr-BE" sz="1800"/>
                        <a:t>???</a:t>
                      </a:r>
                      <a:endParaRPr sz="1800"/>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Introduction</a:t>
            </a:r>
            <a:endParaRPr/>
          </a:p>
        </p:txBody>
      </p:sp>
      <p:sp>
        <p:nvSpPr>
          <p:cNvPr id="115" name="Google Shape;115;p2"/>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a:t>Présentation</a:t>
            </a:r>
            <a:endParaRPr/>
          </a:p>
          <a:p>
            <a:pPr marL="384048" lvl="1" indent="-182880" algn="l" rtl="0">
              <a:lnSpc>
                <a:spcPct val="90000"/>
              </a:lnSpc>
              <a:spcBef>
                <a:spcPts val="400"/>
              </a:spcBef>
              <a:spcAft>
                <a:spcPts val="0"/>
              </a:spcAft>
              <a:buSzPts val="1800"/>
              <a:buChar char="◦"/>
            </a:pPr>
            <a:r>
              <a:rPr lang="fr-BE"/>
              <a:t>Qui suis-je ?</a:t>
            </a:r>
            <a:endParaRPr/>
          </a:p>
          <a:p>
            <a:pPr marL="384048" lvl="1" indent="-182880" algn="l" rtl="0">
              <a:lnSpc>
                <a:spcPct val="90000"/>
              </a:lnSpc>
              <a:spcBef>
                <a:spcPts val="600"/>
              </a:spcBef>
              <a:spcAft>
                <a:spcPts val="0"/>
              </a:spcAft>
              <a:buSzPts val="1800"/>
              <a:buChar char="◦"/>
            </a:pPr>
            <a:r>
              <a:rPr lang="fr-BE"/>
              <a:t>Qui êtes-vous ?</a:t>
            </a:r>
            <a:endParaRPr/>
          </a:p>
          <a:p>
            <a:pPr marL="91440" lvl="0" indent="-127000" algn="l" rtl="0">
              <a:lnSpc>
                <a:spcPct val="90000"/>
              </a:lnSpc>
              <a:spcBef>
                <a:spcPts val="1600"/>
              </a:spcBef>
              <a:spcAft>
                <a:spcPts val="0"/>
              </a:spcAft>
              <a:buSzPts val="2000"/>
              <a:buChar char=" "/>
            </a:pPr>
            <a:r>
              <a:rPr lang="fr-BE"/>
              <a:t>Table des matières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2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8000"/>
              <a:buFont typeface="Calibri"/>
              <a:buNone/>
            </a:pPr>
            <a:r>
              <a:rPr lang="fr-BE"/>
              <a:t>Analyse</a:t>
            </a:r>
            <a:endParaRPr/>
          </a:p>
        </p:txBody>
      </p:sp>
      <p:sp>
        <p:nvSpPr>
          <p:cNvPr id="592" name="Google Shape;592;p2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24"/>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Introduction</a:t>
            </a:r>
            <a:endParaRPr/>
          </a:p>
        </p:txBody>
      </p:sp>
      <p:sp>
        <p:nvSpPr>
          <p:cNvPr id="598" name="Google Shape;598;p24"/>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dirty="0"/>
              <a:t>Les clauses de réexamen doivent* figurer noir sur blanc dans vos cahier des charges</a:t>
            </a:r>
            <a:endParaRPr dirty="0"/>
          </a:p>
          <a:p>
            <a:pPr marL="91440" lvl="0" indent="-127000" algn="l" rtl="0">
              <a:lnSpc>
                <a:spcPct val="90000"/>
              </a:lnSpc>
              <a:spcBef>
                <a:spcPts val="1400"/>
              </a:spcBef>
              <a:spcAft>
                <a:spcPts val="0"/>
              </a:spcAft>
              <a:buSzPts val="2000"/>
              <a:buChar char=" "/>
            </a:pPr>
            <a:r>
              <a:rPr lang="fr-BE" dirty="0"/>
              <a:t>Les hypothèses règlementées s’appliquent nonobstant, on ne peut pas y déroger</a:t>
            </a:r>
            <a:endParaRPr dirty="0"/>
          </a:p>
          <a:p>
            <a:pPr marL="91440" lvl="0" indent="-127000">
              <a:spcBef>
                <a:spcPts val="1400"/>
              </a:spcBef>
              <a:buSzPts val="2000"/>
            </a:pPr>
            <a:r>
              <a:rPr lang="fr-BE" dirty="0">
                <a:sym typeface="Wingdings" panose="05000000000000000000" pitchFamily="2" charset="2"/>
              </a:rPr>
              <a:t></a:t>
            </a:r>
            <a:r>
              <a:rPr lang="fr-BE" dirty="0"/>
              <a:t> pas besoin de les faire figurer dans vos cahiers des charges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2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1 – Les cinq hypothèses règlementées</a:t>
            </a:r>
            <a:endParaRPr/>
          </a:p>
        </p:txBody>
      </p:sp>
      <p:sp>
        <p:nvSpPr>
          <p:cNvPr id="604" name="Google Shape;604;p25"/>
          <p:cNvSpPr txBox="1">
            <a:spLocks noGrp="1"/>
          </p:cNvSpPr>
          <p:nvPr>
            <p:ph idx="1"/>
          </p:nvPr>
        </p:nvSpPr>
        <p:spPr>
          <a:prstGeom prst="rect">
            <a:avLst/>
          </a:prstGeom>
          <a:noFill/>
          <a:ln>
            <a:noFill/>
          </a:ln>
        </p:spPr>
        <p:txBody>
          <a:bodyPr spcFirstLastPara="1" wrap="square" lIns="0" tIns="45700" rIns="0" bIns="45700" anchor="t" anchorCtr="0">
            <a:normAutofit fontScale="92500" lnSpcReduction="20000"/>
          </a:bodyPr>
          <a:lstStyle/>
          <a:p>
            <a:pPr marL="91440" lvl="0" indent="-127000" algn="l" rtl="0">
              <a:lnSpc>
                <a:spcPct val="90000"/>
              </a:lnSpc>
              <a:spcBef>
                <a:spcPts val="0"/>
              </a:spcBef>
              <a:spcAft>
                <a:spcPts val="0"/>
              </a:spcAft>
              <a:buSzPts val="2000"/>
              <a:buChar char=" "/>
            </a:pPr>
            <a:r>
              <a:rPr lang="fr-BE" dirty="0"/>
              <a:t>Caractère unilatéral?</a:t>
            </a:r>
            <a:endParaRPr dirty="0"/>
          </a:p>
          <a:p>
            <a:pPr marL="91440" lvl="0" indent="-127000" algn="l" rtl="0">
              <a:lnSpc>
                <a:spcPct val="90000"/>
              </a:lnSpc>
              <a:spcBef>
                <a:spcPts val="1400"/>
              </a:spcBef>
              <a:spcAft>
                <a:spcPts val="0"/>
              </a:spcAft>
              <a:buSzPts val="2000"/>
              <a:buChar char=" "/>
            </a:pPr>
            <a:r>
              <a:rPr lang="fr-BE" dirty="0"/>
              <a:t>Contrats administratifs VS contrats de l’administration </a:t>
            </a:r>
            <a:r>
              <a:rPr lang="fr-BE" dirty="0">
                <a:sym typeface="Wingdings" panose="05000000000000000000" pitchFamily="2" charset="2"/>
              </a:rPr>
              <a:t> </a:t>
            </a:r>
            <a:r>
              <a:rPr lang="fr-BE" dirty="0"/>
              <a:t>souci de l’intérêt général</a:t>
            </a:r>
            <a:endParaRPr dirty="0"/>
          </a:p>
          <a:p>
            <a:pPr marL="91440" lvl="0" indent="-127000" algn="l" rtl="0">
              <a:lnSpc>
                <a:spcPct val="90000"/>
              </a:lnSpc>
              <a:spcBef>
                <a:spcPts val="1400"/>
              </a:spcBef>
              <a:spcAft>
                <a:spcPts val="0"/>
              </a:spcAft>
              <a:buSzPts val="2000"/>
              <a:buChar char=" "/>
            </a:pPr>
            <a:r>
              <a:rPr lang="fr-BE" dirty="0"/>
              <a:t>La loi de la mutabilité (loi du changement) des services publics justifie que l’on fasse une exception à l’article 5.69 du Code civil qui prévoit que « Le contrat valablement formé tient lieu de loi à ceux qui l'ont fait. ».</a:t>
            </a:r>
            <a:endParaRPr dirty="0"/>
          </a:p>
          <a:p>
            <a:pPr marL="91440" lvl="0" indent="-127000" algn="l" rtl="0">
              <a:lnSpc>
                <a:spcPct val="90000"/>
              </a:lnSpc>
              <a:spcBef>
                <a:spcPts val="1400"/>
              </a:spcBef>
              <a:spcAft>
                <a:spcPts val="0"/>
              </a:spcAft>
              <a:buSzPts val="2000"/>
              <a:buChar char=" "/>
            </a:pPr>
            <a:r>
              <a:rPr lang="fr-BE" dirty="0"/>
              <a:t>En Droit administratif, l'administration n'a pas besoin du consentement de la personne concernée pour modifier ses droits et ses obligations.</a:t>
            </a:r>
            <a:endParaRPr dirty="0"/>
          </a:p>
          <a:p>
            <a:pPr marL="91440" lvl="0" indent="-127000" algn="l" rtl="0">
              <a:lnSpc>
                <a:spcPct val="90000"/>
              </a:lnSpc>
              <a:spcBef>
                <a:spcPts val="1400"/>
              </a:spcBef>
              <a:spcAft>
                <a:spcPts val="0"/>
              </a:spcAft>
              <a:buSzPts val="2000"/>
              <a:buChar char=" "/>
            </a:pPr>
            <a:r>
              <a:rPr lang="fr-BE" dirty="0"/>
              <a:t>En Droit privé, celui qui souhaite faire valoir ses droits à l'encontre d'une personne doit nécessairement faire appel à un juge pour obtenir un titre exécutoire</a:t>
            </a:r>
          </a:p>
          <a:p>
            <a:pPr marL="91440" lvl="0" indent="-127000" algn="l" rtl="0">
              <a:lnSpc>
                <a:spcPct val="90000"/>
              </a:lnSpc>
              <a:spcBef>
                <a:spcPts val="1400"/>
              </a:spcBef>
              <a:spcAft>
                <a:spcPts val="0"/>
              </a:spcAft>
              <a:buSzPts val="2000"/>
              <a:buChar char=" "/>
            </a:pPr>
            <a:r>
              <a:rPr lang="fr-BE" dirty="0"/>
              <a:t>Avenants vs ordres modificatifs</a:t>
            </a: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0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Modifications non substantielles (art. 38/5 et 6)</a:t>
            </a:r>
            <a:endParaRPr/>
          </a:p>
        </p:txBody>
      </p:sp>
      <p:sp>
        <p:nvSpPr>
          <p:cNvPr id="611" name="Google Shape;611;p26"/>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0" indent="0">
              <a:buNone/>
            </a:pPr>
            <a:r>
              <a:rPr lang="fr-BE" dirty="0"/>
              <a:t>Une modification peut être apportée sans nouvelle procédure :</a:t>
            </a:r>
          </a:p>
          <a:p>
            <a:r>
              <a:rPr lang="fr-BE" dirty="0"/>
              <a:t>sans limite de montant ; </a:t>
            </a:r>
          </a:p>
          <a:p>
            <a:r>
              <a:rPr lang="fr-BE" dirty="0"/>
              <a:t>à condition qu’elle soit « non substantielle »</a:t>
            </a:r>
          </a:p>
          <a:p>
            <a:pPr marL="0" indent="0">
              <a:buNone/>
            </a:pPr>
            <a:r>
              <a:rPr lang="fr-BE" dirty="0"/>
              <a:t>Problème : la loi ne définit pas vraiment la modification « non substantielle ».</a:t>
            </a:r>
          </a:p>
          <a:p>
            <a:pPr marL="0" indent="0">
              <a:buNone/>
            </a:pPr>
            <a:r>
              <a:rPr lang="fr-BE" dirty="0"/>
              <a:t>Elle explique ce qu’est une modification « substantielle » :</a:t>
            </a:r>
            <a:br>
              <a:rPr lang="fr-BE" dirty="0"/>
            </a:br>
            <a:r>
              <a:rPr lang="fr-BE" dirty="0"/>
              <a:t>→ « une modification qui rend le marché sensiblement différent de celui conclu au départ »</a:t>
            </a:r>
          </a:p>
          <a:p>
            <a:pPr marL="91440" lvl="0" indent="0" algn="l" rtl="0">
              <a:lnSpc>
                <a:spcPct val="90000"/>
              </a:lnSpc>
              <a:spcBef>
                <a:spcPts val="1400"/>
              </a:spcBef>
              <a:spcAft>
                <a:spcPts val="0"/>
              </a:spcAft>
              <a:buSzPts val="2000"/>
              <a:buNone/>
            </a:pPr>
            <a:endParaRPr dirty="0"/>
          </a:p>
          <a:p>
            <a:pPr marL="0" lvl="0" indent="0" algn="l" rtl="0">
              <a:lnSpc>
                <a:spcPct val="90000"/>
              </a:lnSpc>
              <a:spcBef>
                <a:spcPts val="1400"/>
              </a:spcBef>
              <a:spcAft>
                <a:spcPts val="0"/>
              </a:spcAft>
              <a:buSzPts val="2000"/>
              <a:buNone/>
            </a:pPr>
            <a:endParaRPr dirty="0"/>
          </a:p>
          <a:p>
            <a:pPr marL="0" lvl="0" indent="0" algn="l" rtl="0">
              <a:lnSpc>
                <a:spcPct val="90000"/>
              </a:lnSpc>
              <a:spcBef>
                <a:spcPts val="14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27"/>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Modifications non substantielles (art. 38/5 et 6)</a:t>
            </a:r>
            <a:endParaRPr/>
          </a:p>
        </p:txBody>
      </p:sp>
      <p:sp>
        <p:nvSpPr>
          <p:cNvPr id="618" name="Google Shape;618;p27"/>
          <p:cNvSpPr txBox="1">
            <a:spLocks noGrp="1"/>
          </p:cNvSpPr>
          <p:nvPr>
            <p:ph idx="1"/>
          </p:nvPr>
        </p:nvSpPr>
        <p:spPr>
          <a:prstGeom prst="rect">
            <a:avLst/>
          </a:prstGeom>
          <a:noFill/>
          <a:ln>
            <a:noFill/>
          </a:ln>
        </p:spPr>
        <p:txBody>
          <a:bodyPr spcFirstLastPara="1" wrap="square" lIns="0" tIns="45700" rIns="0" bIns="45700" anchor="t" anchorCtr="0">
            <a:normAutofit fontScale="70000" lnSpcReduction="20000"/>
          </a:bodyPr>
          <a:lstStyle/>
          <a:p>
            <a:pPr marL="91440" lvl="0" indent="-117475">
              <a:spcBef>
                <a:spcPts val="0"/>
              </a:spcBef>
              <a:buSzPct val="100000"/>
              <a:buChar char=" "/>
            </a:pPr>
            <a:r>
              <a:rPr lang="fr-BE" dirty="0"/>
              <a:t>La loi donne 4 indices principaux (issus de la jurisprudence </a:t>
            </a:r>
            <a:r>
              <a:rPr lang="fr-BE" dirty="0" err="1"/>
              <a:t>Pressetext</a:t>
            </a:r>
            <a:r>
              <a:rPr lang="fr-BE" dirty="0"/>
              <a:t> </a:t>
            </a:r>
            <a:r>
              <a:rPr lang="fr-BE" dirty="0" err="1"/>
              <a:t>Nachrichtenagentur</a:t>
            </a:r>
            <a:r>
              <a:rPr lang="fr-BE" dirty="0"/>
              <a:t> </a:t>
            </a:r>
            <a:r>
              <a:rPr lang="fr-BE" dirty="0" err="1"/>
              <a:t>GmbH</a:t>
            </a:r>
            <a:r>
              <a:rPr lang="fr-BE" dirty="0"/>
              <a:t> v </a:t>
            </a:r>
            <a:r>
              <a:rPr lang="fr-BE" dirty="0" err="1"/>
              <a:t>Republik</a:t>
            </a:r>
            <a:r>
              <a:rPr lang="fr-BE" dirty="0"/>
              <a:t> </a:t>
            </a:r>
            <a:r>
              <a:rPr lang="fr-BE" dirty="0" err="1"/>
              <a:t>Österreich</a:t>
            </a:r>
            <a:r>
              <a:rPr lang="fr-BE" dirty="0"/>
              <a:t>) :</a:t>
            </a:r>
          </a:p>
          <a:p>
            <a:pPr marL="0" lvl="0" indent="0" algn="l" rtl="0">
              <a:lnSpc>
                <a:spcPct val="90000"/>
              </a:lnSpc>
              <a:spcBef>
                <a:spcPts val="1400"/>
              </a:spcBef>
              <a:spcAft>
                <a:spcPts val="0"/>
              </a:spcAft>
              <a:buSzPct val="100000"/>
              <a:buNone/>
            </a:pPr>
            <a:r>
              <a:rPr lang="fr-BE" dirty="0"/>
              <a:t>Analyser votre idée de modification avec quatre questions.</a:t>
            </a:r>
          </a:p>
          <a:p>
            <a:pPr marL="0" lvl="0" indent="0" algn="l" rtl="0">
              <a:lnSpc>
                <a:spcPct val="90000"/>
              </a:lnSpc>
              <a:spcBef>
                <a:spcPts val="1400"/>
              </a:spcBef>
              <a:spcAft>
                <a:spcPts val="0"/>
              </a:spcAft>
              <a:buSzPct val="100000"/>
              <a:buNone/>
            </a:pPr>
            <a:r>
              <a:rPr lang="fr-BE" dirty="0"/>
              <a:t>Est-ce que cette </a:t>
            </a:r>
            <a:r>
              <a:rPr lang="fr-BE" dirty="0" err="1"/>
              <a:t>modif</a:t>
            </a:r>
            <a:r>
              <a:rPr lang="fr-BE" dirty="0"/>
              <a:t>:</a:t>
            </a:r>
          </a:p>
          <a:p>
            <a:pPr marL="514350" lvl="0" indent="-514350" algn="l" rtl="0">
              <a:lnSpc>
                <a:spcPct val="90000"/>
              </a:lnSpc>
              <a:spcBef>
                <a:spcPts val="1400"/>
              </a:spcBef>
              <a:spcAft>
                <a:spcPts val="0"/>
              </a:spcAft>
              <a:buSzPct val="100000"/>
              <a:buAutoNum type="arabicPeriod"/>
            </a:pPr>
            <a:r>
              <a:rPr lang="fr-BE" dirty="0"/>
              <a:t>Aurait pu influencer la concurrence initiale:</a:t>
            </a:r>
          </a:p>
          <a:p>
            <a:pPr marL="971550" lvl="1" indent="-514350">
              <a:spcBef>
                <a:spcPts val="1400"/>
              </a:spcBef>
              <a:buSzPct val="100000"/>
              <a:buAutoNum type="arabicPeriod"/>
            </a:pPr>
            <a:r>
              <a:rPr lang="fr-BE" dirty="0"/>
              <a:t>Autres candidats admis?</a:t>
            </a:r>
          </a:p>
          <a:p>
            <a:pPr marL="971550" lvl="1" indent="-514350">
              <a:spcBef>
                <a:spcPts val="1400"/>
              </a:spcBef>
              <a:buSzPct val="100000"/>
              <a:buAutoNum type="arabicPeriod"/>
            </a:pPr>
            <a:r>
              <a:rPr lang="fr-BE" dirty="0"/>
              <a:t>Autre offre retenue?</a:t>
            </a:r>
          </a:p>
          <a:p>
            <a:pPr marL="971550" lvl="1" indent="-514350">
              <a:spcBef>
                <a:spcPts val="1400"/>
              </a:spcBef>
              <a:buSzPct val="100000"/>
              <a:buAutoNum type="arabicPeriod"/>
            </a:pPr>
            <a:r>
              <a:rPr lang="fr-BE" dirty="0"/>
              <a:t>Davantage de soumissionnaires intéressés?</a:t>
            </a:r>
          </a:p>
          <a:p>
            <a:pPr marL="514350" indent="-514350">
              <a:spcBef>
                <a:spcPts val="1400"/>
              </a:spcBef>
              <a:buSzPct val="100000"/>
              <a:buAutoNum type="arabicPeriod"/>
            </a:pPr>
            <a:r>
              <a:rPr lang="fr-BE" dirty="0"/>
              <a:t>Modifie l’équilibre éco en faveur de l’adjudicataire?</a:t>
            </a:r>
          </a:p>
          <a:p>
            <a:pPr marL="971550" lvl="1" indent="-514350">
              <a:spcBef>
                <a:spcPts val="1400"/>
              </a:spcBef>
              <a:buSzPct val="100000"/>
              <a:buAutoNum type="arabicPeriod"/>
            </a:pPr>
            <a:r>
              <a:rPr lang="fr-BE" dirty="0"/>
              <a:t>Avantage non prévu initialement?</a:t>
            </a:r>
          </a:p>
          <a:p>
            <a:pPr marL="514350" indent="-514350">
              <a:spcBef>
                <a:spcPts val="1400"/>
              </a:spcBef>
              <a:buSzPct val="100000"/>
              <a:buAutoNum type="arabicPeriod"/>
            </a:pPr>
            <a:r>
              <a:rPr lang="fr-BE" dirty="0"/>
              <a:t>Élargit considérablement le champ du marché?</a:t>
            </a:r>
          </a:p>
          <a:p>
            <a:pPr marL="514350" indent="-514350">
              <a:spcBef>
                <a:spcPts val="1400"/>
              </a:spcBef>
              <a:buSzPct val="100000"/>
              <a:buAutoNum type="arabicPeriod"/>
            </a:pPr>
            <a:r>
              <a:rPr lang="fr-BE" dirty="0"/>
              <a:t>Remplacement de l’adjudicateur (hors 38/3)</a:t>
            </a:r>
          </a:p>
          <a:p>
            <a:pPr marL="0" lvl="0" indent="0" algn="l" rtl="0">
              <a:lnSpc>
                <a:spcPct val="90000"/>
              </a:lnSpc>
              <a:spcBef>
                <a:spcPts val="1400"/>
              </a:spcBef>
              <a:spcAft>
                <a:spcPts val="0"/>
              </a:spcAft>
              <a:buSzPct val="100000"/>
              <a:buNone/>
            </a:pP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1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1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28"/>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Modifications non substantielles (art. 38/5 et 6)</a:t>
            </a:r>
            <a:endParaRPr/>
          </a:p>
        </p:txBody>
      </p:sp>
      <p:sp>
        <p:nvSpPr>
          <p:cNvPr id="625" name="Google Shape;625;p28"/>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000"/>
              <a:buNone/>
            </a:pPr>
            <a:r>
              <a:rPr lang="fr-BE" dirty="0"/>
              <a:t>Si il y une seul « oui » </a:t>
            </a:r>
            <a:r>
              <a:rPr lang="fr-BE" dirty="0">
                <a:sym typeface="Wingdings" panose="05000000000000000000" pitchFamily="2" charset="2"/>
              </a:rPr>
              <a:t> c’est une modification substantielle  pas possible de modifier avec cet article</a:t>
            </a:r>
          </a:p>
          <a:p>
            <a:pPr marL="0" lvl="0" indent="0" algn="l" rtl="0">
              <a:lnSpc>
                <a:spcPct val="90000"/>
              </a:lnSpc>
              <a:spcBef>
                <a:spcPts val="0"/>
              </a:spcBef>
              <a:spcAft>
                <a:spcPts val="0"/>
              </a:spcAft>
              <a:buSzPts val="2000"/>
              <a:buNone/>
            </a:pPr>
            <a:r>
              <a:rPr lang="fr-BE" dirty="0">
                <a:sym typeface="Wingdings" panose="05000000000000000000" pitchFamily="2" charset="2"/>
              </a:rPr>
              <a:t>S’il y a quatre « non »  c’est </a:t>
            </a:r>
            <a:r>
              <a:rPr lang="fr-BE" i="1" dirty="0">
                <a:sym typeface="Wingdings" panose="05000000000000000000" pitchFamily="2" charset="2"/>
              </a:rPr>
              <a:t>probablement</a:t>
            </a:r>
            <a:r>
              <a:rPr lang="fr-BE" dirty="0">
                <a:sym typeface="Wingdings" panose="05000000000000000000" pitchFamily="2" charset="2"/>
              </a:rPr>
              <a:t> une modification </a:t>
            </a:r>
            <a:r>
              <a:rPr lang="fr-BE" b="1" dirty="0">
                <a:sym typeface="Wingdings" panose="05000000000000000000" pitchFamily="2" charset="2"/>
              </a:rPr>
              <a:t>non </a:t>
            </a:r>
            <a:r>
              <a:rPr lang="fr-BE" dirty="0">
                <a:sym typeface="Wingdings" panose="05000000000000000000" pitchFamily="2" charset="2"/>
              </a:rPr>
              <a:t>substantielle</a:t>
            </a:r>
          </a:p>
          <a:p>
            <a:pPr lvl="0" algn="l" rtl="0">
              <a:lnSpc>
                <a:spcPct val="90000"/>
              </a:lnSpc>
              <a:spcBef>
                <a:spcPts val="0"/>
              </a:spcBef>
              <a:spcAft>
                <a:spcPts val="0"/>
              </a:spcAft>
              <a:buSzPts val="2000"/>
              <a:buFont typeface="Wingdings" panose="05000000000000000000" pitchFamily="2" charset="2"/>
              <a:buChar char="è"/>
            </a:pPr>
            <a:r>
              <a:rPr lang="fr-BE" dirty="0">
                <a:sym typeface="Wingdings" panose="05000000000000000000" pitchFamily="2" charset="2"/>
              </a:rPr>
              <a:t>C’est bon signe mais ce n’est pas une garantie absolue car la liste de l’art. 38/6 est illustrative et pas exhaustive</a:t>
            </a:r>
          </a:p>
          <a:p>
            <a:pPr marL="0" lvl="0" indent="0" algn="l" rtl="0">
              <a:lnSpc>
                <a:spcPct val="90000"/>
              </a:lnSpc>
              <a:spcBef>
                <a:spcPts val="0"/>
              </a:spcBef>
              <a:spcAft>
                <a:spcPts val="0"/>
              </a:spcAft>
              <a:buSzPts val="2000"/>
              <a:buNone/>
            </a:pPr>
            <a:endParaRPr lang="fr-BE" dirty="0">
              <a:sym typeface="Wingdings" panose="05000000000000000000" pitchFamily="2" charset="2"/>
            </a:endParaRPr>
          </a:p>
          <a:p>
            <a:pPr marL="0" lvl="0" indent="0" algn="l" rtl="0">
              <a:lnSpc>
                <a:spcPct val="90000"/>
              </a:lnSpc>
              <a:spcBef>
                <a:spcPts val="0"/>
              </a:spcBef>
              <a:spcAft>
                <a:spcPts val="0"/>
              </a:spcAft>
              <a:buSzPts val="2000"/>
              <a:buNone/>
            </a:pPr>
            <a:r>
              <a:rPr lang="fr-BE" dirty="0">
                <a:sym typeface="Wingdings" panose="05000000000000000000" pitchFamily="2" charset="2"/>
              </a:rPr>
              <a:t>Conclusion pratique: forte insécurité juridique</a:t>
            </a:r>
            <a:endParaRPr dirty="0"/>
          </a:p>
          <a:p>
            <a:pPr marL="0" lvl="0" indent="0" algn="l" rtl="0">
              <a:lnSpc>
                <a:spcPct val="90000"/>
              </a:lnSpc>
              <a:spcBef>
                <a:spcPts val="14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2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travaux, fournitures ou services complémentaires (art. 38/1)</a:t>
            </a:r>
            <a:endParaRPr/>
          </a:p>
        </p:txBody>
      </p:sp>
      <p:sp>
        <p:nvSpPr>
          <p:cNvPr id="631" name="Google Shape;631;p29"/>
          <p:cNvSpPr txBox="1">
            <a:spLocks noGrp="1"/>
          </p:cNvSpPr>
          <p:nvPr>
            <p:ph idx="1"/>
          </p:nvPr>
        </p:nvSpPr>
        <p:spPr>
          <a:prstGeom prst="rect">
            <a:avLst/>
          </a:prstGeom>
          <a:noFill/>
          <a:ln>
            <a:noFill/>
          </a:ln>
        </p:spPr>
        <p:txBody>
          <a:bodyPr spcFirstLastPara="1" wrap="square" lIns="0" tIns="45700" rIns="0" bIns="45700" anchor="t" anchorCtr="0">
            <a:normAutofit fontScale="77500" lnSpcReduction="20000"/>
          </a:bodyPr>
          <a:lstStyle/>
          <a:p>
            <a:pPr marL="91440" lvl="0" indent="-107950" algn="l" rtl="0">
              <a:lnSpc>
                <a:spcPct val="90000"/>
              </a:lnSpc>
              <a:spcBef>
                <a:spcPts val="0"/>
              </a:spcBef>
              <a:spcAft>
                <a:spcPts val="0"/>
              </a:spcAft>
              <a:buSzPct val="100000"/>
              <a:buChar char=" "/>
            </a:pPr>
            <a:r>
              <a:rPr lang="fr-BE" dirty="0" err="1"/>
              <a:t>Mots-clé</a:t>
            </a:r>
            <a:r>
              <a:rPr lang="fr-BE" dirty="0"/>
              <a:t> : Oublis du PA, opportunités alors que l’adjudicataire est déjà sur place, postes hors-bordereau dans les accords-cadres</a:t>
            </a:r>
            <a:endParaRPr dirty="0"/>
          </a:p>
          <a:p>
            <a:pPr marL="91440" lvl="0" indent="-107950" algn="l" rtl="0">
              <a:lnSpc>
                <a:spcPct val="90000"/>
              </a:lnSpc>
              <a:spcBef>
                <a:spcPts val="1400"/>
              </a:spcBef>
              <a:spcAft>
                <a:spcPts val="0"/>
              </a:spcAft>
              <a:buSzPct val="100000"/>
              <a:buChar char=" "/>
            </a:pPr>
            <a:r>
              <a:rPr lang="fr-BE" dirty="0"/>
              <a:t>Deux conditions </a:t>
            </a:r>
            <a:r>
              <a:rPr lang="fr-BE" b="1" dirty="0"/>
              <a:t>cumulatives</a:t>
            </a:r>
            <a:r>
              <a:rPr lang="fr-BE" dirty="0"/>
              <a:t> : le changement de cocontractant…</a:t>
            </a:r>
            <a:endParaRPr dirty="0"/>
          </a:p>
          <a:p>
            <a:pPr marL="457200" lvl="0" indent="-447675" algn="l" rtl="0">
              <a:lnSpc>
                <a:spcPct val="90000"/>
              </a:lnSpc>
              <a:spcBef>
                <a:spcPts val="1400"/>
              </a:spcBef>
              <a:spcAft>
                <a:spcPts val="0"/>
              </a:spcAft>
              <a:buSzPct val="100000"/>
              <a:buFont typeface="Calibri"/>
              <a:buAutoNum type="arabicPeriod"/>
            </a:pPr>
            <a:r>
              <a:rPr lang="fr-BE" dirty="0"/>
              <a:t>« est </a:t>
            </a:r>
            <a:r>
              <a:rPr lang="fr-BE" b="1" dirty="0"/>
              <a:t>impossible</a:t>
            </a:r>
            <a:r>
              <a:rPr lang="fr-BE" dirty="0"/>
              <a:t> pour des raisons économiques ou techniques telles que l’obligation d’interchangeabilité ou d’interopérabilité des services complémentaires avec les équipements, services ou installations existants achetés dans le cadre du marché initial »</a:t>
            </a:r>
            <a:endParaRPr dirty="0"/>
          </a:p>
          <a:p>
            <a:pPr marL="457200" lvl="0" indent="-447675" algn="l" rtl="0">
              <a:lnSpc>
                <a:spcPct val="90000"/>
              </a:lnSpc>
              <a:spcBef>
                <a:spcPts val="1400"/>
              </a:spcBef>
              <a:spcAft>
                <a:spcPts val="0"/>
              </a:spcAft>
              <a:buSzPct val="100000"/>
              <a:buFont typeface="Calibri"/>
              <a:buAutoNum type="arabicPeriod"/>
            </a:pPr>
            <a:r>
              <a:rPr lang="fr-BE" dirty="0"/>
              <a:t>« présenterait un inconvénient majeur ou entraînerait une augmentation substantielle des coûts pour l’adjudicateur »</a:t>
            </a:r>
            <a:endParaRPr dirty="0"/>
          </a:p>
          <a:p>
            <a:pPr marL="0" lvl="0" indent="0">
              <a:spcBef>
                <a:spcPts val="1400"/>
              </a:spcBef>
              <a:buSzPct val="100000"/>
              <a:buNone/>
            </a:pPr>
            <a:r>
              <a:rPr lang="fr-BE" dirty="0">
                <a:sym typeface="Wingdings" panose="05000000000000000000" pitchFamily="2" charset="2"/>
              </a:rPr>
              <a:t></a:t>
            </a:r>
            <a:r>
              <a:rPr lang="fr-BE" dirty="0"/>
              <a:t> « Impossible » ? Contradiction dans les termes entre les deux conditions ?</a:t>
            </a:r>
            <a:endParaRPr dirty="0"/>
          </a:p>
          <a:p>
            <a:pPr marL="0" lvl="0" indent="0" algn="l" rtl="0">
              <a:lnSpc>
                <a:spcPct val="90000"/>
              </a:lnSpc>
              <a:spcBef>
                <a:spcPts val="1400"/>
              </a:spcBef>
              <a:spcAft>
                <a:spcPts val="0"/>
              </a:spcAft>
              <a:buSzPct val="100000"/>
              <a:buNone/>
            </a:pPr>
            <a:r>
              <a:rPr lang="fr-BE" dirty="0"/>
              <a:t>&lt; 50 % du montant du marché indexé faisable plusieurs fois.</a:t>
            </a:r>
            <a:endParaRPr dirty="0"/>
          </a:p>
          <a:p>
            <a:pPr marL="0" lvl="0" indent="0">
              <a:spcBef>
                <a:spcPts val="1400"/>
              </a:spcBef>
              <a:buSzPct val="100000"/>
              <a:buNone/>
            </a:pPr>
            <a:r>
              <a:rPr lang="fr-BE" dirty="0">
                <a:sym typeface="Wingdings" panose="05000000000000000000" pitchFamily="2" charset="2"/>
              </a:rPr>
              <a:t></a:t>
            </a:r>
            <a:r>
              <a:rPr lang="fr-BE" dirty="0"/>
              <a:t> Publicité dans le cas des </a:t>
            </a:r>
            <a:r>
              <a:rPr lang="fr-BE" dirty="0" err="1"/>
              <a:t>modifs</a:t>
            </a:r>
            <a:r>
              <a:rPr lang="fr-BE" dirty="0"/>
              <a:t> de marchés dont la valeur est supérieur au seuil fixé pour la publicité européenne</a:t>
            </a:r>
            <a:endParaRPr dirty="0"/>
          </a:p>
          <a:p>
            <a:pPr marL="0" lvl="0" indent="0" algn="l" rtl="0">
              <a:lnSpc>
                <a:spcPct val="90000"/>
              </a:lnSpc>
              <a:spcBef>
                <a:spcPts val="1400"/>
              </a:spcBef>
              <a:spcAft>
                <a:spcPts val="0"/>
              </a:spcAft>
              <a:buSzPct val="100000"/>
              <a:buNone/>
            </a:pPr>
            <a:endParaRPr dirty="0"/>
          </a:p>
          <a:p>
            <a:pPr marL="0" lvl="0" indent="0" algn="l" rtl="0">
              <a:lnSpc>
                <a:spcPct val="90000"/>
              </a:lnSpc>
              <a:spcBef>
                <a:spcPts val="1400"/>
              </a:spcBef>
              <a:spcAft>
                <a:spcPts val="0"/>
              </a:spcAft>
              <a:buSzPct val="100000"/>
              <a:buNone/>
            </a:pPr>
            <a:endParaRPr dirty="0"/>
          </a:p>
        </p:txBody>
      </p:sp>
      <p:grpSp>
        <p:nvGrpSpPr>
          <p:cNvPr id="632" name="Google Shape;632;p29"/>
          <p:cNvGrpSpPr/>
          <p:nvPr/>
        </p:nvGrpSpPr>
        <p:grpSpPr>
          <a:xfrm>
            <a:off x="5131394" y="5520268"/>
            <a:ext cx="4312023" cy="914400"/>
            <a:chOff x="1443318" y="4630270"/>
            <a:chExt cx="4312023" cy="914400"/>
          </a:xfrm>
        </p:grpSpPr>
        <p:pic>
          <p:nvPicPr>
            <p:cNvPr id="633" name="Google Shape;633;p29" descr="Avertissement"/>
            <p:cNvPicPr preferRelativeResize="0"/>
            <p:nvPr/>
          </p:nvPicPr>
          <p:blipFill rotWithShape="1">
            <a:blip r:embed="rId3">
              <a:alphaModFix/>
            </a:blip>
            <a:srcRect/>
            <a:stretch/>
          </p:blipFill>
          <p:spPr>
            <a:xfrm>
              <a:off x="1443318" y="4630270"/>
              <a:ext cx="914400" cy="914400"/>
            </a:xfrm>
            <a:prstGeom prst="rect">
              <a:avLst/>
            </a:prstGeom>
            <a:noFill/>
            <a:ln>
              <a:noFill/>
            </a:ln>
          </p:spPr>
        </p:pic>
        <p:sp>
          <p:nvSpPr>
            <p:cNvPr id="634" name="Google Shape;634;p29"/>
            <p:cNvSpPr txBox="1"/>
            <p:nvPr/>
          </p:nvSpPr>
          <p:spPr>
            <a:xfrm>
              <a:off x="2703756" y="4764304"/>
              <a:ext cx="305158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1800" dirty="0">
                  <a:solidFill>
                    <a:schemeClr val="dk1"/>
                  </a:solidFill>
                  <a:latin typeface="Calibri"/>
                  <a:ea typeface="Calibri"/>
                  <a:cs typeface="Calibri"/>
                  <a:sym typeface="Calibri"/>
                </a:rPr>
                <a:t>Pas pour contourner la règlementation</a:t>
              </a: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3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30"/>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Evènements imprévisibles dans le chef de l’adjudicateur (art. 38/2)</a:t>
            </a:r>
            <a:endParaRPr/>
          </a:p>
        </p:txBody>
      </p:sp>
      <p:sp>
        <p:nvSpPr>
          <p:cNvPr id="641" name="Google Shape;641;p30"/>
          <p:cNvSpPr txBox="1">
            <a:spLocks noGrp="1"/>
          </p:cNvSpPr>
          <p:nvPr>
            <p:ph idx="1"/>
          </p:nvPr>
        </p:nvSpPr>
        <p:spPr>
          <a:prstGeom prst="rect">
            <a:avLst/>
          </a:prstGeom>
          <a:noFill/>
          <a:ln>
            <a:noFill/>
          </a:ln>
        </p:spPr>
        <p:txBody>
          <a:bodyPr spcFirstLastPara="1" wrap="square" lIns="0" tIns="45700" rIns="0" bIns="45700" anchor="t" anchorCtr="0">
            <a:normAutofit lnSpcReduction="10000"/>
          </a:bodyPr>
          <a:lstStyle/>
          <a:p>
            <a:pPr marL="91440" lvl="0" indent="-127000" algn="l" rtl="0">
              <a:lnSpc>
                <a:spcPct val="90000"/>
              </a:lnSpc>
              <a:spcBef>
                <a:spcPts val="0"/>
              </a:spcBef>
              <a:spcAft>
                <a:spcPts val="0"/>
              </a:spcAft>
              <a:buSzPts val="2000"/>
              <a:buChar char=" "/>
            </a:pPr>
            <a:r>
              <a:rPr lang="fr-BE" dirty="0"/>
              <a:t>Cas typique: Surprises, « tuiles »</a:t>
            </a:r>
            <a:endParaRPr dirty="0"/>
          </a:p>
          <a:p>
            <a:pPr marL="91440" lvl="0" indent="-127000" algn="l" rtl="0">
              <a:lnSpc>
                <a:spcPct val="90000"/>
              </a:lnSpc>
              <a:spcBef>
                <a:spcPts val="1400"/>
              </a:spcBef>
              <a:spcAft>
                <a:spcPts val="0"/>
              </a:spcAft>
              <a:buSzPts val="2000"/>
              <a:buChar char=" "/>
            </a:pPr>
            <a:r>
              <a:rPr lang="fr-BE" dirty="0"/>
              <a:t>Trois conditions </a:t>
            </a:r>
            <a:r>
              <a:rPr lang="fr-BE" b="1" dirty="0"/>
              <a:t>cumulatives</a:t>
            </a:r>
            <a:r>
              <a:rPr lang="fr-BE" dirty="0"/>
              <a:t> :</a:t>
            </a:r>
            <a:endParaRPr dirty="0"/>
          </a:p>
          <a:p>
            <a:pPr marL="457200" lvl="0" indent="-457200" algn="l" rtl="0">
              <a:lnSpc>
                <a:spcPct val="90000"/>
              </a:lnSpc>
              <a:spcBef>
                <a:spcPts val="1400"/>
              </a:spcBef>
              <a:spcAft>
                <a:spcPts val="0"/>
              </a:spcAft>
              <a:buSzPts val="2000"/>
              <a:buFont typeface="Calibri"/>
              <a:buAutoNum type="arabicPeriod"/>
            </a:pPr>
            <a:r>
              <a:rPr lang="fr-BE" dirty="0"/>
              <a:t>« la modification est rendu nécessaire par des circonstances qu’un adjudicateur diligent ne pouvait pas prévoir » ;</a:t>
            </a:r>
            <a:endParaRPr dirty="0"/>
          </a:p>
          <a:p>
            <a:pPr marL="457200" lvl="0" indent="-457200" algn="l" rtl="0">
              <a:lnSpc>
                <a:spcPct val="90000"/>
              </a:lnSpc>
              <a:spcBef>
                <a:spcPts val="1400"/>
              </a:spcBef>
              <a:spcAft>
                <a:spcPts val="0"/>
              </a:spcAft>
              <a:buSzPts val="2000"/>
              <a:buFont typeface="Calibri"/>
              <a:buAutoNum type="arabicPeriod"/>
            </a:pPr>
            <a:r>
              <a:rPr lang="fr-BE" dirty="0"/>
              <a:t>« la modification ne change pas la nature globale du marché ou de l’accord-cadre » ;</a:t>
            </a:r>
            <a:endParaRPr dirty="0"/>
          </a:p>
          <a:p>
            <a:pPr marL="457200" lvl="0" indent="-457200" algn="l" rtl="0">
              <a:lnSpc>
                <a:spcPct val="90000"/>
              </a:lnSpc>
              <a:spcBef>
                <a:spcPts val="1400"/>
              </a:spcBef>
              <a:spcAft>
                <a:spcPts val="0"/>
              </a:spcAft>
              <a:buSzPts val="2000"/>
              <a:buFont typeface="Calibri"/>
              <a:buAutoNum type="arabicPeriod"/>
            </a:pPr>
            <a:r>
              <a:rPr lang="fr-BE" dirty="0"/>
              <a:t>&lt; 50 % du montant du marché indexé faisable plusieurs fois.</a:t>
            </a:r>
            <a:endParaRPr dirty="0"/>
          </a:p>
          <a:p>
            <a:pPr marL="0" lvl="0" indent="0">
              <a:spcBef>
                <a:spcPts val="1400"/>
              </a:spcBef>
              <a:buSzPts val="2000"/>
              <a:buNone/>
            </a:pPr>
            <a:r>
              <a:rPr lang="fr-BE" dirty="0">
                <a:sym typeface="Wingdings" panose="05000000000000000000" pitchFamily="2" charset="2"/>
              </a:rPr>
              <a:t></a:t>
            </a:r>
            <a:r>
              <a:rPr lang="fr-BE" dirty="0"/>
              <a:t> Publicité dans le cas des </a:t>
            </a:r>
            <a:r>
              <a:rPr lang="fr-BE" dirty="0" err="1"/>
              <a:t>modifs</a:t>
            </a:r>
            <a:r>
              <a:rPr lang="fr-BE" dirty="0"/>
              <a:t> de marchés dont la valeur est supérieur au seuil fixé pour la publicité européenne</a:t>
            </a:r>
            <a:endParaRPr dirty="0"/>
          </a:p>
          <a:p>
            <a:pPr marL="0" lvl="0" indent="0" algn="l" rtl="0">
              <a:lnSpc>
                <a:spcPct val="90000"/>
              </a:lnSpc>
              <a:spcBef>
                <a:spcPts val="1400"/>
              </a:spcBef>
              <a:spcAft>
                <a:spcPts val="0"/>
              </a:spcAft>
              <a:buSzPts val="2000"/>
              <a:buNone/>
            </a:pPr>
            <a:endParaRPr dirty="0"/>
          </a:p>
          <a:p>
            <a:pPr marL="0" lvl="0" indent="0" algn="l" rtl="0">
              <a:lnSpc>
                <a:spcPct val="90000"/>
              </a:lnSpc>
              <a:spcBef>
                <a:spcPts val="1400"/>
              </a:spcBef>
              <a:spcAft>
                <a:spcPts val="0"/>
              </a:spcAft>
              <a:buSzPts val="2000"/>
              <a:buNone/>
            </a:pPr>
            <a:endParaRPr dirty="0"/>
          </a:p>
          <a:p>
            <a:pPr marL="457200" lvl="0" indent="-330200" algn="l" rtl="0">
              <a:lnSpc>
                <a:spcPct val="90000"/>
              </a:lnSpc>
              <a:spcBef>
                <a:spcPts val="1400"/>
              </a:spcBef>
              <a:spcAft>
                <a:spcPts val="0"/>
              </a:spcAft>
              <a:buSzPts val="2000"/>
              <a:buFont typeface="Calibri"/>
              <a:buNone/>
            </a:pPr>
            <a:endParaRPr dirty="0"/>
          </a:p>
          <a:p>
            <a:pPr marL="0" lvl="0" indent="0" algn="l" rtl="0">
              <a:lnSpc>
                <a:spcPct val="90000"/>
              </a:lnSpc>
              <a:spcBef>
                <a:spcPts val="1400"/>
              </a:spcBef>
              <a:spcAft>
                <a:spcPts val="0"/>
              </a:spcAft>
              <a:buSzPts val="2000"/>
              <a:buNone/>
            </a:pPr>
            <a:endParaRPr dirty="0"/>
          </a:p>
        </p:txBody>
      </p:sp>
      <p:grpSp>
        <p:nvGrpSpPr>
          <p:cNvPr id="642" name="Google Shape;642;p30"/>
          <p:cNvGrpSpPr/>
          <p:nvPr/>
        </p:nvGrpSpPr>
        <p:grpSpPr>
          <a:xfrm>
            <a:off x="7041777" y="5854700"/>
            <a:ext cx="4312023" cy="914400"/>
            <a:chOff x="1443318" y="4630270"/>
            <a:chExt cx="4312023" cy="914400"/>
          </a:xfrm>
        </p:grpSpPr>
        <p:pic>
          <p:nvPicPr>
            <p:cNvPr id="643" name="Google Shape;643;p30" descr="Avertissement"/>
            <p:cNvPicPr preferRelativeResize="0"/>
            <p:nvPr/>
          </p:nvPicPr>
          <p:blipFill rotWithShape="1">
            <a:blip r:embed="rId3">
              <a:alphaModFix/>
            </a:blip>
            <a:srcRect/>
            <a:stretch/>
          </p:blipFill>
          <p:spPr>
            <a:xfrm>
              <a:off x="1443318" y="4630270"/>
              <a:ext cx="914400" cy="914400"/>
            </a:xfrm>
            <a:prstGeom prst="rect">
              <a:avLst/>
            </a:prstGeom>
            <a:noFill/>
            <a:ln>
              <a:noFill/>
            </a:ln>
          </p:spPr>
        </p:pic>
        <p:sp>
          <p:nvSpPr>
            <p:cNvPr id="644" name="Google Shape;644;p30"/>
            <p:cNvSpPr txBox="1"/>
            <p:nvPr/>
          </p:nvSpPr>
          <p:spPr>
            <a:xfrm>
              <a:off x="2703756" y="4764304"/>
              <a:ext cx="305158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1800">
                  <a:solidFill>
                    <a:schemeClr val="dk1"/>
                  </a:solidFill>
                  <a:latin typeface="Calibri"/>
                  <a:ea typeface="Calibri"/>
                  <a:cs typeface="Calibri"/>
                  <a:sym typeface="Calibri"/>
                </a:rPr>
                <a:t>Pas pour contourner la règlementation</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4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4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31"/>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Suite</a:t>
            </a:r>
            <a:endParaRPr/>
          </a:p>
        </p:txBody>
      </p:sp>
      <p:sp>
        <p:nvSpPr>
          <p:cNvPr id="651" name="Google Shape;651;p31"/>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dirty="0"/>
              <a:t>« Adjudicateur diligent »</a:t>
            </a:r>
            <a:endParaRPr dirty="0"/>
          </a:p>
          <a:p>
            <a:pPr marL="91440" lvl="0" indent="-127000" algn="l" rtl="0">
              <a:lnSpc>
                <a:spcPct val="90000"/>
              </a:lnSpc>
              <a:spcBef>
                <a:spcPts val="1400"/>
              </a:spcBef>
              <a:spcAft>
                <a:spcPts val="0"/>
              </a:spcAft>
              <a:buSzPts val="2000"/>
              <a:buChar char=" "/>
            </a:pPr>
            <a:r>
              <a:rPr lang="fr-BE" dirty="0"/>
              <a:t>Rapport au Roi: « Les circonstances imprévisibles sont celles qui ne pouvaient pas être prévues, malgré une préparation minutieuse du marché initial, compte tenu des moyens disponibles, de la nature et des caractéristiques du projet particulier, des bonnes pratiques du secteur et de la nécessité de mettre en adéquation les ressources consacrées à la préparation de la passation du marché et la valeur prévisible de celui-ci »</a:t>
            </a:r>
            <a:endParaRPr dirty="0"/>
          </a:p>
          <a:p>
            <a:pPr marL="91440" lvl="0" indent="-127000">
              <a:spcBef>
                <a:spcPts val="1400"/>
              </a:spcBef>
              <a:buSzPts val="2000"/>
            </a:pPr>
            <a:r>
              <a:rPr lang="fr-BE" dirty="0">
                <a:sym typeface="Wingdings" panose="05000000000000000000" pitchFamily="2" charset="2"/>
              </a:rPr>
              <a:t></a:t>
            </a:r>
            <a:r>
              <a:rPr lang="fr-BE" dirty="0"/>
              <a:t> Proportionnalité des moyens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3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ct val="100000"/>
              <a:buFont typeface="Calibri"/>
              <a:buNone/>
            </a:pPr>
            <a:r>
              <a:rPr lang="fr-BE"/>
              <a:t>Remplacement de l’adjudicataire en cas de restructuration de société (art. 38/3, 2°)</a:t>
            </a:r>
            <a:endParaRPr/>
          </a:p>
        </p:txBody>
      </p:sp>
      <p:sp>
        <p:nvSpPr>
          <p:cNvPr id="658" name="Google Shape;658;p32"/>
          <p:cNvSpPr txBox="1">
            <a:spLocks noGrp="1"/>
          </p:cNvSpPr>
          <p:nvPr>
            <p:ph idx="1"/>
          </p:nvPr>
        </p:nvSpPr>
        <p:spPr>
          <a:prstGeom prst="rect">
            <a:avLst/>
          </a:prstGeom>
          <a:noFill/>
          <a:ln>
            <a:noFill/>
          </a:ln>
        </p:spPr>
        <p:txBody>
          <a:bodyPr spcFirstLastPara="1" wrap="square" lIns="0" tIns="45700" rIns="0" bIns="45700" anchor="t" anchorCtr="0">
            <a:normAutofit lnSpcReduction="10000"/>
          </a:bodyPr>
          <a:lstStyle/>
          <a:p>
            <a:pPr marL="0" lvl="0" indent="0" algn="l" rtl="0">
              <a:lnSpc>
                <a:spcPct val="90000"/>
              </a:lnSpc>
              <a:spcBef>
                <a:spcPts val="0"/>
              </a:spcBef>
              <a:spcAft>
                <a:spcPts val="0"/>
              </a:spcAft>
              <a:buSzPts val="2000"/>
              <a:buNone/>
            </a:pPr>
            <a:r>
              <a:rPr lang="fr-BE" dirty="0"/>
              <a:t>Remplacement de l’adjudicataire initial sans nouveau marché :</a:t>
            </a:r>
            <a:endParaRPr dirty="0"/>
          </a:p>
          <a:p>
            <a:pPr marL="0" lvl="0" indent="0" algn="l" rtl="0">
              <a:lnSpc>
                <a:spcPct val="90000"/>
              </a:lnSpc>
              <a:spcBef>
                <a:spcPts val="1400"/>
              </a:spcBef>
              <a:spcAft>
                <a:spcPts val="0"/>
              </a:spcAft>
              <a:buSzPts val="2000"/>
              <a:buNone/>
            </a:pPr>
            <a:r>
              <a:rPr lang="fr-BE" dirty="0"/>
              <a:t>Soit :</a:t>
            </a:r>
            <a:endParaRPr dirty="0"/>
          </a:p>
          <a:p>
            <a:pPr marL="457200" lvl="0" indent="-457200" algn="l" rtl="0">
              <a:lnSpc>
                <a:spcPct val="90000"/>
              </a:lnSpc>
              <a:spcBef>
                <a:spcPts val="1400"/>
              </a:spcBef>
              <a:spcAft>
                <a:spcPts val="0"/>
              </a:spcAft>
              <a:buSzPts val="2000"/>
              <a:buFont typeface="Calibri"/>
              <a:buAutoNum type="arabicPeriod"/>
            </a:pPr>
            <a:r>
              <a:rPr lang="fr-BE" dirty="0"/>
              <a:t>En application d’une clause de réexamen </a:t>
            </a:r>
            <a:r>
              <a:rPr lang="fr-BE" dirty="0">
                <a:sym typeface="Wingdings" panose="05000000000000000000" pitchFamily="2" charset="2"/>
              </a:rPr>
              <a:t></a:t>
            </a:r>
            <a:r>
              <a:rPr lang="fr-BE" dirty="0"/>
              <a:t> voir plus loin</a:t>
            </a:r>
            <a:endParaRPr dirty="0"/>
          </a:p>
          <a:p>
            <a:pPr marL="457200" lvl="0" indent="-457200" algn="l" rtl="0">
              <a:lnSpc>
                <a:spcPct val="90000"/>
              </a:lnSpc>
              <a:spcBef>
                <a:spcPts val="1400"/>
              </a:spcBef>
              <a:spcAft>
                <a:spcPts val="0"/>
              </a:spcAft>
              <a:buSzPts val="2000"/>
              <a:buFont typeface="Calibri"/>
              <a:buAutoNum type="arabicPeriod"/>
            </a:pPr>
            <a:r>
              <a:rPr lang="fr-BE" dirty="0"/>
              <a:t>« à la suite d’une succession universelle ou partielle de l’adjudicataire initial, à la suite d’opérations de restructuration de société, notamment de rachat, de fusion, d’acquisition ou d’insolvabilité, assurée par un autre opérateur économique qui remplit les critères de sélection établis initialement, à condition que cela n’entraîne pas d’autres </a:t>
            </a:r>
            <a:r>
              <a:rPr lang="fr-BE" b="1" dirty="0"/>
              <a:t>modifications substantielles</a:t>
            </a:r>
            <a:r>
              <a:rPr lang="fr-BE" dirty="0"/>
              <a:t> du marché et ne vise pas à contourner les dispositions en matière de marchés publics »</a:t>
            </a:r>
            <a:endParaRPr dirty="0"/>
          </a:p>
          <a:p>
            <a:pPr marL="457200" lvl="0" indent="-330200" algn="l" rtl="0">
              <a:lnSpc>
                <a:spcPct val="90000"/>
              </a:lnSpc>
              <a:spcBef>
                <a:spcPts val="1400"/>
              </a:spcBef>
              <a:spcAft>
                <a:spcPts val="0"/>
              </a:spcAft>
              <a:buSzPts val="2000"/>
              <a:buFont typeface="Calibri"/>
              <a:buNone/>
            </a:pPr>
            <a:endParaRPr dirty="0"/>
          </a:p>
          <a:p>
            <a:pPr marL="0" lvl="0" indent="0" algn="l" rtl="0">
              <a:lnSpc>
                <a:spcPct val="90000"/>
              </a:lnSpc>
              <a:spcBef>
                <a:spcPts val="1400"/>
              </a:spcBef>
              <a:spcAft>
                <a:spcPts val="0"/>
              </a:spcAft>
              <a:buSzPts val="2000"/>
              <a:buNone/>
            </a:pPr>
            <a:endParaRPr dirty="0"/>
          </a:p>
          <a:p>
            <a:pPr marL="0" lvl="0" indent="0" algn="l" rtl="0">
              <a:lnSpc>
                <a:spcPct val="90000"/>
              </a:lnSpc>
              <a:spcBef>
                <a:spcPts val="14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8000"/>
              <a:buFont typeface="Calibri"/>
              <a:buNone/>
            </a:pPr>
            <a:r>
              <a:rPr lang="fr-BE"/>
              <a:t>Généralités</a:t>
            </a:r>
            <a:endParaRPr/>
          </a:p>
        </p:txBody>
      </p:sp>
      <p:sp>
        <p:nvSpPr>
          <p:cNvPr id="121" name="Google Shape;121;p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3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La règle « De minimis » (art. 38/4)</a:t>
            </a:r>
            <a:endParaRPr/>
          </a:p>
        </p:txBody>
      </p:sp>
      <p:sp>
        <p:nvSpPr>
          <p:cNvPr id="665" name="Google Shape;665;p33"/>
          <p:cNvSpPr txBox="1">
            <a:spLocks noGrp="1"/>
          </p:cNvSpPr>
          <p:nvPr>
            <p:ph idx="1"/>
          </p:nvPr>
        </p:nvSpPr>
        <p:spPr>
          <a:prstGeom prst="rect">
            <a:avLst/>
          </a:prstGeom>
          <a:noFill/>
          <a:ln>
            <a:noFill/>
          </a:ln>
        </p:spPr>
        <p:txBody>
          <a:bodyPr spcFirstLastPara="1" wrap="square" lIns="0" tIns="45700" rIns="0" bIns="45700" anchor="t" anchorCtr="0">
            <a:normAutofit fontScale="77500" lnSpcReduction="20000"/>
          </a:bodyPr>
          <a:lstStyle/>
          <a:p>
            <a:pPr marL="91440" lvl="0" indent="-93980" algn="just" rtl="0">
              <a:lnSpc>
                <a:spcPct val="107000"/>
              </a:lnSpc>
              <a:spcBef>
                <a:spcPts val="0"/>
              </a:spcBef>
              <a:spcAft>
                <a:spcPts val="0"/>
              </a:spcAft>
              <a:buSzPct val="100000"/>
              <a:buChar char=" "/>
            </a:pPr>
            <a:r>
              <a:rPr lang="fr-BE" dirty="0"/>
              <a:t>«  Une modification peut être apportée sans nouvelle procédure de passation, lorsque la valeur de la modification est inférieure aux deux valeurs suivantes :</a:t>
            </a:r>
          </a:p>
          <a:p>
            <a:pPr marL="91440" lvl="0" indent="-93980" algn="just" rtl="0">
              <a:lnSpc>
                <a:spcPct val="107000"/>
              </a:lnSpc>
              <a:spcBef>
                <a:spcPts val="0"/>
              </a:spcBef>
              <a:spcAft>
                <a:spcPts val="0"/>
              </a:spcAft>
              <a:buSzPct val="100000"/>
              <a:buChar char=" "/>
            </a:pPr>
            <a:r>
              <a:rPr lang="fr-BE" dirty="0"/>
              <a:t>1° le seuil fixé pour la publicité européenne (c’est-à-dire, en règle générale, 5.404.000 € HTVA € pour les travaux et 216.000 € pour les fournitures et les services )</a:t>
            </a:r>
          </a:p>
          <a:p>
            <a:pPr marL="91440" lvl="0" indent="-93980" algn="just" rtl="0">
              <a:lnSpc>
                <a:spcPct val="107000"/>
              </a:lnSpc>
              <a:spcBef>
                <a:spcPts val="0"/>
              </a:spcBef>
              <a:spcAft>
                <a:spcPts val="0"/>
              </a:spcAft>
              <a:buSzPct val="100000"/>
              <a:buChar char=" "/>
            </a:pPr>
            <a:r>
              <a:rPr lang="fr-BE" dirty="0"/>
              <a:t>2° dix pour cent de la valeur du marché initial pour les marchés de services et de fournitures et quinze pour cent de la valeur du marché initial pour les marchés de travaux. </a:t>
            </a:r>
          </a:p>
          <a:p>
            <a:pPr marL="91440" lvl="0" indent="-93980" algn="just" rtl="0">
              <a:lnSpc>
                <a:spcPct val="107000"/>
              </a:lnSpc>
              <a:spcBef>
                <a:spcPts val="0"/>
              </a:spcBef>
              <a:spcAft>
                <a:spcPts val="0"/>
              </a:spcAft>
              <a:buSzPct val="100000"/>
              <a:buChar char=" "/>
            </a:pPr>
            <a:r>
              <a:rPr lang="fr-BE" dirty="0"/>
              <a:t>Lorsque plusieurs modifications successives sont effectuées, la valeur visée à l’alinéa 1er, est déterminée sur la base de la valeur cumulée nette des modifications successives. »</a:t>
            </a:r>
          </a:p>
          <a:p>
            <a:pPr marL="91440" lvl="0" indent="-93980" algn="just" rtl="0">
              <a:lnSpc>
                <a:spcPct val="107000"/>
              </a:lnSpc>
              <a:spcBef>
                <a:spcPts val="0"/>
              </a:spcBef>
              <a:spcAft>
                <a:spcPts val="0"/>
              </a:spcAft>
              <a:buSzPct val="100000"/>
              <a:buChar char=" "/>
            </a:pPr>
            <a:r>
              <a:rPr lang="fr-BE" dirty="0">
                <a:sym typeface="Wingdings" panose="05000000000000000000" pitchFamily="2" charset="2"/>
              </a:rPr>
              <a:t></a:t>
            </a:r>
            <a:r>
              <a:rPr lang="fr-BE" dirty="0"/>
              <a:t> Toutefois, la modification ne peut pas changer la nature globale du marché, ou de l’accord-cadre</a:t>
            </a:r>
          </a:p>
          <a:p>
            <a:pPr marL="91440" lvl="0" indent="-93980" algn="just" rtl="0">
              <a:lnSpc>
                <a:spcPct val="107000"/>
              </a:lnSpc>
              <a:spcBef>
                <a:spcPts val="0"/>
              </a:spcBef>
              <a:spcAft>
                <a:spcPts val="0"/>
              </a:spcAft>
              <a:buSzPct val="100000"/>
              <a:buChar char=" "/>
            </a:pPr>
            <a:r>
              <a:rPr lang="fr-BE" dirty="0">
                <a:sym typeface="Wingdings" panose="05000000000000000000" pitchFamily="2" charset="2"/>
              </a:rPr>
              <a:t></a:t>
            </a:r>
            <a:r>
              <a:rPr lang="fr-BE" dirty="0"/>
              <a:t> Montant de référence actualisé sur base de l’indexation</a:t>
            </a:r>
          </a:p>
          <a:p>
            <a:pPr marL="91440" lvl="0" indent="-93980" algn="just" rtl="0">
              <a:lnSpc>
                <a:spcPct val="107000"/>
              </a:lnSpc>
              <a:spcBef>
                <a:spcPts val="0"/>
              </a:spcBef>
              <a:spcAft>
                <a:spcPts val="0"/>
              </a:spcAft>
              <a:buSzPct val="100000"/>
              <a:buChar char=" "/>
            </a:pPr>
            <a:r>
              <a:rPr lang="fr-BE" dirty="0"/>
              <a:t>« valeur cumulée nette des modifications successives »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6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34"/>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La règle « De minimis » (art. 38/4)</a:t>
            </a:r>
            <a:endParaRPr/>
          </a:p>
        </p:txBody>
      </p:sp>
      <p:sp>
        <p:nvSpPr>
          <p:cNvPr id="672" name="Google Shape;672;p34"/>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just" rtl="0">
              <a:lnSpc>
                <a:spcPct val="107000"/>
              </a:lnSpc>
              <a:spcBef>
                <a:spcPts val="0"/>
              </a:spcBef>
              <a:spcAft>
                <a:spcPts val="0"/>
              </a:spcAft>
              <a:buSzPts val="2000"/>
              <a:buChar char=" "/>
            </a:pPr>
            <a:r>
              <a:rPr lang="fr-BE"/>
              <a:t>Deux interprétations :</a:t>
            </a:r>
            <a:endParaRPr/>
          </a:p>
          <a:p>
            <a:pPr marL="91440" lvl="0" indent="-127000" algn="just" rtl="0">
              <a:lnSpc>
                <a:spcPct val="107000"/>
              </a:lnSpc>
              <a:spcBef>
                <a:spcPts val="2000"/>
              </a:spcBef>
              <a:spcAft>
                <a:spcPts val="0"/>
              </a:spcAft>
              <a:buSzPts val="2000"/>
              <a:buChar char=" "/>
            </a:pPr>
            <a:r>
              <a:rPr lang="fr-BE"/>
              <a:t>- Compensation des « plus » et des « moins »</a:t>
            </a:r>
            <a:endParaRPr/>
          </a:p>
          <a:p>
            <a:pPr marL="91440" lvl="0" indent="-127000" algn="just" rtl="0">
              <a:lnSpc>
                <a:spcPct val="107000"/>
              </a:lnSpc>
              <a:spcBef>
                <a:spcPts val="2000"/>
              </a:spcBef>
              <a:spcAft>
                <a:spcPts val="0"/>
              </a:spcAft>
              <a:buSzPts val="2000"/>
              <a:buChar char=" "/>
            </a:pPr>
            <a:r>
              <a:rPr lang="fr-BE"/>
              <a:t>- Valeur absolue (interprétation du Service Public Wallonie)</a:t>
            </a:r>
            <a:endParaRPr/>
          </a:p>
          <a:p>
            <a:pPr marL="91440" lvl="0" indent="0" algn="just" rtl="0">
              <a:lnSpc>
                <a:spcPct val="107000"/>
              </a:lnSpc>
              <a:spcBef>
                <a:spcPts val="2000"/>
              </a:spcBef>
              <a:spcAft>
                <a:spcPts val="0"/>
              </a:spcAft>
              <a:buSzPts val="20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3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dirty="0"/>
              <a:t>La règle « De minimis » (art. 38/4)</a:t>
            </a:r>
            <a:endParaRPr dirty="0"/>
          </a:p>
        </p:txBody>
      </p:sp>
      <p:sp>
        <p:nvSpPr>
          <p:cNvPr id="679" name="Google Shape;679;p35"/>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just" rtl="0">
              <a:lnSpc>
                <a:spcPct val="107000"/>
              </a:lnSpc>
              <a:spcBef>
                <a:spcPts val="0"/>
              </a:spcBef>
              <a:spcAft>
                <a:spcPts val="0"/>
              </a:spcAft>
              <a:buSzPts val="2000"/>
              <a:buChar char=" "/>
            </a:pPr>
            <a:r>
              <a:rPr lang="fr-BE" dirty="0"/>
              <a:t>Vous avez attribué un marché de mobilier pour 100.000 € HTVA</a:t>
            </a:r>
          </a:p>
          <a:p>
            <a:pPr marL="91440" lvl="0" indent="-127000" algn="just" rtl="0">
              <a:lnSpc>
                <a:spcPct val="107000"/>
              </a:lnSpc>
              <a:spcBef>
                <a:spcPts val="0"/>
              </a:spcBef>
              <a:spcAft>
                <a:spcPts val="0"/>
              </a:spcAft>
              <a:buSzPts val="2000"/>
              <a:buChar char=" "/>
            </a:pPr>
            <a:endParaRPr dirty="0"/>
          </a:p>
        </p:txBody>
      </p:sp>
      <p:sp>
        <p:nvSpPr>
          <p:cNvPr id="680" name="Google Shape;680;p35"/>
          <p:cNvSpPr/>
          <p:nvPr/>
        </p:nvSpPr>
        <p:spPr>
          <a:xfrm>
            <a:off x="1042988" y="1890713"/>
            <a:ext cx="10106025" cy="30765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1" name="Google Shape;681;p35"/>
          <p:cNvCxnSpPr/>
          <p:nvPr/>
        </p:nvCxnSpPr>
        <p:spPr>
          <a:xfrm>
            <a:off x="3567113" y="1920876"/>
            <a:ext cx="0" cy="2959100"/>
          </a:xfrm>
          <a:prstGeom prst="straightConnector1">
            <a:avLst/>
          </a:prstGeom>
          <a:noFill/>
          <a:ln w="12700" cap="flat" cmpd="sng">
            <a:solidFill>
              <a:srgbClr val="FFFFFF"/>
            </a:solidFill>
            <a:prstDash val="solid"/>
            <a:round/>
            <a:headEnd type="none" w="med" len="med"/>
            <a:tailEnd type="none" w="med" len="med"/>
          </a:ln>
        </p:spPr>
      </p:cxnSp>
      <p:cxnSp>
        <p:nvCxnSpPr>
          <p:cNvPr id="682" name="Google Shape;682;p35"/>
          <p:cNvCxnSpPr/>
          <p:nvPr/>
        </p:nvCxnSpPr>
        <p:spPr>
          <a:xfrm>
            <a:off x="6084888" y="1920876"/>
            <a:ext cx="0" cy="2959100"/>
          </a:xfrm>
          <a:prstGeom prst="straightConnector1">
            <a:avLst/>
          </a:prstGeom>
          <a:noFill/>
          <a:ln w="12700" cap="flat" cmpd="sng">
            <a:solidFill>
              <a:srgbClr val="FFFFFF"/>
            </a:solidFill>
            <a:prstDash val="solid"/>
            <a:round/>
            <a:headEnd type="none" w="med" len="med"/>
            <a:tailEnd type="none" w="med" len="med"/>
          </a:ln>
        </p:spPr>
      </p:cxnSp>
      <p:cxnSp>
        <p:nvCxnSpPr>
          <p:cNvPr id="683" name="Google Shape;683;p35"/>
          <p:cNvCxnSpPr/>
          <p:nvPr/>
        </p:nvCxnSpPr>
        <p:spPr>
          <a:xfrm>
            <a:off x="7343776" y="2551113"/>
            <a:ext cx="0" cy="2328863"/>
          </a:xfrm>
          <a:prstGeom prst="straightConnector1">
            <a:avLst/>
          </a:prstGeom>
          <a:noFill/>
          <a:ln w="12700" cap="flat" cmpd="sng">
            <a:solidFill>
              <a:srgbClr val="FFFFFF"/>
            </a:solidFill>
            <a:prstDash val="solid"/>
            <a:round/>
            <a:headEnd type="none" w="med" len="med"/>
            <a:tailEnd type="none" w="med" len="med"/>
          </a:ln>
        </p:spPr>
      </p:cxnSp>
      <p:cxnSp>
        <p:nvCxnSpPr>
          <p:cNvPr id="684" name="Google Shape;684;p35"/>
          <p:cNvCxnSpPr/>
          <p:nvPr/>
        </p:nvCxnSpPr>
        <p:spPr>
          <a:xfrm>
            <a:off x="8602663" y="1920876"/>
            <a:ext cx="0" cy="2959100"/>
          </a:xfrm>
          <a:prstGeom prst="straightConnector1">
            <a:avLst/>
          </a:prstGeom>
          <a:noFill/>
          <a:ln w="12700" cap="flat" cmpd="sng">
            <a:solidFill>
              <a:srgbClr val="FFFFFF"/>
            </a:solidFill>
            <a:prstDash val="solid"/>
            <a:round/>
            <a:headEnd type="none" w="med" len="med"/>
            <a:tailEnd type="none" w="med" len="med"/>
          </a:ln>
        </p:spPr>
      </p:cxnSp>
      <p:cxnSp>
        <p:nvCxnSpPr>
          <p:cNvPr id="685" name="Google Shape;685;p35"/>
          <p:cNvCxnSpPr/>
          <p:nvPr/>
        </p:nvCxnSpPr>
        <p:spPr>
          <a:xfrm>
            <a:off x="9859963" y="2551113"/>
            <a:ext cx="0" cy="2328863"/>
          </a:xfrm>
          <a:prstGeom prst="straightConnector1">
            <a:avLst/>
          </a:prstGeom>
          <a:noFill/>
          <a:ln w="12700" cap="flat" cmpd="sng">
            <a:solidFill>
              <a:srgbClr val="FFFFFF"/>
            </a:solidFill>
            <a:prstDash val="solid"/>
            <a:round/>
            <a:headEnd type="none" w="med" len="med"/>
            <a:tailEnd type="none" w="med" len="med"/>
          </a:ln>
        </p:spPr>
      </p:cxnSp>
      <p:cxnSp>
        <p:nvCxnSpPr>
          <p:cNvPr id="686" name="Google Shape;686;p35"/>
          <p:cNvCxnSpPr/>
          <p:nvPr/>
        </p:nvCxnSpPr>
        <p:spPr>
          <a:xfrm>
            <a:off x="1044576" y="2570163"/>
            <a:ext cx="10080625" cy="0"/>
          </a:xfrm>
          <a:prstGeom prst="straightConnector1">
            <a:avLst/>
          </a:prstGeom>
          <a:noFill/>
          <a:ln w="38100" cap="flat" cmpd="sng">
            <a:solidFill>
              <a:srgbClr val="FFFFFF"/>
            </a:solidFill>
            <a:prstDash val="solid"/>
            <a:round/>
            <a:headEnd type="none" w="med" len="med"/>
            <a:tailEnd type="none" w="med" len="med"/>
          </a:ln>
        </p:spPr>
      </p:cxnSp>
      <p:cxnSp>
        <p:nvCxnSpPr>
          <p:cNvPr id="687" name="Google Shape;687;p35"/>
          <p:cNvCxnSpPr/>
          <p:nvPr/>
        </p:nvCxnSpPr>
        <p:spPr>
          <a:xfrm>
            <a:off x="1044576" y="2943226"/>
            <a:ext cx="10080625" cy="0"/>
          </a:xfrm>
          <a:prstGeom prst="straightConnector1">
            <a:avLst/>
          </a:prstGeom>
          <a:noFill/>
          <a:ln w="12700" cap="flat" cmpd="sng">
            <a:solidFill>
              <a:srgbClr val="FFFFFF"/>
            </a:solidFill>
            <a:prstDash val="solid"/>
            <a:round/>
            <a:headEnd type="none" w="med" len="med"/>
            <a:tailEnd type="none" w="med" len="med"/>
          </a:ln>
        </p:spPr>
      </p:cxnSp>
      <p:cxnSp>
        <p:nvCxnSpPr>
          <p:cNvPr id="688" name="Google Shape;688;p35"/>
          <p:cNvCxnSpPr/>
          <p:nvPr/>
        </p:nvCxnSpPr>
        <p:spPr>
          <a:xfrm>
            <a:off x="1044576" y="3586163"/>
            <a:ext cx="10080625" cy="0"/>
          </a:xfrm>
          <a:prstGeom prst="straightConnector1">
            <a:avLst/>
          </a:prstGeom>
          <a:noFill/>
          <a:ln w="12700" cap="flat" cmpd="sng">
            <a:solidFill>
              <a:srgbClr val="FFFFFF"/>
            </a:solidFill>
            <a:prstDash val="solid"/>
            <a:round/>
            <a:headEnd type="none" w="med" len="med"/>
            <a:tailEnd type="none" w="med" len="med"/>
          </a:ln>
        </p:spPr>
      </p:cxnSp>
      <p:cxnSp>
        <p:nvCxnSpPr>
          <p:cNvPr id="689" name="Google Shape;689;p35"/>
          <p:cNvCxnSpPr/>
          <p:nvPr/>
        </p:nvCxnSpPr>
        <p:spPr>
          <a:xfrm>
            <a:off x="1044576" y="4230688"/>
            <a:ext cx="10080625" cy="0"/>
          </a:xfrm>
          <a:prstGeom prst="straightConnector1">
            <a:avLst/>
          </a:prstGeom>
          <a:noFill/>
          <a:ln w="12700" cap="flat" cmpd="sng">
            <a:solidFill>
              <a:srgbClr val="FFFFFF"/>
            </a:solidFill>
            <a:prstDash val="solid"/>
            <a:round/>
            <a:headEnd type="none" w="med" len="med"/>
            <a:tailEnd type="none" w="med" len="med"/>
          </a:ln>
        </p:spPr>
      </p:cxnSp>
      <p:cxnSp>
        <p:nvCxnSpPr>
          <p:cNvPr id="690" name="Google Shape;690;p35"/>
          <p:cNvCxnSpPr/>
          <p:nvPr/>
        </p:nvCxnSpPr>
        <p:spPr>
          <a:xfrm>
            <a:off x="1050926" y="1920876"/>
            <a:ext cx="0" cy="2959100"/>
          </a:xfrm>
          <a:prstGeom prst="straightConnector1">
            <a:avLst/>
          </a:prstGeom>
          <a:noFill/>
          <a:ln w="12700" cap="flat" cmpd="sng">
            <a:solidFill>
              <a:srgbClr val="FFFFFF"/>
            </a:solidFill>
            <a:prstDash val="solid"/>
            <a:round/>
            <a:headEnd type="none" w="med" len="med"/>
            <a:tailEnd type="none" w="med" len="med"/>
          </a:ln>
        </p:spPr>
      </p:cxnSp>
      <p:cxnSp>
        <p:nvCxnSpPr>
          <p:cNvPr id="691" name="Google Shape;691;p35"/>
          <p:cNvCxnSpPr/>
          <p:nvPr/>
        </p:nvCxnSpPr>
        <p:spPr>
          <a:xfrm>
            <a:off x="11118851" y="1920876"/>
            <a:ext cx="0" cy="2959100"/>
          </a:xfrm>
          <a:prstGeom prst="straightConnector1">
            <a:avLst/>
          </a:prstGeom>
          <a:noFill/>
          <a:ln w="12700" cap="flat" cmpd="sng">
            <a:solidFill>
              <a:srgbClr val="FFFFFF"/>
            </a:solidFill>
            <a:prstDash val="solid"/>
            <a:round/>
            <a:headEnd type="none" w="med" len="med"/>
            <a:tailEnd type="none" w="med" len="med"/>
          </a:ln>
        </p:spPr>
      </p:cxnSp>
      <p:cxnSp>
        <p:nvCxnSpPr>
          <p:cNvPr id="692" name="Google Shape;692;p35"/>
          <p:cNvCxnSpPr/>
          <p:nvPr/>
        </p:nvCxnSpPr>
        <p:spPr>
          <a:xfrm>
            <a:off x="1044576" y="1927226"/>
            <a:ext cx="10080625" cy="0"/>
          </a:xfrm>
          <a:prstGeom prst="straightConnector1">
            <a:avLst/>
          </a:prstGeom>
          <a:noFill/>
          <a:ln w="12700" cap="flat" cmpd="sng">
            <a:solidFill>
              <a:srgbClr val="FFFFFF"/>
            </a:solidFill>
            <a:prstDash val="solid"/>
            <a:round/>
            <a:headEnd type="none" w="med" len="med"/>
            <a:tailEnd type="none" w="med" len="med"/>
          </a:ln>
        </p:spPr>
      </p:cxnSp>
      <p:cxnSp>
        <p:nvCxnSpPr>
          <p:cNvPr id="693" name="Google Shape;693;p35"/>
          <p:cNvCxnSpPr/>
          <p:nvPr/>
        </p:nvCxnSpPr>
        <p:spPr>
          <a:xfrm>
            <a:off x="1044576" y="4873626"/>
            <a:ext cx="10080625" cy="0"/>
          </a:xfrm>
          <a:prstGeom prst="straightConnector1">
            <a:avLst/>
          </a:prstGeom>
          <a:noFill/>
          <a:ln w="12700" cap="flat" cmpd="sng">
            <a:solidFill>
              <a:srgbClr val="FFFFFF"/>
            </a:solidFill>
            <a:prstDash val="solid"/>
            <a:round/>
            <a:headEnd type="none" w="med" len="med"/>
            <a:tailEnd type="none" w="med" len="med"/>
          </a:ln>
        </p:spPr>
      </p:cxnSp>
      <p:sp>
        <p:nvSpPr>
          <p:cNvPr id="694" name="Google Shape;694;p35"/>
          <p:cNvSpPr/>
          <p:nvPr/>
        </p:nvSpPr>
        <p:spPr>
          <a:xfrm>
            <a:off x="6181726" y="2246313"/>
            <a:ext cx="247650" cy="3333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fr-BE" sz="1800" b="1" i="0" u="none" strike="noStrike" cap="none">
                <a:solidFill>
                  <a:srgbClr val="FFFFFF"/>
                </a:solidFill>
                <a:latin typeface="Calibri"/>
                <a:ea typeface="Calibri"/>
                <a:cs typeface="Calibri"/>
                <a:sym typeface="Calibri"/>
              </a:rPr>
              <a:t>«</a:t>
            </a:r>
            <a:endParaRPr sz="1800" b="0" i="0" u="none" strike="noStrike" cap="none">
              <a:solidFill>
                <a:schemeClr val="dk1"/>
              </a:solidFill>
              <a:latin typeface="Arial"/>
              <a:ea typeface="Arial"/>
              <a:cs typeface="Arial"/>
              <a:sym typeface="Arial"/>
            </a:endParaRPr>
          </a:p>
        </p:txBody>
      </p:sp>
      <p:sp>
        <p:nvSpPr>
          <p:cNvPr id="695" name="Google Shape;695;p35"/>
          <p:cNvSpPr/>
          <p:nvPr/>
        </p:nvSpPr>
        <p:spPr>
          <a:xfrm>
            <a:off x="7754938" y="2246313"/>
            <a:ext cx="247650" cy="33337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fr-BE" sz="1800" b="1" i="0" u="none" strike="noStrike" cap="none">
                <a:solidFill>
                  <a:srgbClr val="FFFFFF"/>
                </a:solidFill>
                <a:latin typeface="Calibri"/>
                <a:ea typeface="Calibri"/>
                <a:cs typeface="Calibri"/>
                <a:sym typeface="Calibri"/>
              </a:rPr>
              <a:t>»</a:t>
            </a:r>
            <a:endParaRPr sz="1800" b="0" i="0" u="none" strike="noStrike" cap="none">
              <a:solidFill>
                <a:schemeClr val="dk1"/>
              </a:solidFill>
              <a:latin typeface="Arial"/>
              <a:ea typeface="Arial"/>
              <a:cs typeface="Arial"/>
              <a:sym typeface="Arial"/>
            </a:endParaRPr>
          </a:p>
        </p:txBody>
      </p:sp>
      <p:sp>
        <p:nvSpPr>
          <p:cNvPr id="6" name="AutoShape 3">
            <a:extLst>
              <a:ext uri="{FF2B5EF4-FFF2-40B4-BE49-F238E27FC236}">
                <a16:creationId xmlns:a16="http://schemas.microsoft.com/office/drawing/2014/main" id="{DC8CD4CB-BFAF-4EB1-852D-CF4C1AC8AD08}"/>
              </a:ext>
            </a:extLst>
          </p:cNvPr>
          <p:cNvSpPr>
            <a:spLocks noChangeAspect="1" noChangeArrowheads="1" noTextEdit="1"/>
          </p:cNvSpPr>
          <p:nvPr/>
        </p:nvSpPr>
        <p:spPr bwMode="auto">
          <a:xfrm>
            <a:off x="1112838" y="2246313"/>
            <a:ext cx="10144125"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grpSp>
        <p:nvGrpSpPr>
          <p:cNvPr id="803" name="Groupe 802">
            <a:extLst>
              <a:ext uri="{FF2B5EF4-FFF2-40B4-BE49-F238E27FC236}">
                <a16:creationId xmlns:a16="http://schemas.microsoft.com/office/drawing/2014/main" id="{9ACB59FF-D6C2-4B3A-82A1-3028BCF44F20}"/>
              </a:ext>
            </a:extLst>
          </p:cNvPr>
          <p:cNvGrpSpPr/>
          <p:nvPr/>
        </p:nvGrpSpPr>
        <p:grpSpPr>
          <a:xfrm>
            <a:off x="8712201" y="2274888"/>
            <a:ext cx="2525713" cy="1027113"/>
            <a:chOff x="8712201" y="2274888"/>
            <a:chExt cx="2525713" cy="1027113"/>
          </a:xfrm>
        </p:grpSpPr>
        <p:sp>
          <p:nvSpPr>
            <p:cNvPr id="15" name="Rectangle 13">
              <a:extLst>
                <a:ext uri="{FF2B5EF4-FFF2-40B4-BE49-F238E27FC236}">
                  <a16:creationId xmlns:a16="http://schemas.microsoft.com/office/drawing/2014/main" id="{EB7249CC-BEB4-492C-84DC-79B8ADA7EAD4}"/>
                </a:ext>
              </a:extLst>
            </p:cNvPr>
            <p:cNvSpPr>
              <a:spLocks noChangeArrowheads="1"/>
            </p:cNvSpPr>
            <p:nvPr/>
          </p:nvSpPr>
          <p:spPr bwMode="auto">
            <a:xfrm>
              <a:off x="8712201" y="2924176"/>
              <a:ext cx="1257300" cy="373063"/>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16" name="Rectangle 14">
              <a:extLst>
                <a:ext uri="{FF2B5EF4-FFF2-40B4-BE49-F238E27FC236}">
                  <a16:creationId xmlns:a16="http://schemas.microsoft.com/office/drawing/2014/main" id="{BB21A889-0AD5-4E18-992B-15DECD989D24}"/>
                </a:ext>
              </a:extLst>
            </p:cNvPr>
            <p:cNvSpPr>
              <a:spLocks noChangeArrowheads="1"/>
            </p:cNvSpPr>
            <p:nvPr/>
          </p:nvSpPr>
          <p:spPr bwMode="auto">
            <a:xfrm>
              <a:off x="9969501" y="2924176"/>
              <a:ext cx="1268413" cy="373063"/>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grpSp>
          <p:nvGrpSpPr>
            <p:cNvPr id="802" name="Groupe 801">
              <a:extLst>
                <a:ext uri="{FF2B5EF4-FFF2-40B4-BE49-F238E27FC236}">
                  <a16:creationId xmlns:a16="http://schemas.microsoft.com/office/drawing/2014/main" id="{287E05C7-45E4-42C9-9334-C920B8EDA48B}"/>
                </a:ext>
              </a:extLst>
            </p:cNvPr>
            <p:cNvGrpSpPr/>
            <p:nvPr/>
          </p:nvGrpSpPr>
          <p:grpSpPr>
            <a:xfrm>
              <a:off x="8712201" y="2274888"/>
              <a:ext cx="2525713" cy="649288"/>
              <a:chOff x="8712201" y="2274888"/>
              <a:chExt cx="2525713" cy="649288"/>
            </a:xfrm>
          </p:grpSpPr>
          <p:sp>
            <p:nvSpPr>
              <p:cNvPr id="10" name="Rectangle 8">
                <a:extLst>
                  <a:ext uri="{FF2B5EF4-FFF2-40B4-BE49-F238E27FC236}">
                    <a16:creationId xmlns:a16="http://schemas.microsoft.com/office/drawing/2014/main" id="{3F4D7B06-95ED-41B9-9AC0-88F9E649467C}"/>
                  </a:ext>
                </a:extLst>
              </p:cNvPr>
              <p:cNvSpPr>
                <a:spLocks noChangeArrowheads="1"/>
              </p:cNvSpPr>
              <p:nvPr/>
            </p:nvSpPr>
            <p:spPr bwMode="auto">
              <a:xfrm>
                <a:off x="8712201" y="2274888"/>
                <a:ext cx="2525713" cy="649288"/>
              </a:xfrm>
              <a:prstGeom prst="rect">
                <a:avLst/>
              </a:prstGeom>
              <a:solidFill>
                <a:srgbClr val="E483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17" name="Rectangle 15">
                <a:extLst>
                  <a:ext uri="{FF2B5EF4-FFF2-40B4-BE49-F238E27FC236}">
                    <a16:creationId xmlns:a16="http://schemas.microsoft.com/office/drawing/2014/main" id="{0CBC0BC5-5592-4E4B-AC91-24C58EFED120}"/>
                  </a:ext>
                </a:extLst>
              </p:cNvPr>
              <p:cNvSpPr>
                <a:spLocks noChangeArrowheads="1"/>
              </p:cNvSpPr>
              <p:nvPr/>
            </p:nvSpPr>
            <p:spPr bwMode="auto">
              <a:xfrm>
                <a:off x="8815388" y="2322513"/>
                <a:ext cx="1525588"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FFFFFF"/>
                    </a:solidFill>
                    <a:effectLst/>
                    <a:latin typeface="Calibri" panose="020F0502020204030204" pitchFamily="34" charset="0"/>
                  </a:rPr>
                  <a:t>Méthode SPW</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pSp>
        <p:sp>
          <p:nvSpPr>
            <p:cNvPr id="22" name="Rectangle 20">
              <a:extLst>
                <a:ext uri="{FF2B5EF4-FFF2-40B4-BE49-F238E27FC236}">
                  <a16:creationId xmlns:a16="http://schemas.microsoft.com/office/drawing/2014/main" id="{320AA1C1-CEFE-46BB-A3FB-FD72C4AD20FF}"/>
                </a:ext>
              </a:extLst>
            </p:cNvPr>
            <p:cNvSpPr>
              <a:spLocks noChangeArrowheads="1"/>
            </p:cNvSpPr>
            <p:nvPr/>
          </p:nvSpPr>
          <p:spPr bwMode="auto">
            <a:xfrm>
              <a:off x="10075863" y="2968626"/>
              <a:ext cx="7254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Cumul</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3" name="Rectangle 21">
              <a:extLst>
                <a:ext uri="{FF2B5EF4-FFF2-40B4-BE49-F238E27FC236}">
                  <a16:creationId xmlns:a16="http://schemas.microsoft.com/office/drawing/2014/main" id="{1C664CD7-B3F6-4F21-91D5-C3ABD14EC3C2}"/>
                </a:ext>
              </a:extLst>
            </p:cNvPr>
            <p:cNvSpPr>
              <a:spLocks noChangeArrowheads="1"/>
            </p:cNvSpPr>
            <p:nvPr/>
          </p:nvSpPr>
          <p:spPr bwMode="auto">
            <a:xfrm>
              <a:off x="8815388" y="2968626"/>
              <a:ext cx="2873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pSp>
      <p:grpSp>
        <p:nvGrpSpPr>
          <p:cNvPr id="798" name="Groupe 797">
            <a:extLst>
              <a:ext uri="{FF2B5EF4-FFF2-40B4-BE49-F238E27FC236}">
                <a16:creationId xmlns:a16="http://schemas.microsoft.com/office/drawing/2014/main" id="{4922F03F-AD47-4ABE-8315-A3ACCEDB2B8C}"/>
              </a:ext>
            </a:extLst>
          </p:cNvPr>
          <p:cNvGrpSpPr/>
          <p:nvPr/>
        </p:nvGrpSpPr>
        <p:grpSpPr>
          <a:xfrm>
            <a:off x="6194426" y="2274888"/>
            <a:ext cx="2517775" cy="1027113"/>
            <a:chOff x="6194426" y="2274888"/>
            <a:chExt cx="2517775" cy="1027113"/>
          </a:xfrm>
        </p:grpSpPr>
        <p:sp>
          <p:nvSpPr>
            <p:cNvPr id="9" name="Rectangle 7">
              <a:extLst>
                <a:ext uri="{FF2B5EF4-FFF2-40B4-BE49-F238E27FC236}">
                  <a16:creationId xmlns:a16="http://schemas.microsoft.com/office/drawing/2014/main" id="{3FCDCB5B-1243-4B31-979A-C21AAF397DC7}"/>
                </a:ext>
              </a:extLst>
            </p:cNvPr>
            <p:cNvSpPr>
              <a:spLocks noChangeArrowheads="1"/>
            </p:cNvSpPr>
            <p:nvPr/>
          </p:nvSpPr>
          <p:spPr bwMode="auto">
            <a:xfrm>
              <a:off x="6194426" y="2274888"/>
              <a:ext cx="2517775" cy="649288"/>
            </a:xfrm>
            <a:prstGeom prst="rect">
              <a:avLst/>
            </a:prstGeom>
            <a:solidFill>
              <a:srgbClr val="E483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13" name="Rectangle 11">
              <a:extLst>
                <a:ext uri="{FF2B5EF4-FFF2-40B4-BE49-F238E27FC236}">
                  <a16:creationId xmlns:a16="http://schemas.microsoft.com/office/drawing/2014/main" id="{789BB6AB-B9F5-45F0-9947-1A286BBD6AC8}"/>
                </a:ext>
              </a:extLst>
            </p:cNvPr>
            <p:cNvSpPr>
              <a:spLocks noChangeArrowheads="1"/>
            </p:cNvSpPr>
            <p:nvPr/>
          </p:nvSpPr>
          <p:spPr bwMode="auto">
            <a:xfrm>
              <a:off x="6194426" y="2924176"/>
              <a:ext cx="1258888" cy="373063"/>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14" name="Rectangle 12">
              <a:extLst>
                <a:ext uri="{FF2B5EF4-FFF2-40B4-BE49-F238E27FC236}">
                  <a16:creationId xmlns:a16="http://schemas.microsoft.com/office/drawing/2014/main" id="{2A99D0B5-50FA-4E38-943A-5143B5C0CE56}"/>
                </a:ext>
              </a:extLst>
            </p:cNvPr>
            <p:cNvSpPr>
              <a:spLocks noChangeArrowheads="1"/>
            </p:cNvSpPr>
            <p:nvPr/>
          </p:nvSpPr>
          <p:spPr bwMode="auto">
            <a:xfrm>
              <a:off x="7453313" y="2924176"/>
              <a:ext cx="1258888" cy="373063"/>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18" name="Rectangle 16">
              <a:extLst>
                <a:ext uri="{FF2B5EF4-FFF2-40B4-BE49-F238E27FC236}">
                  <a16:creationId xmlns:a16="http://schemas.microsoft.com/office/drawing/2014/main" id="{68E7480C-D1A0-4DB7-8265-F1E8105045FC}"/>
                </a:ext>
              </a:extLst>
            </p:cNvPr>
            <p:cNvSpPr>
              <a:spLocks noChangeArrowheads="1"/>
            </p:cNvSpPr>
            <p:nvPr/>
          </p:nvSpPr>
          <p:spPr bwMode="auto">
            <a:xfrm>
              <a:off x="6297613" y="2322513"/>
              <a:ext cx="10779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FFFFFF"/>
                  </a:solidFill>
                  <a:effectLst/>
                  <a:latin typeface="Calibri" panose="020F0502020204030204" pitchFamily="34" charset="0"/>
                </a:rPr>
                <a:t>Méthode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9" name="Rectangle 17">
              <a:extLst>
                <a:ext uri="{FF2B5EF4-FFF2-40B4-BE49-F238E27FC236}">
                  <a16:creationId xmlns:a16="http://schemas.microsoft.com/office/drawing/2014/main" id="{EE442A2E-5DED-4CBF-9951-7F77A68439AE}"/>
                </a:ext>
              </a:extLst>
            </p:cNvPr>
            <p:cNvSpPr>
              <a:spLocks noChangeArrowheads="1"/>
            </p:cNvSpPr>
            <p:nvPr/>
          </p:nvSpPr>
          <p:spPr bwMode="auto">
            <a:xfrm>
              <a:off x="6469063" y="2603501"/>
              <a:ext cx="14493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FFFFFF"/>
                  </a:solidFill>
                  <a:effectLst/>
                  <a:latin typeface="Calibri" panose="020F0502020204030204" pitchFamily="34" charset="0"/>
                </a:rPr>
                <a:t>compensation</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4" name="Rectangle 22">
              <a:extLst>
                <a:ext uri="{FF2B5EF4-FFF2-40B4-BE49-F238E27FC236}">
                  <a16:creationId xmlns:a16="http://schemas.microsoft.com/office/drawing/2014/main" id="{1430FB72-54E3-44C0-A40F-4D0F63B24D7A}"/>
                </a:ext>
              </a:extLst>
            </p:cNvPr>
            <p:cNvSpPr>
              <a:spLocks noChangeArrowheads="1"/>
            </p:cNvSpPr>
            <p:nvPr/>
          </p:nvSpPr>
          <p:spPr bwMode="auto">
            <a:xfrm>
              <a:off x="7556501" y="2968626"/>
              <a:ext cx="723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Cumul</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5" name="Rectangle 23">
              <a:extLst>
                <a:ext uri="{FF2B5EF4-FFF2-40B4-BE49-F238E27FC236}">
                  <a16:creationId xmlns:a16="http://schemas.microsoft.com/office/drawing/2014/main" id="{670177FF-E96B-4EE6-9FF1-E03FA8D72839}"/>
                </a:ext>
              </a:extLst>
            </p:cNvPr>
            <p:cNvSpPr>
              <a:spLocks noChangeArrowheads="1"/>
            </p:cNvSpPr>
            <p:nvPr/>
          </p:nvSpPr>
          <p:spPr bwMode="auto">
            <a:xfrm>
              <a:off x="6297613" y="2968626"/>
              <a:ext cx="2857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pSp>
      <p:grpSp>
        <p:nvGrpSpPr>
          <p:cNvPr id="804" name="Groupe 803">
            <a:extLst>
              <a:ext uri="{FF2B5EF4-FFF2-40B4-BE49-F238E27FC236}">
                <a16:creationId xmlns:a16="http://schemas.microsoft.com/office/drawing/2014/main" id="{B2C72B86-F4F7-4AA2-8F82-A1FF8B59C707}"/>
              </a:ext>
            </a:extLst>
          </p:cNvPr>
          <p:cNvGrpSpPr/>
          <p:nvPr/>
        </p:nvGrpSpPr>
        <p:grpSpPr>
          <a:xfrm>
            <a:off x="8740776" y="3297238"/>
            <a:ext cx="2516188" cy="639763"/>
            <a:chOff x="8740776" y="3297238"/>
            <a:chExt cx="2516188" cy="639763"/>
          </a:xfrm>
        </p:grpSpPr>
        <p:sp>
          <p:nvSpPr>
            <p:cNvPr id="30" name="Rectangle 28">
              <a:extLst>
                <a:ext uri="{FF2B5EF4-FFF2-40B4-BE49-F238E27FC236}">
                  <a16:creationId xmlns:a16="http://schemas.microsoft.com/office/drawing/2014/main" id="{9F65724B-A227-4421-A69C-21C360929AA6}"/>
                </a:ext>
              </a:extLst>
            </p:cNvPr>
            <p:cNvSpPr>
              <a:spLocks noChangeArrowheads="1"/>
            </p:cNvSpPr>
            <p:nvPr/>
          </p:nvSpPr>
          <p:spPr bwMode="auto">
            <a:xfrm>
              <a:off x="8740776" y="3297238"/>
              <a:ext cx="1257300" cy="639763"/>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31" name="Rectangle 29">
              <a:extLst>
                <a:ext uri="{FF2B5EF4-FFF2-40B4-BE49-F238E27FC236}">
                  <a16:creationId xmlns:a16="http://schemas.microsoft.com/office/drawing/2014/main" id="{D844482B-B7FB-4956-BFBC-60C7B8D255DA}"/>
                </a:ext>
              </a:extLst>
            </p:cNvPr>
            <p:cNvSpPr>
              <a:spLocks noChangeArrowheads="1"/>
            </p:cNvSpPr>
            <p:nvPr/>
          </p:nvSpPr>
          <p:spPr bwMode="auto">
            <a:xfrm>
              <a:off x="9998076" y="3297238"/>
              <a:ext cx="1258888" cy="639763"/>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672" name="Rectangle 30">
              <a:extLst>
                <a:ext uri="{FF2B5EF4-FFF2-40B4-BE49-F238E27FC236}">
                  <a16:creationId xmlns:a16="http://schemas.microsoft.com/office/drawing/2014/main" id="{BD822890-6C47-4C6E-97CF-53780EC7E185}"/>
                </a:ext>
              </a:extLst>
            </p:cNvPr>
            <p:cNvSpPr>
              <a:spLocks noChangeArrowheads="1"/>
            </p:cNvSpPr>
            <p:nvPr/>
          </p:nvSpPr>
          <p:spPr bwMode="auto">
            <a:xfrm>
              <a:off x="10099676" y="3340101"/>
              <a:ext cx="41116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3%</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73" name="Rectangle 31">
              <a:extLst>
                <a:ext uri="{FF2B5EF4-FFF2-40B4-BE49-F238E27FC236}">
                  <a16:creationId xmlns:a16="http://schemas.microsoft.com/office/drawing/2014/main" id="{54707C83-57F1-4EB6-B7A3-75B66CB0654A}"/>
                </a:ext>
              </a:extLst>
            </p:cNvPr>
            <p:cNvSpPr>
              <a:spLocks noChangeArrowheads="1"/>
            </p:cNvSpPr>
            <p:nvPr/>
          </p:nvSpPr>
          <p:spPr bwMode="auto">
            <a:xfrm>
              <a:off x="8840788" y="3340101"/>
              <a:ext cx="409575"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3%</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pSp>
      <p:grpSp>
        <p:nvGrpSpPr>
          <p:cNvPr id="799" name="Groupe 798">
            <a:extLst>
              <a:ext uri="{FF2B5EF4-FFF2-40B4-BE49-F238E27FC236}">
                <a16:creationId xmlns:a16="http://schemas.microsoft.com/office/drawing/2014/main" id="{A1E253F0-D18B-431F-9559-1ADB76FA6968}"/>
              </a:ext>
            </a:extLst>
          </p:cNvPr>
          <p:cNvGrpSpPr/>
          <p:nvPr/>
        </p:nvGrpSpPr>
        <p:grpSpPr>
          <a:xfrm>
            <a:off x="6223001" y="3297238"/>
            <a:ext cx="2517775" cy="639763"/>
            <a:chOff x="6223001" y="3297238"/>
            <a:chExt cx="2517775" cy="639763"/>
          </a:xfrm>
        </p:grpSpPr>
        <p:sp>
          <p:nvSpPr>
            <p:cNvPr id="28" name="Rectangle 26">
              <a:extLst>
                <a:ext uri="{FF2B5EF4-FFF2-40B4-BE49-F238E27FC236}">
                  <a16:creationId xmlns:a16="http://schemas.microsoft.com/office/drawing/2014/main" id="{2A1B0A92-0BEA-4F7B-959C-05169B6885F5}"/>
                </a:ext>
              </a:extLst>
            </p:cNvPr>
            <p:cNvSpPr>
              <a:spLocks noChangeArrowheads="1"/>
            </p:cNvSpPr>
            <p:nvPr/>
          </p:nvSpPr>
          <p:spPr bwMode="auto">
            <a:xfrm>
              <a:off x="6223001" y="3297238"/>
              <a:ext cx="1258888" cy="639763"/>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29" name="Rectangle 27">
              <a:extLst>
                <a:ext uri="{FF2B5EF4-FFF2-40B4-BE49-F238E27FC236}">
                  <a16:creationId xmlns:a16="http://schemas.microsoft.com/office/drawing/2014/main" id="{697147D5-F0A4-4882-ACF1-DFF2390B3981}"/>
                </a:ext>
              </a:extLst>
            </p:cNvPr>
            <p:cNvSpPr>
              <a:spLocks noChangeArrowheads="1"/>
            </p:cNvSpPr>
            <p:nvPr/>
          </p:nvSpPr>
          <p:spPr bwMode="auto">
            <a:xfrm>
              <a:off x="7481888" y="3297238"/>
              <a:ext cx="1258888" cy="639763"/>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674" name="Rectangle 32">
              <a:extLst>
                <a:ext uri="{FF2B5EF4-FFF2-40B4-BE49-F238E27FC236}">
                  <a16:creationId xmlns:a16="http://schemas.microsoft.com/office/drawing/2014/main" id="{C4088D1E-EEC1-4EBE-97C8-4974C3CF7971}"/>
                </a:ext>
              </a:extLst>
            </p:cNvPr>
            <p:cNvSpPr>
              <a:spLocks noChangeArrowheads="1"/>
            </p:cNvSpPr>
            <p:nvPr/>
          </p:nvSpPr>
          <p:spPr bwMode="auto">
            <a:xfrm>
              <a:off x="7580313" y="3340101"/>
              <a:ext cx="409575"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3%</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75" name="Rectangle 33">
              <a:extLst>
                <a:ext uri="{FF2B5EF4-FFF2-40B4-BE49-F238E27FC236}">
                  <a16:creationId xmlns:a16="http://schemas.microsoft.com/office/drawing/2014/main" id="{63ACFFF9-81C0-4273-B31C-DAE2BB4387C5}"/>
                </a:ext>
              </a:extLst>
            </p:cNvPr>
            <p:cNvSpPr>
              <a:spLocks noChangeArrowheads="1"/>
            </p:cNvSpPr>
            <p:nvPr/>
          </p:nvSpPr>
          <p:spPr bwMode="auto">
            <a:xfrm>
              <a:off x="6321426" y="3340101"/>
              <a:ext cx="409575"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Calibri" panose="020F0502020204030204" pitchFamily="34" charset="0"/>
                </a:rPr>
                <a:t>3%</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pSp>
      <p:grpSp>
        <p:nvGrpSpPr>
          <p:cNvPr id="791" name="Groupe 790">
            <a:extLst>
              <a:ext uri="{FF2B5EF4-FFF2-40B4-BE49-F238E27FC236}">
                <a16:creationId xmlns:a16="http://schemas.microsoft.com/office/drawing/2014/main" id="{9C3568BC-3817-404E-A3A7-DF89EE6EDE62}"/>
              </a:ext>
            </a:extLst>
          </p:cNvPr>
          <p:cNvGrpSpPr/>
          <p:nvPr/>
        </p:nvGrpSpPr>
        <p:grpSpPr>
          <a:xfrm>
            <a:off x="1160463" y="2274888"/>
            <a:ext cx="5062538" cy="1662113"/>
            <a:chOff x="1160463" y="2274888"/>
            <a:chExt cx="5062538" cy="1662113"/>
          </a:xfrm>
        </p:grpSpPr>
        <p:sp>
          <p:nvSpPr>
            <p:cNvPr id="7" name="Rectangle 5">
              <a:extLst>
                <a:ext uri="{FF2B5EF4-FFF2-40B4-BE49-F238E27FC236}">
                  <a16:creationId xmlns:a16="http://schemas.microsoft.com/office/drawing/2014/main" id="{C2AA375F-2151-4EE2-B6E0-0E2985B4FCC4}"/>
                </a:ext>
              </a:extLst>
            </p:cNvPr>
            <p:cNvSpPr>
              <a:spLocks noChangeArrowheads="1"/>
            </p:cNvSpPr>
            <p:nvPr/>
          </p:nvSpPr>
          <p:spPr bwMode="auto">
            <a:xfrm>
              <a:off x="1160463" y="2274888"/>
              <a:ext cx="2517775" cy="649288"/>
            </a:xfrm>
            <a:prstGeom prst="rect">
              <a:avLst/>
            </a:prstGeom>
            <a:solidFill>
              <a:srgbClr val="E483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dirty="0"/>
            </a:p>
          </p:txBody>
        </p:sp>
        <p:sp>
          <p:nvSpPr>
            <p:cNvPr id="8" name="Rectangle 6">
              <a:extLst>
                <a:ext uri="{FF2B5EF4-FFF2-40B4-BE49-F238E27FC236}">
                  <a16:creationId xmlns:a16="http://schemas.microsoft.com/office/drawing/2014/main" id="{1F7131FC-4162-4325-8617-4161D66C0B33}"/>
                </a:ext>
              </a:extLst>
            </p:cNvPr>
            <p:cNvSpPr>
              <a:spLocks noChangeArrowheads="1"/>
            </p:cNvSpPr>
            <p:nvPr/>
          </p:nvSpPr>
          <p:spPr bwMode="auto">
            <a:xfrm>
              <a:off x="3678238" y="2274888"/>
              <a:ext cx="2516188" cy="649288"/>
            </a:xfrm>
            <a:prstGeom prst="rect">
              <a:avLst/>
            </a:prstGeom>
            <a:solidFill>
              <a:srgbClr val="E4831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11" name="Rectangle 9">
              <a:extLst>
                <a:ext uri="{FF2B5EF4-FFF2-40B4-BE49-F238E27FC236}">
                  <a16:creationId xmlns:a16="http://schemas.microsoft.com/office/drawing/2014/main" id="{823AFB19-B16D-430C-993A-153A4DF47288}"/>
                </a:ext>
              </a:extLst>
            </p:cNvPr>
            <p:cNvSpPr>
              <a:spLocks noChangeArrowheads="1"/>
            </p:cNvSpPr>
            <p:nvPr/>
          </p:nvSpPr>
          <p:spPr bwMode="auto">
            <a:xfrm>
              <a:off x="1179513" y="2924176"/>
              <a:ext cx="2517775" cy="373063"/>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12" name="Rectangle 10">
              <a:extLst>
                <a:ext uri="{FF2B5EF4-FFF2-40B4-BE49-F238E27FC236}">
                  <a16:creationId xmlns:a16="http://schemas.microsoft.com/office/drawing/2014/main" id="{FC734ACF-EC7C-4915-8735-1E90AD01FD07}"/>
                </a:ext>
              </a:extLst>
            </p:cNvPr>
            <p:cNvSpPr>
              <a:spLocks noChangeArrowheads="1"/>
            </p:cNvSpPr>
            <p:nvPr/>
          </p:nvSpPr>
          <p:spPr bwMode="auto">
            <a:xfrm>
              <a:off x="3678238" y="2924176"/>
              <a:ext cx="2516188" cy="373063"/>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20" name="Rectangle 18">
              <a:extLst>
                <a:ext uri="{FF2B5EF4-FFF2-40B4-BE49-F238E27FC236}">
                  <a16:creationId xmlns:a16="http://schemas.microsoft.com/office/drawing/2014/main" id="{FA470445-5678-4F2E-92D5-1E84054E219A}"/>
                </a:ext>
              </a:extLst>
            </p:cNvPr>
            <p:cNvSpPr>
              <a:spLocks noChangeArrowheads="1"/>
            </p:cNvSpPr>
            <p:nvPr/>
          </p:nvSpPr>
          <p:spPr bwMode="auto">
            <a:xfrm>
              <a:off x="3776663" y="2322513"/>
              <a:ext cx="973138"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FFFFFF"/>
                  </a:solidFill>
                  <a:effectLst/>
                  <a:latin typeface="Calibri" panose="020F0502020204030204" pitchFamily="34" charset="0"/>
                </a:rPr>
                <a:t>Montant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21" name="Rectangle 19">
              <a:extLst>
                <a:ext uri="{FF2B5EF4-FFF2-40B4-BE49-F238E27FC236}">
                  <a16:creationId xmlns:a16="http://schemas.microsoft.com/office/drawing/2014/main" id="{4889106B-CDF7-4F30-978C-4ED80ADBA4B1}"/>
                </a:ext>
              </a:extLst>
            </p:cNvPr>
            <p:cNvSpPr>
              <a:spLocks noChangeArrowheads="1"/>
            </p:cNvSpPr>
            <p:nvPr/>
          </p:nvSpPr>
          <p:spPr bwMode="auto">
            <a:xfrm>
              <a:off x="1258888" y="2322513"/>
              <a:ext cx="992188"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FFFFFF"/>
                  </a:solidFill>
                  <a:effectLst/>
                  <a:latin typeface="Calibri" panose="020F0502020204030204" pitchFamily="34" charset="0"/>
                </a:rPr>
                <a:t>Situation</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6" name="Rectangle 24">
              <a:extLst>
                <a:ext uri="{FF2B5EF4-FFF2-40B4-BE49-F238E27FC236}">
                  <a16:creationId xmlns:a16="http://schemas.microsoft.com/office/drawing/2014/main" id="{85BAB087-98A7-41EB-9EB8-E5DBAA42C13F}"/>
                </a:ext>
              </a:extLst>
            </p:cNvPr>
            <p:cNvSpPr>
              <a:spLocks noChangeArrowheads="1"/>
            </p:cNvSpPr>
            <p:nvPr/>
          </p:nvSpPr>
          <p:spPr bwMode="auto">
            <a:xfrm>
              <a:off x="1179513" y="3297238"/>
              <a:ext cx="2517775" cy="639763"/>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27" name="Rectangle 25">
              <a:extLst>
                <a:ext uri="{FF2B5EF4-FFF2-40B4-BE49-F238E27FC236}">
                  <a16:creationId xmlns:a16="http://schemas.microsoft.com/office/drawing/2014/main" id="{26312C4E-3F33-4227-AD3E-501657C64497}"/>
                </a:ext>
              </a:extLst>
            </p:cNvPr>
            <p:cNvSpPr>
              <a:spLocks noChangeArrowheads="1"/>
            </p:cNvSpPr>
            <p:nvPr/>
          </p:nvSpPr>
          <p:spPr bwMode="auto">
            <a:xfrm>
              <a:off x="3697288" y="3297238"/>
              <a:ext cx="2525713" cy="639763"/>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676" name="Rectangle 34">
              <a:extLst>
                <a:ext uri="{FF2B5EF4-FFF2-40B4-BE49-F238E27FC236}">
                  <a16:creationId xmlns:a16="http://schemas.microsoft.com/office/drawing/2014/main" id="{5BF15AFF-128E-4660-B757-85B5958544D1}"/>
                </a:ext>
              </a:extLst>
            </p:cNvPr>
            <p:cNvSpPr>
              <a:spLocks noChangeArrowheads="1"/>
            </p:cNvSpPr>
            <p:nvPr/>
          </p:nvSpPr>
          <p:spPr bwMode="auto">
            <a:xfrm>
              <a:off x="3802063" y="3340101"/>
              <a:ext cx="83820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3.000 €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77" name="Rectangle 35">
              <a:extLst>
                <a:ext uri="{FF2B5EF4-FFF2-40B4-BE49-F238E27FC236}">
                  <a16:creationId xmlns:a16="http://schemas.microsoft.com/office/drawing/2014/main" id="{D7BBAC3F-D0AC-4769-AA24-A3E465D78641}"/>
                </a:ext>
              </a:extLst>
            </p:cNvPr>
            <p:cNvSpPr>
              <a:spLocks noChangeArrowheads="1"/>
            </p:cNvSpPr>
            <p:nvPr/>
          </p:nvSpPr>
          <p:spPr bwMode="auto">
            <a:xfrm>
              <a:off x="1282701" y="3340101"/>
              <a:ext cx="14970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Calibri" panose="020F0502020204030204" pitchFamily="34" charset="0"/>
                </a:rPr>
                <a:t>Ajout de blocs</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761" name="Rectangle 36">
              <a:extLst>
                <a:ext uri="{FF2B5EF4-FFF2-40B4-BE49-F238E27FC236}">
                  <a16:creationId xmlns:a16="http://schemas.microsoft.com/office/drawing/2014/main" id="{CBD4ECDB-E859-456C-9509-276D604956BF}"/>
                </a:ext>
              </a:extLst>
            </p:cNvPr>
            <p:cNvSpPr>
              <a:spLocks noChangeArrowheads="1"/>
            </p:cNvSpPr>
            <p:nvPr/>
          </p:nvSpPr>
          <p:spPr bwMode="auto">
            <a:xfrm>
              <a:off x="2674938" y="3340101"/>
              <a:ext cx="695325"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tiroirs</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pSp>
      <p:grpSp>
        <p:nvGrpSpPr>
          <p:cNvPr id="805" name="Groupe 804">
            <a:extLst>
              <a:ext uri="{FF2B5EF4-FFF2-40B4-BE49-F238E27FC236}">
                <a16:creationId xmlns:a16="http://schemas.microsoft.com/office/drawing/2014/main" id="{8932C9A4-BDDC-4954-BEC4-059585B0D734}"/>
              </a:ext>
            </a:extLst>
          </p:cNvPr>
          <p:cNvGrpSpPr/>
          <p:nvPr/>
        </p:nvGrpSpPr>
        <p:grpSpPr>
          <a:xfrm>
            <a:off x="8740776" y="3937001"/>
            <a:ext cx="2516188" cy="650875"/>
            <a:chOff x="8740776" y="3937001"/>
            <a:chExt cx="2516188" cy="650875"/>
          </a:xfrm>
        </p:grpSpPr>
        <p:sp>
          <p:nvSpPr>
            <p:cNvPr id="766" name="Rectangle 41">
              <a:extLst>
                <a:ext uri="{FF2B5EF4-FFF2-40B4-BE49-F238E27FC236}">
                  <a16:creationId xmlns:a16="http://schemas.microsoft.com/office/drawing/2014/main" id="{D1B8224A-CA1C-47C5-B073-526870D7435D}"/>
                </a:ext>
              </a:extLst>
            </p:cNvPr>
            <p:cNvSpPr>
              <a:spLocks noChangeArrowheads="1"/>
            </p:cNvSpPr>
            <p:nvPr/>
          </p:nvSpPr>
          <p:spPr bwMode="auto">
            <a:xfrm>
              <a:off x="8740776" y="3937001"/>
              <a:ext cx="1257300" cy="650875"/>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67" name="Rectangle 42">
              <a:extLst>
                <a:ext uri="{FF2B5EF4-FFF2-40B4-BE49-F238E27FC236}">
                  <a16:creationId xmlns:a16="http://schemas.microsoft.com/office/drawing/2014/main" id="{F1B45A48-6922-456D-BD48-52461A4198DF}"/>
                </a:ext>
              </a:extLst>
            </p:cNvPr>
            <p:cNvSpPr>
              <a:spLocks noChangeArrowheads="1"/>
            </p:cNvSpPr>
            <p:nvPr/>
          </p:nvSpPr>
          <p:spPr bwMode="auto">
            <a:xfrm>
              <a:off x="9998076" y="3937001"/>
              <a:ext cx="1258888" cy="650875"/>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68" name="Rectangle 43">
              <a:extLst>
                <a:ext uri="{FF2B5EF4-FFF2-40B4-BE49-F238E27FC236}">
                  <a16:creationId xmlns:a16="http://schemas.microsoft.com/office/drawing/2014/main" id="{949B4D09-25C0-40E3-8EB3-9A0FE84E630A}"/>
                </a:ext>
              </a:extLst>
            </p:cNvPr>
            <p:cNvSpPr>
              <a:spLocks noChangeArrowheads="1"/>
            </p:cNvSpPr>
            <p:nvPr/>
          </p:nvSpPr>
          <p:spPr bwMode="auto">
            <a:xfrm>
              <a:off x="10099676" y="3990976"/>
              <a:ext cx="4587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8 %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69" name="Rectangle 44">
              <a:extLst>
                <a:ext uri="{FF2B5EF4-FFF2-40B4-BE49-F238E27FC236}">
                  <a16:creationId xmlns:a16="http://schemas.microsoft.com/office/drawing/2014/main" id="{F6CBCF15-784C-4BCD-A395-F96F0D52582E}"/>
                </a:ext>
              </a:extLst>
            </p:cNvPr>
            <p:cNvSpPr>
              <a:spLocks noChangeArrowheads="1"/>
            </p:cNvSpPr>
            <p:nvPr/>
          </p:nvSpPr>
          <p:spPr bwMode="auto">
            <a:xfrm>
              <a:off x="8840788" y="3990976"/>
              <a:ext cx="4572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Calibri" panose="020F0502020204030204" pitchFamily="34" charset="0"/>
                </a:rPr>
                <a:t>5 %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pSp>
      <p:grpSp>
        <p:nvGrpSpPr>
          <p:cNvPr id="800" name="Groupe 799">
            <a:extLst>
              <a:ext uri="{FF2B5EF4-FFF2-40B4-BE49-F238E27FC236}">
                <a16:creationId xmlns:a16="http://schemas.microsoft.com/office/drawing/2014/main" id="{538CB57F-BBF5-41EB-9C5E-B53B9A2034B6}"/>
              </a:ext>
            </a:extLst>
          </p:cNvPr>
          <p:cNvGrpSpPr/>
          <p:nvPr/>
        </p:nvGrpSpPr>
        <p:grpSpPr>
          <a:xfrm>
            <a:off x="6223001" y="3937001"/>
            <a:ext cx="2517775" cy="650875"/>
            <a:chOff x="6223001" y="3937001"/>
            <a:chExt cx="2517775" cy="650875"/>
          </a:xfrm>
        </p:grpSpPr>
        <p:sp>
          <p:nvSpPr>
            <p:cNvPr id="764" name="Rectangle 39">
              <a:extLst>
                <a:ext uri="{FF2B5EF4-FFF2-40B4-BE49-F238E27FC236}">
                  <a16:creationId xmlns:a16="http://schemas.microsoft.com/office/drawing/2014/main" id="{473123AA-6C5B-47F5-A6BD-7C927E7686F8}"/>
                </a:ext>
              </a:extLst>
            </p:cNvPr>
            <p:cNvSpPr>
              <a:spLocks noChangeArrowheads="1"/>
            </p:cNvSpPr>
            <p:nvPr/>
          </p:nvSpPr>
          <p:spPr bwMode="auto">
            <a:xfrm>
              <a:off x="6223001" y="3937001"/>
              <a:ext cx="1258888" cy="650875"/>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65" name="Rectangle 40">
              <a:extLst>
                <a:ext uri="{FF2B5EF4-FFF2-40B4-BE49-F238E27FC236}">
                  <a16:creationId xmlns:a16="http://schemas.microsoft.com/office/drawing/2014/main" id="{B6E8936F-AF96-4123-88DF-FBFB76952F45}"/>
                </a:ext>
              </a:extLst>
            </p:cNvPr>
            <p:cNvSpPr>
              <a:spLocks noChangeArrowheads="1"/>
            </p:cNvSpPr>
            <p:nvPr/>
          </p:nvSpPr>
          <p:spPr bwMode="auto">
            <a:xfrm>
              <a:off x="7481888" y="3937001"/>
              <a:ext cx="1258888" cy="650875"/>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70" name="Rectangle 45">
              <a:extLst>
                <a:ext uri="{FF2B5EF4-FFF2-40B4-BE49-F238E27FC236}">
                  <a16:creationId xmlns:a16="http://schemas.microsoft.com/office/drawing/2014/main" id="{5E06B1BB-674E-4EA5-ACC0-D0525B7B1651}"/>
                </a:ext>
              </a:extLst>
            </p:cNvPr>
            <p:cNvSpPr>
              <a:spLocks noChangeArrowheads="1"/>
            </p:cNvSpPr>
            <p:nvPr/>
          </p:nvSpPr>
          <p:spPr bwMode="auto">
            <a:xfrm>
              <a:off x="7580313" y="3990976"/>
              <a:ext cx="1905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71" name="Rectangle 46">
              <a:extLst>
                <a:ext uri="{FF2B5EF4-FFF2-40B4-BE49-F238E27FC236}">
                  <a16:creationId xmlns:a16="http://schemas.microsoft.com/office/drawing/2014/main" id="{90704311-7976-4876-89C0-BB42529BAA49}"/>
                </a:ext>
              </a:extLst>
            </p:cNvPr>
            <p:cNvSpPr>
              <a:spLocks noChangeArrowheads="1"/>
            </p:cNvSpPr>
            <p:nvPr/>
          </p:nvSpPr>
          <p:spPr bwMode="auto">
            <a:xfrm>
              <a:off x="7704138" y="3990976"/>
              <a:ext cx="4572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2 %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72" name="Rectangle 47">
              <a:extLst>
                <a:ext uri="{FF2B5EF4-FFF2-40B4-BE49-F238E27FC236}">
                  <a16:creationId xmlns:a16="http://schemas.microsoft.com/office/drawing/2014/main" id="{71A1FA8D-7B65-49D7-B932-55B2BDF10DE3}"/>
                </a:ext>
              </a:extLst>
            </p:cNvPr>
            <p:cNvSpPr>
              <a:spLocks noChangeArrowheads="1"/>
            </p:cNvSpPr>
            <p:nvPr/>
          </p:nvSpPr>
          <p:spPr bwMode="auto">
            <a:xfrm>
              <a:off x="6321426" y="3990976"/>
              <a:ext cx="1905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73" name="Rectangle 48">
              <a:extLst>
                <a:ext uri="{FF2B5EF4-FFF2-40B4-BE49-F238E27FC236}">
                  <a16:creationId xmlns:a16="http://schemas.microsoft.com/office/drawing/2014/main" id="{D1E20284-28CC-4462-BD7C-9B49582B5145}"/>
                </a:ext>
              </a:extLst>
            </p:cNvPr>
            <p:cNvSpPr>
              <a:spLocks noChangeArrowheads="1"/>
            </p:cNvSpPr>
            <p:nvPr/>
          </p:nvSpPr>
          <p:spPr bwMode="auto">
            <a:xfrm>
              <a:off x="6445251" y="3990976"/>
              <a:ext cx="4572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Calibri" panose="020F0502020204030204" pitchFamily="34" charset="0"/>
                </a:rPr>
                <a:t>5 %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pSp>
      <p:grpSp>
        <p:nvGrpSpPr>
          <p:cNvPr id="792" name="Groupe 791">
            <a:extLst>
              <a:ext uri="{FF2B5EF4-FFF2-40B4-BE49-F238E27FC236}">
                <a16:creationId xmlns:a16="http://schemas.microsoft.com/office/drawing/2014/main" id="{FB143095-D512-4C56-98FE-F46A51D84823}"/>
              </a:ext>
            </a:extLst>
          </p:cNvPr>
          <p:cNvGrpSpPr/>
          <p:nvPr/>
        </p:nvGrpSpPr>
        <p:grpSpPr>
          <a:xfrm>
            <a:off x="1179513" y="3937001"/>
            <a:ext cx="5043488" cy="671513"/>
            <a:chOff x="1179513" y="3937001"/>
            <a:chExt cx="5043488" cy="671513"/>
          </a:xfrm>
        </p:grpSpPr>
        <p:sp>
          <p:nvSpPr>
            <p:cNvPr id="762" name="Rectangle 37">
              <a:extLst>
                <a:ext uri="{FF2B5EF4-FFF2-40B4-BE49-F238E27FC236}">
                  <a16:creationId xmlns:a16="http://schemas.microsoft.com/office/drawing/2014/main" id="{9ACCCB58-4761-4E78-82B1-6D675C567FAD}"/>
                </a:ext>
              </a:extLst>
            </p:cNvPr>
            <p:cNvSpPr>
              <a:spLocks noChangeArrowheads="1"/>
            </p:cNvSpPr>
            <p:nvPr/>
          </p:nvSpPr>
          <p:spPr bwMode="auto">
            <a:xfrm>
              <a:off x="1179513" y="3937001"/>
              <a:ext cx="2517775" cy="650875"/>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63" name="Rectangle 38">
              <a:extLst>
                <a:ext uri="{FF2B5EF4-FFF2-40B4-BE49-F238E27FC236}">
                  <a16:creationId xmlns:a16="http://schemas.microsoft.com/office/drawing/2014/main" id="{1E087FB0-9AFA-4E89-94F9-CDAD3C02E557}"/>
                </a:ext>
              </a:extLst>
            </p:cNvPr>
            <p:cNvSpPr>
              <a:spLocks noChangeArrowheads="1"/>
            </p:cNvSpPr>
            <p:nvPr/>
          </p:nvSpPr>
          <p:spPr bwMode="auto">
            <a:xfrm>
              <a:off x="3697288" y="3937001"/>
              <a:ext cx="2525713" cy="650875"/>
            </a:xfrm>
            <a:prstGeom prst="rect">
              <a:avLst/>
            </a:prstGeom>
            <a:solidFill>
              <a:srgbClr val="F5D9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74" name="Rectangle 49">
              <a:extLst>
                <a:ext uri="{FF2B5EF4-FFF2-40B4-BE49-F238E27FC236}">
                  <a16:creationId xmlns:a16="http://schemas.microsoft.com/office/drawing/2014/main" id="{B21EBD7D-4018-4859-B800-DB642C2B0E48}"/>
                </a:ext>
              </a:extLst>
            </p:cNvPr>
            <p:cNvSpPr>
              <a:spLocks noChangeArrowheads="1"/>
            </p:cNvSpPr>
            <p:nvPr/>
          </p:nvSpPr>
          <p:spPr bwMode="auto">
            <a:xfrm>
              <a:off x="3802063" y="3990976"/>
              <a:ext cx="1905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75" name="Rectangle 50">
              <a:extLst>
                <a:ext uri="{FF2B5EF4-FFF2-40B4-BE49-F238E27FC236}">
                  <a16:creationId xmlns:a16="http://schemas.microsoft.com/office/drawing/2014/main" id="{F58A26F9-5C57-4200-BA63-3E5B2771B1E6}"/>
                </a:ext>
              </a:extLst>
            </p:cNvPr>
            <p:cNvSpPr>
              <a:spLocks noChangeArrowheads="1"/>
            </p:cNvSpPr>
            <p:nvPr/>
          </p:nvSpPr>
          <p:spPr bwMode="auto">
            <a:xfrm>
              <a:off x="3925888" y="3990976"/>
              <a:ext cx="8096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5.000 €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76" name="Rectangle 51">
              <a:extLst>
                <a:ext uri="{FF2B5EF4-FFF2-40B4-BE49-F238E27FC236}">
                  <a16:creationId xmlns:a16="http://schemas.microsoft.com/office/drawing/2014/main" id="{ADB2F384-3982-4707-BAE1-37C8BEF272F4}"/>
                </a:ext>
              </a:extLst>
            </p:cNvPr>
            <p:cNvSpPr>
              <a:spLocks noChangeArrowheads="1"/>
            </p:cNvSpPr>
            <p:nvPr/>
          </p:nvSpPr>
          <p:spPr bwMode="auto">
            <a:xfrm>
              <a:off x="1282701" y="3990976"/>
              <a:ext cx="24034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Calibri" panose="020F0502020204030204" pitchFamily="34" charset="0"/>
                </a:rPr>
                <a:t>Suppression des lampes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777" name="Rectangle 52">
              <a:extLst>
                <a:ext uri="{FF2B5EF4-FFF2-40B4-BE49-F238E27FC236}">
                  <a16:creationId xmlns:a16="http://schemas.microsoft.com/office/drawing/2014/main" id="{7C3B03B1-2004-4C4C-B273-48A69EC7A3B6}"/>
                </a:ext>
              </a:extLst>
            </p:cNvPr>
            <p:cNvSpPr>
              <a:spLocks noChangeArrowheads="1"/>
            </p:cNvSpPr>
            <p:nvPr/>
          </p:nvSpPr>
          <p:spPr bwMode="auto">
            <a:xfrm>
              <a:off x="1282701" y="4264026"/>
              <a:ext cx="11160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de bureau</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pSp>
      <p:grpSp>
        <p:nvGrpSpPr>
          <p:cNvPr id="801" name="Groupe 800">
            <a:extLst>
              <a:ext uri="{FF2B5EF4-FFF2-40B4-BE49-F238E27FC236}">
                <a16:creationId xmlns:a16="http://schemas.microsoft.com/office/drawing/2014/main" id="{69F72BF1-4AFA-4098-8A44-B4B0640E56A0}"/>
              </a:ext>
            </a:extLst>
          </p:cNvPr>
          <p:cNvGrpSpPr/>
          <p:nvPr/>
        </p:nvGrpSpPr>
        <p:grpSpPr>
          <a:xfrm>
            <a:off x="6223001" y="4587876"/>
            <a:ext cx="2517775" cy="649288"/>
            <a:chOff x="6223001" y="4587876"/>
            <a:chExt cx="2517775" cy="649288"/>
          </a:xfrm>
        </p:grpSpPr>
        <p:sp>
          <p:nvSpPr>
            <p:cNvPr id="780" name="Rectangle 55">
              <a:extLst>
                <a:ext uri="{FF2B5EF4-FFF2-40B4-BE49-F238E27FC236}">
                  <a16:creationId xmlns:a16="http://schemas.microsoft.com/office/drawing/2014/main" id="{106A2D9E-C7E8-4398-93BD-1B54DDDEE92E}"/>
                </a:ext>
              </a:extLst>
            </p:cNvPr>
            <p:cNvSpPr>
              <a:spLocks noChangeArrowheads="1"/>
            </p:cNvSpPr>
            <p:nvPr/>
          </p:nvSpPr>
          <p:spPr bwMode="auto">
            <a:xfrm>
              <a:off x="6223001" y="4587876"/>
              <a:ext cx="1258888" cy="649288"/>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81" name="Rectangle 56">
              <a:extLst>
                <a:ext uri="{FF2B5EF4-FFF2-40B4-BE49-F238E27FC236}">
                  <a16:creationId xmlns:a16="http://schemas.microsoft.com/office/drawing/2014/main" id="{2660427B-E162-4CF1-89DB-F4746061BD7E}"/>
                </a:ext>
              </a:extLst>
            </p:cNvPr>
            <p:cNvSpPr>
              <a:spLocks noChangeArrowheads="1"/>
            </p:cNvSpPr>
            <p:nvPr/>
          </p:nvSpPr>
          <p:spPr bwMode="auto">
            <a:xfrm>
              <a:off x="7481888" y="4587876"/>
              <a:ext cx="1258888" cy="649288"/>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85" name="Rectangle 60">
              <a:extLst>
                <a:ext uri="{FF2B5EF4-FFF2-40B4-BE49-F238E27FC236}">
                  <a16:creationId xmlns:a16="http://schemas.microsoft.com/office/drawing/2014/main" id="{41951B82-C71B-41E9-8C3F-CC599D6E0AE4}"/>
                </a:ext>
              </a:extLst>
            </p:cNvPr>
            <p:cNvSpPr>
              <a:spLocks noChangeArrowheads="1"/>
            </p:cNvSpPr>
            <p:nvPr/>
          </p:nvSpPr>
          <p:spPr bwMode="auto">
            <a:xfrm>
              <a:off x="7580313" y="4632326"/>
              <a:ext cx="466725"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8 %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86" name="Rectangle 61">
              <a:extLst>
                <a:ext uri="{FF2B5EF4-FFF2-40B4-BE49-F238E27FC236}">
                  <a16:creationId xmlns:a16="http://schemas.microsoft.com/office/drawing/2014/main" id="{56978331-F57B-4293-8D21-F0B249EBEFD5}"/>
                </a:ext>
              </a:extLst>
            </p:cNvPr>
            <p:cNvSpPr>
              <a:spLocks noChangeArrowheads="1"/>
            </p:cNvSpPr>
            <p:nvPr/>
          </p:nvSpPr>
          <p:spPr bwMode="auto">
            <a:xfrm>
              <a:off x="6321426" y="4632326"/>
              <a:ext cx="59055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Calibri" panose="020F0502020204030204" pitchFamily="34" charset="0"/>
                </a:rPr>
                <a:t>10 %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pSp>
      <p:grpSp>
        <p:nvGrpSpPr>
          <p:cNvPr id="793" name="Groupe 792">
            <a:extLst>
              <a:ext uri="{FF2B5EF4-FFF2-40B4-BE49-F238E27FC236}">
                <a16:creationId xmlns:a16="http://schemas.microsoft.com/office/drawing/2014/main" id="{B89FDE49-B16A-42FE-804B-FC80D72632C4}"/>
              </a:ext>
            </a:extLst>
          </p:cNvPr>
          <p:cNvGrpSpPr/>
          <p:nvPr/>
        </p:nvGrpSpPr>
        <p:grpSpPr>
          <a:xfrm>
            <a:off x="1179513" y="4587876"/>
            <a:ext cx="5043488" cy="660400"/>
            <a:chOff x="1179513" y="4587876"/>
            <a:chExt cx="5043488" cy="660400"/>
          </a:xfrm>
        </p:grpSpPr>
        <p:sp>
          <p:nvSpPr>
            <p:cNvPr id="778" name="Rectangle 53">
              <a:extLst>
                <a:ext uri="{FF2B5EF4-FFF2-40B4-BE49-F238E27FC236}">
                  <a16:creationId xmlns:a16="http://schemas.microsoft.com/office/drawing/2014/main" id="{25F56565-344E-421D-8376-48DDAD0F233C}"/>
                </a:ext>
              </a:extLst>
            </p:cNvPr>
            <p:cNvSpPr>
              <a:spLocks noChangeArrowheads="1"/>
            </p:cNvSpPr>
            <p:nvPr/>
          </p:nvSpPr>
          <p:spPr bwMode="auto">
            <a:xfrm>
              <a:off x="1179513" y="4587876"/>
              <a:ext cx="2517775" cy="649288"/>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79" name="Rectangle 54">
              <a:extLst>
                <a:ext uri="{FF2B5EF4-FFF2-40B4-BE49-F238E27FC236}">
                  <a16:creationId xmlns:a16="http://schemas.microsoft.com/office/drawing/2014/main" id="{62C0470D-54DE-454C-AD17-33403CA057C0}"/>
                </a:ext>
              </a:extLst>
            </p:cNvPr>
            <p:cNvSpPr>
              <a:spLocks noChangeArrowheads="1"/>
            </p:cNvSpPr>
            <p:nvPr/>
          </p:nvSpPr>
          <p:spPr bwMode="auto">
            <a:xfrm>
              <a:off x="3697288" y="4587876"/>
              <a:ext cx="2525713" cy="649288"/>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87" name="Rectangle 62">
              <a:extLst>
                <a:ext uri="{FF2B5EF4-FFF2-40B4-BE49-F238E27FC236}">
                  <a16:creationId xmlns:a16="http://schemas.microsoft.com/office/drawing/2014/main" id="{91E5C5CD-5796-4715-9FC7-62100C1C4FE9}"/>
                </a:ext>
              </a:extLst>
            </p:cNvPr>
            <p:cNvSpPr>
              <a:spLocks noChangeArrowheads="1"/>
            </p:cNvSpPr>
            <p:nvPr/>
          </p:nvSpPr>
          <p:spPr bwMode="auto">
            <a:xfrm>
              <a:off x="3802063" y="4632326"/>
              <a:ext cx="962025"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10.000 €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88" name="Rectangle 63">
              <a:extLst>
                <a:ext uri="{FF2B5EF4-FFF2-40B4-BE49-F238E27FC236}">
                  <a16:creationId xmlns:a16="http://schemas.microsoft.com/office/drawing/2014/main" id="{42648457-B5F6-4C92-9B2F-662FAD403CDA}"/>
                </a:ext>
              </a:extLst>
            </p:cNvPr>
            <p:cNvSpPr>
              <a:spLocks noChangeArrowheads="1"/>
            </p:cNvSpPr>
            <p:nvPr/>
          </p:nvSpPr>
          <p:spPr bwMode="auto">
            <a:xfrm>
              <a:off x="1282701" y="4632326"/>
              <a:ext cx="193516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Ajout de tables de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89" name="Rectangle 64">
              <a:extLst>
                <a:ext uri="{FF2B5EF4-FFF2-40B4-BE49-F238E27FC236}">
                  <a16:creationId xmlns:a16="http://schemas.microsoft.com/office/drawing/2014/main" id="{19B6D676-CDA1-45BB-9947-7142812EBFB5}"/>
                </a:ext>
              </a:extLst>
            </p:cNvPr>
            <p:cNvSpPr>
              <a:spLocks noChangeArrowheads="1"/>
            </p:cNvSpPr>
            <p:nvPr/>
          </p:nvSpPr>
          <p:spPr bwMode="auto">
            <a:xfrm>
              <a:off x="1282701" y="4914901"/>
              <a:ext cx="84931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Calibri" panose="020F0502020204030204" pitchFamily="34" charset="0"/>
                </a:rPr>
                <a:t>réunion</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pSp>
      <p:grpSp>
        <p:nvGrpSpPr>
          <p:cNvPr id="806" name="Groupe 805">
            <a:extLst>
              <a:ext uri="{FF2B5EF4-FFF2-40B4-BE49-F238E27FC236}">
                <a16:creationId xmlns:a16="http://schemas.microsoft.com/office/drawing/2014/main" id="{28AC6F4E-E740-44AC-A13B-177FBAC101F0}"/>
              </a:ext>
            </a:extLst>
          </p:cNvPr>
          <p:cNvGrpSpPr/>
          <p:nvPr/>
        </p:nvGrpSpPr>
        <p:grpSpPr>
          <a:xfrm>
            <a:off x="8740776" y="4587876"/>
            <a:ext cx="2516188" cy="649288"/>
            <a:chOff x="8740776" y="4587876"/>
            <a:chExt cx="2516188" cy="649288"/>
          </a:xfrm>
        </p:grpSpPr>
        <p:sp>
          <p:nvSpPr>
            <p:cNvPr id="782" name="Rectangle 57">
              <a:extLst>
                <a:ext uri="{FF2B5EF4-FFF2-40B4-BE49-F238E27FC236}">
                  <a16:creationId xmlns:a16="http://schemas.microsoft.com/office/drawing/2014/main" id="{B9A55E5B-0AE5-4E70-AD0E-86568DA9F877}"/>
                </a:ext>
              </a:extLst>
            </p:cNvPr>
            <p:cNvSpPr>
              <a:spLocks noChangeArrowheads="1"/>
            </p:cNvSpPr>
            <p:nvPr/>
          </p:nvSpPr>
          <p:spPr bwMode="auto">
            <a:xfrm>
              <a:off x="8740776" y="4587876"/>
              <a:ext cx="1257300" cy="649288"/>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83" name="Rectangle 58">
              <a:extLst>
                <a:ext uri="{FF2B5EF4-FFF2-40B4-BE49-F238E27FC236}">
                  <a16:creationId xmlns:a16="http://schemas.microsoft.com/office/drawing/2014/main" id="{1140382F-D40C-4292-B67F-4C6C8C60EE7B}"/>
                </a:ext>
              </a:extLst>
            </p:cNvPr>
            <p:cNvSpPr>
              <a:spLocks noChangeArrowheads="1"/>
            </p:cNvSpPr>
            <p:nvPr/>
          </p:nvSpPr>
          <p:spPr bwMode="auto">
            <a:xfrm>
              <a:off x="9998076" y="4587876"/>
              <a:ext cx="1258888" cy="649288"/>
            </a:xfrm>
            <a:prstGeom prst="rect">
              <a:avLst/>
            </a:prstGeom>
            <a:solidFill>
              <a:srgbClr val="FA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BE"/>
            </a:p>
          </p:txBody>
        </p:sp>
        <p:sp>
          <p:nvSpPr>
            <p:cNvPr id="784" name="Rectangle 59">
              <a:extLst>
                <a:ext uri="{FF2B5EF4-FFF2-40B4-BE49-F238E27FC236}">
                  <a16:creationId xmlns:a16="http://schemas.microsoft.com/office/drawing/2014/main" id="{DE41AD9D-1988-4771-9A38-B5B25893C19F}"/>
                </a:ext>
              </a:extLst>
            </p:cNvPr>
            <p:cNvSpPr>
              <a:spLocks noChangeArrowheads="1"/>
            </p:cNvSpPr>
            <p:nvPr/>
          </p:nvSpPr>
          <p:spPr bwMode="auto">
            <a:xfrm>
              <a:off x="8840788" y="4632326"/>
              <a:ext cx="590550"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00000"/>
                  </a:solidFill>
                  <a:effectLst/>
                  <a:latin typeface="Calibri" panose="020F0502020204030204" pitchFamily="34" charset="0"/>
                </a:rPr>
                <a:t>10 %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790" name="Rectangle 65">
              <a:extLst>
                <a:ext uri="{FF2B5EF4-FFF2-40B4-BE49-F238E27FC236}">
                  <a16:creationId xmlns:a16="http://schemas.microsoft.com/office/drawing/2014/main" id="{A95FF41D-1668-4E19-9FD9-530EE0B1C992}"/>
                </a:ext>
              </a:extLst>
            </p:cNvPr>
            <p:cNvSpPr>
              <a:spLocks noChangeArrowheads="1"/>
            </p:cNvSpPr>
            <p:nvPr/>
          </p:nvSpPr>
          <p:spPr bwMode="auto">
            <a:xfrm>
              <a:off x="10098088" y="4621213"/>
              <a:ext cx="592138"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1" i="0" u="none" strike="noStrike" cap="none" normalizeH="0" baseline="0">
                  <a:ln>
                    <a:noFill/>
                  </a:ln>
                  <a:solidFill>
                    <a:srgbClr val="FF0000"/>
                  </a:solidFill>
                  <a:effectLst/>
                  <a:latin typeface="Calibri" panose="020F0502020204030204" pitchFamily="34" charset="0"/>
                </a:rPr>
                <a:t>18 %</a:t>
              </a:r>
              <a:endParaRPr kumimoji="0" lang="fr-FR" altLang="fr-FR" sz="1800" b="0" i="0" u="none" strike="noStrike" cap="none" normalizeH="0" baseline="0">
                <a:ln>
                  <a:noFill/>
                </a:ln>
                <a:solidFill>
                  <a:schemeClr val="tx1"/>
                </a:solidFill>
                <a:effectLst/>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0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0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0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0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0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3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La règle « De minimis » (art. 38/4)</a:t>
            </a:r>
            <a:endParaRPr/>
          </a:p>
        </p:txBody>
      </p:sp>
      <p:sp>
        <p:nvSpPr>
          <p:cNvPr id="767" name="Google Shape;767;p36"/>
          <p:cNvSpPr txBox="1">
            <a:spLocks noGrp="1"/>
          </p:cNvSpPr>
          <p:nvPr>
            <p:ph idx="1"/>
          </p:nvPr>
        </p:nvSpPr>
        <p:spPr>
          <a:prstGeom prst="rect">
            <a:avLst/>
          </a:prstGeom>
          <a:noFill/>
          <a:ln>
            <a:noFill/>
          </a:ln>
        </p:spPr>
        <p:txBody>
          <a:bodyPr spcFirstLastPara="1" wrap="square" lIns="0" tIns="45700" rIns="0" bIns="45700" anchor="t" anchorCtr="0">
            <a:normAutofit fontScale="92500" lnSpcReduction="10000"/>
          </a:bodyPr>
          <a:lstStyle/>
          <a:p>
            <a:pPr marL="91440" lvl="0" indent="-127000" algn="just" rtl="0">
              <a:lnSpc>
                <a:spcPct val="107000"/>
              </a:lnSpc>
              <a:spcBef>
                <a:spcPts val="0"/>
              </a:spcBef>
              <a:spcAft>
                <a:spcPts val="0"/>
              </a:spcAft>
              <a:buSzPts val="2000"/>
              <a:buChar char=" "/>
            </a:pPr>
            <a:r>
              <a:rPr lang="fr-BE" dirty="0"/>
              <a:t>Selon le SPW « opérer une compensation des modifications positives et négatives pourrait paradoxalement mener à récompenser le pouvoir adjudicateur le plus imprévoyant et ouvrirait la porte à de (trop) nombreuses modifications qui pourraient avoir pour conséquence de modifier la nature globale du marché. Ce qui est interdit dans le cadre de la règle de minimis. » </a:t>
            </a:r>
            <a:endParaRPr dirty="0"/>
          </a:p>
          <a:p>
            <a:pPr marL="91440" lvl="0" indent="-127000" algn="just" rtl="0">
              <a:lnSpc>
                <a:spcPct val="107000"/>
              </a:lnSpc>
              <a:spcBef>
                <a:spcPts val="2000"/>
              </a:spcBef>
              <a:spcAft>
                <a:spcPts val="0"/>
              </a:spcAft>
              <a:buSzPts val="2000"/>
              <a:buChar char=" "/>
            </a:pPr>
            <a:r>
              <a:rPr lang="fr-BE" dirty="0">
                <a:sym typeface="Wingdings" panose="05000000000000000000" pitchFamily="2" charset="2"/>
              </a:rPr>
              <a:t></a:t>
            </a:r>
            <a:r>
              <a:rPr lang="fr-BE" dirty="0"/>
              <a:t> Pratique des « réserves de pourcentage »</a:t>
            </a:r>
          </a:p>
          <a:p>
            <a:pPr marL="91440" lvl="0" indent="-127000" algn="just" rtl="0">
              <a:lnSpc>
                <a:spcPct val="107000"/>
              </a:lnSpc>
              <a:spcBef>
                <a:spcPts val="2000"/>
              </a:spcBef>
              <a:spcAft>
                <a:spcPts val="0"/>
              </a:spcAft>
              <a:buSzPts val="2000"/>
              <a:buChar char=" "/>
            </a:pPr>
            <a:r>
              <a:rPr lang="fr-BE" dirty="0">
                <a:sym typeface="Wingdings" panose="05000000000000000000" pitchFamily="2" charset="2"/>
              </a:rPr>
              <a:t></a:t>
            </a:r>
            <a:r>
              <a:rPr lang="fr-BE" dirty="0"/>
              <a:t> Lecture très prudente. La « compensation des + et des – » est conforme à la législation.</a:t>
            </a:r>
            <a:endParaRPr dirty="0"/>
          </a:p>
          <a:p>
            <a:pPr marL="91440" lvl="0" indent="-127000" algn="just" rtl="0">
              <a:lnSpc>
                <a:spcPct val="107000"/>
              </a:lnSpc>
              <a:spcBef>
                <a:spcPts val="2000"/>
              </a:spcBef>
              <a:spcAft>
                <a:spcPts val="0"/>
              </a:spcAft>
              <a:buSzPts val="2000"/>
              <a:buChar char=" "/>
            </a:pPr>
            <a:r>
              <a:rPr lang="fr-BE" dirty="0"/>
              <a:t>Article très pratique car la motivation requise est extrêmement légère.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37"/>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8000"/>
              <a:buFont typeface="Calibri"/>
              <a:buNone/>
            </a:pPr>
            <a:r>
              <a:rPr lang="fr-BE"/>
              <a:t>Les clauses de réexamen</a:t>
            </a:r>
            <a:endParaRPr/>
          </a:p>
        </p:txBody>
      </p:sp>
      <p:sp>
        <p:nvSpPr>
          <p:cNvPr id="773" name="Google Shape;773;p37"/>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38"/>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clauses de réexamen - introduction</a:t>
            </a:r>
            <a:endParaRPr/>
          </a:p>
        </p:txBody>
      </p:sp>
      <p:sp>
        <p:nvSpPr>
          <p:cNvPr id="779" name="Google Shape;779;p38"/>
          <p:cNvSpPr txBox="1">
            <a:spLocks noGrp="1"/>
          </p:cNvSpPr>
          <p:nvPr>
            <p:ph idx="1"/>
          </p:nvPr>
        </p:nvSpPr>
        <p:spPr>
          <a:prstGeom prst="rect">
            <a:avLst/>
          </a:prstGeom>
          <a:noFill/>
          <a:ln>
            <a:noFill/>
          </a:ln>
        </p:spPr>
        <p:txBody>
          <a:bodyPr spcFirstLastPara="1" wrap="square" lIns="0" tIns="45700" rIns="0" bIns="45700" anchor="t" anchorCtr="0">
            <a:normAutofit fontScale="70000" lnSpcReduction="20000"/>
          </a:bodyPr>
          <a:lstStyle/>
          <a:p>
            <a:pPr marL="91440" lvl="0" indent="-107950" algn="l" rtl="0">
              <a:lnSpc>
                <a:spcPct val="90000"/>
              </a:lnSpc>
              <a:spcBef>
                <a:spcPts val="0"/>
              </a:spcBef>
              <a:spcAft>
                <a:spcPts val="0"/>
              </a:spcAft>
              <a:buSzPct val="100000"/>
              <a:buChar char=" "/>
            </a:pPr>
            <a:r>
              <a:rPr lang="fr-BE" dirty="0"/>
              <a:t>Doivent figurer noir sur blanc dans le cahier des charges (sauf exception)</a:t>
            </a:r>
            <a:endParaRPr dirty="0"/>
          </a:p>
          <a:p>
            <a:pPr marL="91440" lvl="0" indent="-107950" algn="l" rtl="0">
              <a:lnSpc>
                <a:spcPct val="90000"/>
              </a:lnSpc>
              <a:spcBef>
                <a:spcPts val="1400"/>
              </a:spcBef>
              <a:spcAft>
                <a:spcPts val="0"/>
              </a:spcAft>
              <a:buSzPct val="100000"/>
              <a:buChar char=" "/>
            </a:pPr>
            <a:r>
              <a:rPr lang="fr-BE" dirty="0"/>
              <a:t>Caractéristiques communes fixées par l’art. 38 : </a:t>
            </a:r>
            <a:r>
              <a:rPr lang="fr-BE" b="1" dirty="0"/>
              <a:t>clarté</a:t>
            </a:r>
            <a:r>
              <a:rPr lang="fr-BE" dirty="0"/>
              <a:t>, </a:t>
            </a:r>
            <a:r>
              <a:rPr lang="fr-BE" b="1" dirty="0"/>
              <a:t>précision</a:t>
            </a:r>
            <a:r>
              <a:rPr lang="fr-BE" dirty="0"/>
              <a:t>, </a:t>
            </a:r>
            <a:r>
              <a:rPr lang="fr-BE" b="1" dirty="0"/>
              <a:t>univocité</a:t>
            </a:r>
            <a:endParaRPr dirty="0"/>
          </a:p>
          <a:p>
            <a:pPr marL="91440" lvl="0" indent="-107950" algn="l" rtl="0">
              <a:lnSpc>
                <a:spcPct val="90000"/>
              </a:lnSpc>
              <a:spcBef>
                <a:spcPts val="1400"/>
              </a:spcBef>
              <a:spcAft>
                <a:spcPts val="0"/>
              </a:spcAft>
              <a:buSzPct val="100000"/>
              <a:buChar char=" "/>
            </a:pPr>
            <a:r>
              <a:rPr lang="fr-BE" dirty="0"/>
              <a:t>La clause doit préciser le champ d’application et la nature des éventuelles modifications et les conditions dans lesquelles il peut en être fait usage</a:t>
            </a:r>
            <a:endParaRPr dirty="0"/>
          </a:p>
          <a:p>
            <a:pPr marL="91440" lvl="0" indent="-107950" algn="l" rtl="0">
              <a:lnSpc>
                <a:spcPct val="90000"/>
              </a:lnSpc>
              <a:spcBef>
                <a:spcPts val="1400"/>
              </a:spcBef>
              <a:spcAft>
                <a:spcPts val="0"/>
              </a:spcAft>
              <a:buSzPct val="100000"/>
              <a:buChar char=" "/>
            </a:pPr>
            <a:r>
              <a:rPr lang="fr-BE" dirty="0"/>
              <a:t>Interdiction de modifier la nature globale du marché ou de l’accord-cadre</a:t>
            </a:r>
            <a:endParaRPr dirty="0"/>
          </a:p>
          <a:p>
            <a:pPr marL="91440" lvl="0" indent="-107950" algn="l" rtl="0">
              <a:lnSpc>
                <a:spcPct val="90000"/>
              </a:lnSpc>
              <a:spcBef>
                <a:spcPts val="1400"/>
              </a:spcBef>
              <a:spcAft>
                <a:spcPts val="0"/>
              </a:spcAft>
              <a:buSzPct val="100000"/>
              <a:buChar char=" "/>
            </a:pPr>
            <a:r>
              <a:rPr lang="fr-BE" dirty="0"/>
              <a:t>Doivent être prise en compte dans l’estimation</a:t>
            </a:r>
            <a:endParaRPr dirty="0"/>
          </a:p>
          <a:p>
            <a:pPr marL="91440" lvl="0" indent="-107950" algn="l" rtl="0">
              <a:lnSpc>
                <a:spcPct val="90000"/>
              </a:lnSpc>
              <a:spcBef>
                <a:spcPts val="1400"/>
              </a:spcBef>
              <a:spcAft>
                <a:spcPts val="0"/>
              </a:spcAft>
              <a:buSzPct val="100000"/>
              <a:buChar char=" "/>
            </a:pPr>
            <a:r>
              <a:rPr lang="fr-BE" dirty="0"/>
              <a:t>« Les clauses de réexamen indiquent le </a:t>
            </a:r>
            <a:r>
              <a:rPr lang="fr-BE" b="1" dirty="0"/>
              <a:t>champ d’application </a:t>
            </a:r>
            <a:r>
              <a:rPr lang="fr-BE" dirty="0"/>
              <a:t>et la </a:t>
            </a:r>
            <a:r>
              <a:rPr lang="fr-BE" b="1" dirty="0"/>
              <a:t>nature des modifications </a:t>
            </a:r>
            <a:r>
              <a:rPr lang="fr-BE" dirty="0"/>
              <a:t>possibles ainsi que </a:t>
            </a:r>
            <a:r>
              <a:rPr lang="fr-BE" b="1" dirty="0"/>
              <a:t>les conditions dans lesquelles il peut en être fait usage</a:t>
            </a:r>
            <a:r>
              <a:rPr lang="fr-BE" dirty="0"/>
              <a:t>. Elles ne permettent pas de modifications qui changeraient la nature globale du marché ou de l’accord-cadre. ».</a:t>
            </a:r>
            <a:endParaRPr dirty="0"/>
          </a:p>
          <a:p>
            <a:pPr marL="457200" lvl="0" indent="-457200" algn="l" rtl="0">
              <a:lnSpc>
                <a:spcPct val="90000"/>
              </a:lnSpc>
              <a:spcBef>
                <a:spcPts val="1400"/>
              </a:spcBef>
              <a:spcAft>
                <a:spcPts val="0"/>
              </a:spcAft>
              <a:buSzPct val="100000"/>
              <a:buFont typeface="Calibri"/>
              <a:buAutoNum type="arabicPeriod"/>
            </a:pPr>
            <a:r>
              <a:rPr lang="fr-BE" dirty="0"/>
              <a:t>Champ d’application : à quelle situation s’applique la clause ?</a:t>
            </a:r>
            <a:endParaRPr dirty="0"/>
          </a:p>
          <a:p>
            <a:pPr marL="457200" lvl="0" indent="-457200" algn="l" rtl="0">
              <a:lnSpc>
                <a:spcPct val="90000"/>
              </a:lnSpc>
              <a:spcBef>
                <a:spcPts val="1400"/>
              </a:spcBef>
              <a:spcAft>
                <a:spcPts val="0"/>
              </a:spcAft>
              <a:buSzPct val="100000"/>
              <a:buFont typeface="Calibri"/>
              <a:buAutoNum type="arabicPeriod"/>
            </a:pPr>
            <a:r>
              <a:rPr lang="fr-BE" dirty="0"/>
              <a:t>Nature des modifications : qu’est-ce que ça peut engendrer comme modification ?</a:t>
            </a:r>
            <a:endParaRPr dirty="0"/>
          </a:p>
          <a:p>
            <a:pPr marL="457200" lvl="0" indent="-457200" algn="l" rtl="0">
              <a:lnSpc>
                <a:spcPct val="90000"/>
              </a:lnSpc>
              <a:spcBef>
                <a:spcPts val="1400"/>
              </a:spcBef>
              <a:spcAft>
                <a:spcPts val="0"/>
              </a:spcAft>
              <a:buSzPct val="100000"/>
              <a:buFont typeface="Calibri"/>
              <a:buAutoNum type="arabicPeriod"/>
            </a:pPr>
            <a:r>
              <a:rPr lang="fr-BE" dirty="0"/>
              <a:t>Conditions d’usage</a:t>
            </a:r>
            <a:endParaRPr dirty="0"/>
          </a:p>
          <a:p>
            <a:pPr marL="91440" lvl="0" indent="0" algn="l" rtl="0">
              <a:lnSpc>
                <a:spcPct val="90000"/>
              </a:lnSpc>
              <a:spcBef>
                <a:spcPts val="1400"/>
              </a:spcBef>
              <a:spcAft>
                <a:spcPts val="0"/>
              </a:spcAft>
              <a:buSzPct val="100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7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7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7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3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Clauses de réexamen libres (art. 38 RGE)</a:t>
            </a:r>
            <a:endParaRPr/>
          </a:p>
        </p:txBody>
      </p:sp>
      <p:sp>
        <p:nvSpPr>
          <p:cNvPr id="785" name="Google Shape;785;p39"/>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dirty="0"/>
              <a:t>Vous pouvez rédiger vous-même des clauses de réexamen claire, précise et univoque.</a:t>
            </a:r>
            <a:endParaRPr dirty="0"/>
          </a:p>
          <a:p>
            <a:pPr marL="91440" lvl="0" indent="-127000" algn="l" rtl="0">
              <a:lnSpc>
                <a:spcPct val="90000"/>
              </a:lnSpc>
              <a:spcBef>
                <a:spcPts val="1400"/>
              </a:spcBef>
              <a:spcAft>
                <a:spcPts val="0"/>
              </a:spcAft>
              <a:buSzPts val="2000"/>
              <a:buChar char=" "/>
            </a:pPr>
            <a:r>
              <a:rPr lang="fr-BE" dirty="0"/>
              <a:t>Pas de limite financière.</a:t>
            </a:r>
            <a:endParaRPr dirty="0"/>
          </a:p>
          <a:p>
            <a:pPr marL="91440" lvl="0" indent="-127000" algn="l" rtl="0">
              <a:lnSpc>
                <a:spcPct val="90000"/>
              </a:lnSpc>
              <a:spcBef>
                <a:spcPts val="1400"/>
              </a:spcBef>
              <a:spcAft>
                <a:spcPts val="0"/>
              </a:spcAft>
              <a:buSzPts val="2000"/>
              <a:buChar char=" "/>
            </a:pPr>
            <a:r>
              <a:rPr lang="fr-BE" dirty="0"/>
              <a:t>Ex. : marché de déchets. Ajout/suppression d’un site en cours de marché.</a:t>
            </a:r>
            <a:endParaRPr dirty="0"/>
          </a:p>
          <a:p>
            <a:pPr marL="91440" lvl="0" indent="-127000" algn="l" rtl="0">
              <a:lnSpc>
                <a:spcPct val="90000"/>
              </a:lnSpc>
              <a:spcBef>
                <a:spcPts val="1400"/>
              </a:spcBef>
              <a:spcAft>
                <a:spcPts val="0"/>
              </a:spcAft>
              <a:buSzPts val="2000"/>
              <a:buChar char=" "/>
            </a:pPr>
            <a:r>
              <a:rPr lang="fr-BE" dirty="0"/>
              <a:t>Redondance potentielle avec d’autres mécanismes</a:t>
            </a:r>
            <a:endParaRPr dirty="0"/>
          </a:p>
          <a:p>
            <a:pPr marL="91440" lvl="0" indent="0" algn="l" rtl="0">
              <a:lnSpc>
                <a:spcPct val="90000"/>
              </a:lnSpc>
              <a:spcBef>
                <a:spcPts val="14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40"/>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Clauses de réexamen obligatoires ou quasi obligatoires</a:t>
            </a:r>
            <a:endParaRPr/>
          </a:p>
        </p:txBody>
      </p:sp>
      <p:sp>
        <p:nvSpPr>
          <p:cNvPr id="791" name="Google Shape;791;p40"/>
          <p:cNvSpPr txBox="1">
            <a:spLocks noGrp="1"/>
          </p:cNvSpPr>
          <p:nvPr>
            <p:ph idx="1"/>
          </p:nvPr>
        </p:nvSpPr>
        <p:spPr>
          <a:xfrm>
            <a:off x="1097280" y="1845734"/>
            <a:ext cx="10180320" cy="4402666"/>
          </a:xfrm>
          <a:prstGeom prst="rect">
            <a:avLst/>
          </a:prstGeom>
          <a:noFill/>
          <a:ln>
            <a:noFill/>
          </a:ln>
        </p:spPr>
        <p:txBody>
          <a:bodyPr spcFirstLastPara="1" wrap="square" lIns="0" tIns="45700" rIns="0" bIns="45700" anchor="t" anchorCtr="0">
            <a:normAutofit fontScale="77500" lnSpcReduction="20000"/>
          </a:bodyPr>
          <a:lstStyle/>
          <a:p>
            <a:pPr marL="91440" lvl="0" indent="-127000" algn="l" rtl="0">
              <a:lnSpc>
                <a:spcPct val="90000"/>
              </a:lnSpc>
              <a:spcBef>
                <a:spcPts val="0"/>
              </a:spcBef>
              <a:spcAft>
                <a:spcPts val="0"/>
              </a:spcAft>
              <a:buSzPts val="2000"/>
              <a:buChar char=" "/>
            </a:pPr>
            <a:r>
              <a:rPr lang="fr-BE" dirty="0"/>
              <a:t>Certaines clauses de réexamen doivent obligatoirement* figurer dans vos cahiers de charges</a:t>
            </a:r>
            <a:endParaRPr dirty="0"/>
          </a:p>
          <a:p>
            <a:pPr marL="91440" lvl="0" indent="-127000" algn="l" rtl="0">
              <a:lnSpc>
                <a:spcPct val="90000"/>
              </a:lnSpc>
              <a:spcBef>
                <a:spcPts val="1400"/>
              </a:spcBef>
              <a:spcAft>
                <a:spcPts val="0"/>
              </a:spcAft>
              <a:buSzPts val="2000"/>
              <a:buChar char=" "/>
            </a:pPr>
            <a:r>
              <a:rPr lang="fr-BE" dirty="0"/>
              <a:t>Mais, dans certains cas, on peut y déroger (au début des cahiers de charges) – art. 9 RGE</a:t>
            </a: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15239" algn="l" rtl="0">
              <a:lnSpc>
                <a:spcPct val="90000"/>
              </a:lnSpc>
              <a:spcBef>
                <a:spcPts val="1400"/>
              </a:spcBef>
              <a:spcAft>
                <a:spcPts val="0"/>
              </a:spcAft>
              <a:buSzPts val="1200"/>
              <a:buNone/>
            </a:pPr>
            <a:endParaRPr sz="1200" dirty="0"/>
          </a:p>
          <a:p>
            <a:pPr marL="91440" lvl="0" indent="-15239" algn="l" rtl="0">
              <a:lnSpc>
                <a:spcPct val="90000"/>
              </a:lnSpc>
              <a:spcBef>
                <a:spcPts val="1400"/>
              </a:spcBef>
              <a:spcAft>
                <a:spcPts val="0"/>
              </a:spcAft>
              <a:buSzPts val="1200"/>
              <a:buNone/>
            </a:pPr>
            <a:endParaRPr sz="1200" dirty="0"/>
          </a:p>
          <a:p>
            <a:pPr marL="91440" lvl="0" indent="-91440" algn="l" rtl="0">
              <a:lnSpc>
                <a:spcPct val="90000"/>
              </a:lnSpc>
              <a:spcBef>
                <a:spcPts val="1400"/>
              </a:spcBef>
              <a:spcAft>
                <a:spcPts val="0"/>
              </a:spcAft>
              <a:buSzPts val="1200"/>
              <a:buChar char=" "/>
            </a:pPr>
            <a:r>
              <a:rPr lang="fr-BE" sz="1200" dirty="0"/>
              <a:t>* </a:t>
            </a:r>
            <a:r>
              <a:rPr lang="fr-BE" sz="1100" dirty="0">
                <a:latin typeface="Montserrat"/>
                <a:ea typeface="Montserrat"/>
                <a:cs typeface="Montserrat"/>
                <a:sym typeface="Montserrat"/>
              </a:rPr>
              <a:t>Sauf dans « les marchés portant à la fois sur le financement, la conception et l’exécution de travaux ainsi que, le cas échéant, sur toute prestation de services relative à ceux-ci. » (RGE, art. 9, §4, al. 3).</a:t>
            </a:r>
            <a:endParaRPr dirty="0"/>
          </a:p>
          <a:p>
            <a:pPr marL="0" lvl="0" indent="0" algn="l" rtl="0">
              <a:lnSpc>
                <a:spcPct val="90000"/>
              </a:lnSpc>
              <a:spcBef>
                <a:spcPts val="1400"/>
              </a:spcBef>
              <a:spcAft>
                <a:spcPts val="0"/>
              </a:spcAft>
              <a:buSzPts val="1200"/>
              <a:buNone/>
            </a:pPr>
            <a:endParaRPr sz="1200"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p:txBody>
      </p:sp>
      <p:graphicFrame>
        <p:nvGraphicFramePr>
          <p:cNvPr id="792" name="Google Shape;792;p40"/>
          <p:cNvGraphicFramePr/>
          <p:nvPr>
            <p:extLst>
              <p:ext uri="{D42A27DB-BD31-4B8C-83A1-F6EECF244321}">
                <p14:modId xmlns:p14="http://schemas.microsoft.com/office/powerpoint/2010/main" val="3349120163"/>
              </p:ext>
            </p:extLst>
          </p:nvPr>
        </p:nvGraphicFramePr>
        <p:xfrm>
          <a:off x="1097280" y="2948274"/>
          <a:ext cx="10058400" cy="2952975"/>
        </p:xfrm>
        <a:graphic>
          <a:graphicData uri="http://schemas.openxmlformats.org/drawingml/2006/table">
            <a:tbl>
              <a:tblPr firstRow="1" bandRow="1">
                <a:noFill/>
                <a:tableStyleId>{EAFDB0F5-6452-48BC-A331-58DE9C993E1D}</a:tableStyleId>
              </a:tblPr>
              <a:tblGrid>
                <a:gridCol w="3327400">
                  <a:extLst>
                    <a:ext uri="{9D8B030D-6E8A-4147-A177-3AD203B41FA5}">
                      <a16:colId xmlns:a16="http://schemas.microsoft.com/office/drawing/2014/main" val="20000"/>
                    </a:ext>
                  </a:extLst>
                </a:gridCol>
                <a:gridCol w="1185325">
                  <a:extLst>
                    <a:ext uri="{9D8B030D-6E8A-4147-A177-3AD203B41FA5}">
                      <a16:colId xmlns:a16="http://schemas.microsoft.com/office/drawing/2014/main" val="20001"/>
                    </a:ext>
                  </a:extLst>
                </a:gridCol>
                <a:gridCol w="5545675">
                  <a:extLst>
                    <a:ext uri="{9D8B030D-6E8A-4147-A177-3AD203B41FA5}">
                      <a16:colId xmlns:a16="http://schemas.microsoft.com/office/drawing/2014/main" val="20002"/>
                    </a:ext>
                  </a:extLst>
                </a:gridCol>
              </a:tblGrid>
              <a:tr h="277925">
                <a:tc>
                  <a:txBody>
                    <a:bodyPr/>
                    <a:lstStyle/>
                    <a:p>
                      <a:pPr marL="0" marR="0" lvl="0" indent="0" algn="l" rtl="0">
                        <a:spcBef>
                          <a:spcPts val="0"/>
                        </a:spcBef>
                        <a:spcAft>
                          <a:spcPts val="0"/>
                        </a:spcAft>
                        <a:buNone/>
                      </a:pPr>
                      <a:r>
                        <a:rPr lang="fr-BE" sz="1200"/>
                        <a:t>Libellé</a:t>
                      </a:r>
                      <a:endParaRPr/>
                    </a:p>
                  </a:txBody>
                  <a:tcPr marL="91450" marR="91450" marT="45725" marB="45725"/>
                </a:tc>
                <a:tc>
                  <a:txBody>
                    <a:bodyPr/>
                    <a:lstStyle/>
                    <a:p>
                      <a:pPr marL="0" marR="0" lvl="0" indent="0" algn="l" rtl="0">
                        <a:spcBef>
                          <a:spcPts val="0"/>
                        </a:spcBef>
                        <a:spcAft>
                          <a:spcPts val="0"/>
                        </a:spcAft>
                        <a:buNone/>
                      </a:pPr>
                      <a:r>
                        <a:rPr lang="fr-BE" sz="1200"/>
                        <a:t>Article</a:t>
                      </a:r>
                      <a:endParaRPr/>
                    </a:p>
                  </a:txBody>
                  <a:tcPr marL="91450" marR="91450" marT="45725" marB="45725"/>
                </a:tc>
                <a:tc>
                  <a:txBody>
                    <a:bodyPr/>
                    <a:lstStyle/>
                    <a:p>
                      <a:pPr marL="0" marR="0" lvl="0" indent="0" algn="l" rtl="0">
                        <a:spcBef>
                          <a:spcPts val="0"/>
                        </a:spcBef>
                        <a:spcAft>
                          <a:spcPts val="0"/>
                        </a:spcAft>
                        <a:buNone/>
                      </a:pPr>
                      <a:r>
                        <a:rPr lang="fr-BE" sz="1200"/>
                        <a:t>Dérogation possible</a:t>
                      </a:r>
                      <a:endParaRPr/>
                    </a:p>
                  </a:txBody>
                  <a:tcPr marL="91450" marR="91450" marT="45725" marB="45725"/>
                </a:tc>
                <a:extLst>
                  <a:ext uri="{0D108BD9-81ED-4DB2-BD59-A6C34878D82A}">
                    <a16:rowId xmlns:a16="http://schemas.microsoft.com/office/drawing/2014/main" val="10000"/>
                  </a:ext>
                </a:extLst>
              </a:tr>
              <a:tr h="472450">
                <a:tc>
                  <a:txBody>
                    <a:bodyPr/>
                    <a:lstStyle/>
                    <a:p>
                      <a:pPr marL="0" marR="0" lvl="0" indent="0" algn="l" rtl="0">
                        <a:spcBef>
                          <a:spcPts val="0"/>
                        </a:spcBef>
                        <a:spcAft>
                          <a:spcPts val="0"/>
                        </a:spcAft>
                        <a:buNone/>
                      </a:pPr>
                      <a:r>
                        <a:rPr lang="fr-BE" sz="1200" dirty="0">
                          <a:solidFill>
                            <a:schemeClr val="dk1"/>
                          </a:solidFill>
                          <a:latin typeface="Calibri"/>
                          <a:ea typeface="Calibri"/>
                          <a:cs typeface="Calibri"/>
                          <a:sym typeface="Calibri"/>
                        </a:rPr>
                        <a:t>Révision des prix (travaux)</a:t>
                      </a:r>
                      <a:endParaRPr sz="1200" dirty="0"/>
                    </a:p>
                  </a:txBody>
                  <a:tcPr marL="91450" marR="91450" marT="45725" marB="45725"/>
                </a:tc>
                <a:tc>
                  <a:txBody>
                    <a:bodyPr/>
                    <a:lstStyle/>
                    <a:p>
                      <a:pPr marL="0" marR="0" lvl="0" indent="0" algn="l" rtl="0">
                        <a:spcBef>
                          <a:spcPts val="0"/>
                        </a:spcBef>
                        <a:spcAft>
                          <a:spcPts val="0"/>
                        </a:spcAft>
                        <a:buNone/>
                      </a:pPr>
                      <a:r>
                        <a:rPr lang="fr-BE" sz="1200">
                          <a:solidFill>
                            <a:schemeClr val="dk1"/>
                          </a:solidFill>
                          <a:latin typeface="Calibri"/>
                          <a:ea typeface="Calibri"/>
                          <a:cs typeface="Calibri"/>
                          <a:sym typeface="Calibri"/>
                        </a:rPr>
                        <a:t>38/7, §1</a:t>
                      </a:r>
                      <a:r>
                        <a:rPr lang="fr-BE" sz="1200" baseline="30000">
                          <a:solidFill>
                            <a:schemeClr val="dk1"/>
                          </a:solidFill>
                          <a:latin typeface="Calibri"/>
                          <a:ea typeface="Calibri"/>
                          <a:cs typeface="Calibri"/>
                          <a:sym typeface="Calibri"/>
                        </a:rPr>
                        <a:t>er</a:t>
                      </a:r>
                      <a:endParaRPr sz="1200"/>
                    </a:p>
                  </a:txBody>
                  <a:tcPr marL="91450" marR="91450" marT="45725" marB="45725"/>
                </a:tc>
                <a:tc>
                  <a:txBody>
                    <a:bodyPr/>
                    <a:lstStyle/>
                    <a:p>
                      <a:pPr marL="0" marR="0" lvl="0" indent="0" algn="l" rtl="0">
                        <a:spcBef>
                          <a:spcPts val="0"/>
                        </a:spcBef>
                        <a:spcAft>
                          <a:spcPts val="0"/>
                        </a:spcAft>
                        <a:buNone/>
                      </a:pPr>
                      <a:r>
                        <a:rPr lang="fr-BE" sz="1200"/>
                        <a:t>Oui : faire mention de la dérogation au début du CCH. Pas besoin de faire figurer la motivation in extenso.</a:t>
                      </a:r>
                      <a:endParaRPr/>
                    </a:p>
                  </a:txBody>
                  <a:tcPr marL="91450" marR="91450" marT="45725" marB="45725"/>
                </a:tc>
                <a:extLst>
                  <a:ext uri="{0D108BD9-81ED-4DB2-BD59-A6C34878D82A}">
                    <a16:rowId xmlns:a16="http://schemas.microsoft.com/office/drawing/2014/main" val="10001"/>
                  </a:ext>
                </a:extLst>
              </a:tr>
              <a:tr h="407075">
                <a:tc>
                  <a:txBody>
                    <a:bodyPr/>
                    <a:lstStyle/>
                    <a:p>
                      <a:pPr marL="0" marR="0" lvl="0" indent="0" algn="l" rtl="0">
                        <a:lnSpc>
                          <a:spcPct val="107000"/>
                        </a:lnSpc>
                        <a:spcBef>
                          <a:spcPts val="0"/>
                        </a:spcBef>
                        <a:spcAft>
                          <a:spcPts val="0"/>
                        </a:spcAft>
                        <a:buNone/>
                      </a:pPr>
                      <a:r>
                        <a:rPr lang="fr-BE" sz="1200">
                          <a:solidFill>
                            <a:schemeClr val="dk1"/>
                          </a:solidFill>
                          <a:latin typeface="Calibri"/>
                          <a:ea typeface="Calibri"/>
                          <a:cs typeface="Calibri"/>
                          <a:sym typeface="Calibri"/>
                        </a:rPr>
                        <a:t>Impositions ayant une incidence sur le montant du marché</a:t>
                      </a:r>
                      <a:endParaRPr/>
                    </a:p>
                  </a:txBody>
                  <a:tcPr marL="68575" marR="68575" marT="0" marB="0"/>
                </a:tc>
                <a:tc>
                  <a:txBody>
                    <a:bodyPr/>
                    <a:lstStyle/>
                    <a:p>
                      <a:pPr marL="0" marR="0" lvl="0" indent="0" algn="l" rtl="0">
                        <a:spcBef>
                          <a:spcPts val="0"/>
                        </a:spcBef>
                        <a:spcAft>
                          <a:spcPts val="0"/>
                        </a:spcAft>
                        <a:buNone/>
                      </a:pPr>
                      <a:r>
                        <a:rPr lang="fr-BE" sz="1200"/>
                        <a:t>38/8</a:t>
                      </a:r>
                      <a:endParaRPr/>
                    </a:p>
                  </a:txBody>
                  <a:tcPr marL="91450" marR="91450" marT="45725" marB="45725"/>
                </a:tc>
                <a:tc>
                  <a:txBody>
                    <a:bodyPr/>
                    <a:lstStyle/>
                    <a:p>
                      <a:pPr marL="0" marR="0" lvl="0" indent="0" algn="l" rtl="0">
                        <a:spcBef>
                          <a:spcPts val="0"/>
                        </a:spcBef>
                        <a:spcAft>
                          <a:spcPts val="0"/>
                        </a:spcAft>
                        <a:buNone/>
                      </a:pPr>
                      <a:r>
                        <a:rPr lang="fr-BE" sz="1200"/>
                        <a:t>Non*</a:t>
                      </a:r>
                      <a:endParaRPr/>
                    </a:p>
                  </a:txBody>
                  <a:tcPr marL="91450" marR="91450" marT="45725" marB="45725"/>
                </a:tc>
                <a:extLst>
                  <a:ext uri="{0D108BD9-81ED-4DB2-BD59-A6C34878D82A}">
                    <a16:rowId xmlns:a16="http://schemas.microsoft.com/office/drawing/2014/main" val="10002"/>
                  </a:ext>
                </a:extLst>
              </a:tr>
              <a:tr h="407075">
                <a:tc>
                  <a:txBody>
                    <a:bodyPr/>
                    <a:lstStyle/>
                    <a:p>
                      <a:pPr marL="0" marR="0" lvl="0" indent="0" algn="l" rtl="0">
                        <a:lnSpc>
                          <a:spcPct val="107000"/>
                        </a:lnSpc>
                        <a:spcBef>
                          <a:spcPts val="0"/>
                        </a:spcBef>
                        <a:spcAft>
                          <a:spcPts val="0"/>
                        </a:spcAft>
                        <a:buNone/>
                      </a:pPr>
                      <a:r>
                        <a:rPr lang="fr-BE" sz="1200">
                          <a:solidFill>
                            <a:schemeClr val="dk1"/>
                          </a:solidFill>
                          <a:latin typeface="Calibri"/>
                          <a:ea typeface="Calibri"/>
                          <a:cs typeface="Calibri"/>
                          <a:sym typeface="Calibri"/>
                        </a:rPr>
                        <a:t>Circonstances imprévisibles au détriment de l’adjudicataire</a:t>
                      </a:r>
                      <a:endParaRPr/>
                    </a:p>
                  </a:txBody>
                  <a:tcPr marL="68575" marR="68575" marT="0" marB="0"/>
                </a:tc>
                <a:tc>
                  <a:txBody>
                    <a:bodyPr/>
                    <a:lstStyle/>
                    <a:p>
                      <a:pPr marL="0" marR="0" lvl="0" indent="0" algn="l" rtl="0">
                        <a:spcBef>
                          <a:spcPts val="0"/>
                        </a:spcBef>
                        <a:spcAft>
                          <a:spcPts val="0"/>
                        </a:spcAft>
                        <a:buNone/>
                      </a:pPr>
                      <a:r>
                        <a:rPr lang="fr-BE" sz="1200">
                          <a:solidFill>
                            <a:schemeClr val="dk1"/>
                          </a:solidFill>
                          <a:latin typeface="Calibri"/>
                          <a:ea typeface="Calibri"/>
                          <a:cs typeface="Calibri"/>
                          <a:sym typeface="Calibri"/>
                        </a:rPr>
                        <a:t>38/9</a:t>
                      </a:r>
                      <a:endParaRPr sz="1200"/>
                    </a:p>
                  </a:txBody>
                  <a:tcPr marL="91450" marR="91450" marT="45725" marB="45725"/>
                </a:tc>
                <a:tc rowSpan="2">
                  <a:txBody>
                    <a:bodyPr/>
                    <a:lstStyle/>
                    <a:p>
                      <a:pPr marL="0" marR="0" lvl="0" indent="0" algn="l" rtl="0">
                        <a:spcBef>
                          <a:spcPts val="0"/>
                        </a:spcBef>
                        <a:spcAft>
                          <a:spcPts val="0"/>
                        </a:spcAft>
                        <a:buNone/>
                      </a:pPr>
                      <a:r>
                        <a:rPr lang="fr-BE" sz="1200"/>
                        <a:t>Non (on peut déroger aux premiers paragraphes mais pas à la clause de repli : « Si les documents du marché ne contiennent pas [cette clause de réexamen], les règles prévues […] sont réputées être applicables de plein droit »)</a:t>
                      </a:r>
                      <a:endParaRPr sz="1200"/>
                    </a:p>
                  </a:txBody>
                  <a:tcPr marL="91450" marR="91450" marT="45725" marB="45725"/>
                </a:tc>
                <a:extLst>
                  <a:ext uri="{0D108BD9-81ED-4DB2-BD59-A6C34878D82A}">
                    <a16:rowId xmlns:a16="http://schemas.microsoft.com/office/drawing/2014/main" val="10003"/>
                  </a:ext>
                </a:extLst>
              </a:tr>
              <a:tr h="454450">
                <a:tc>
                  <a:txBody>
                    <a:bodyPr/>
                    <a:lstStyle/>
                    <a:p>
                      <a:pPr marL="0" marR="0" lvl="0" indent="0" algn="l" rtl="0">
                        <a:lnSpc>
                          <a:spcPct val="107000"/>
                        </a:lnSpc>
                        <a:spcBef>
                          <a:spcPts val="0"/>
                        </a:spcBef>
                        <a:spcAft>
                          <a:spcPts val="0"/>
                        </a:spcAft>
                        <a:buNone/>
                      </a:pPr>
                      <a:r>
                        <a:rPr lang="fr-BE" sz="1200">
                          <a:solidFill>
                            <a:schemeClr val="dk1"/>
                          </a:solidFill>
                          <a:latin typeface="Calibri"/>
                          <a:ea typeface="Calibri"/>
                          <a:cs typeface="Calibri"/>
                          <a:sym typeface="Calibri"/>
                        </a:rPr>
                        <a:t>Équilibre contractuel bouleversé en faveur de l’adjudicataire</a:t>
                      </a:r>
                      <a:endParaRPr/>
                    </a:p>
                  </a:txBody>
                  <a:tcPr marL="68575" marR="68575" marT="0" marB="0"/>
                </a:tc>
                <a:tc>
                  <a:txBody>
                    <a:bodyPr/>
                    <a:lstStyle/>
                    <a:p>
                      <a:pPr marL="0" marR="0" lvl="0" indent="0" algn="l" rtl="0">
                        <a:spcBef>
                          <a:spcPts val="0"/>
                        </a:spcBef>
                        <a:spcAft>
                          <a:spcPts val="0"/>
                        </a:spcAft>
                        <a:buNone/>
                      </a:pPr>
                      <a:r>
                        <a:rPr lang="fr-BE" sz="1200">
                          <a:solidFill>
                            <a:schemeClr val="dk1"/>
                          </a:solidFill>
                          <a:latin typeface="Calibri"/>
                          <a:ea typeface="Calibri"/>
                          <a:cs typeface="Calibri"/>
                          <a:sym typeface="Calibri"/>
                        </a:rPr>
                        <a:t>38/10</a:t>
                      </a:r>
                      <a:endParaRPr sz="1200"/>
                    </a:p>
                  </a:txBody>
                  <a:tcPr marL="91450" marR="91450" marT="45725" marB="45725"/>
                </a:tc>
                <a:tc vMerge="1">
                  <a:txBody>
                    <a:bodyPr/>
                    <a:lstStyle/>
                    <a:p>
                      <a:endParaRPr lang="fr-FR"/>
                    </a:p>
                  </a:txBody>
                  <a:tcPr/>
                </a:tc>
                <a:extLst>
                  <a:ext uri="{0D108BD9-81ED-4DB2-BD59-A6C34878D82A}">
                    <a16:rowId xmlns:a16="http://schemas.microsoft.com/office/drawing/2014/main" val="10004"/>
                  </a:ext>
                </a:extLst>
              </a:tr>
              <a:tr h="407075">
                <a:tc>
                  <a:txBody>
                    <a:bodyPr/>
                    <a:lstStyle/>
                    <a:p>
                      <a:pPr marL="0" marR="0" lvl="0" indent="0" algn="l" rtl="0">
                        <a:lnSpc>
                          <a:spcPct val="107000"/>
                        </a:lnSpc>
                        <a:spcBef>
                          <a:spcPts val="0"/>
                        </a:spcBef>
                        <a:spcAft>
                          <a:spcPts val="0"/>
                        </a:spcAft>
                        <a:buNone/>
                      </a:pPr>
                      <a:r>
                        <a:rPr lang="fr-BE" sz="1200">
                          <a:solidFill>
                            <a:schemeClr val="dk1"/>
                          </a:solidFill>
                          <a:latin typeface="Calibri"/>
                          <a:ea typeface="Calibri"/>
                          <a:cs typeface="Calibri"/>
                          <a:sym typeface="Calibri"/>
                        </a:rPr>
                        <a:t>Carences, lenteurs ou faits quelconques imputés à l’adjudicateur ou l’adjudicataire</a:t>
                      </a:r>
                      <a:endParaRPr/>
                    </a:p>
                  </a:txBody>
                  <a:tcPr marL="68575" marR="68575" marT="0" marB="0"/>
                </a:tc>
                <a:tc>
                  <a:txBody>
                    <a:bodyPr/>
                    <a:lstStyle/>
                    <a:p>
                      <a:pPr marL="0" marR="0" lvl="0" indent="0" algn="l" rtl="0">
                        <a:spcBef>
                          <a:spcPts val="0"/>
                        </a:spcBef>
                        <a:spcAft>
                          <a:spcPts val="0"/>
                        </a:spcAft>
                        <a:buNone/>
                      </a:pPr>
                      <a:r>
                        <a:rPr lang="fr-BE" sz="1200">
                          <a:solidFill>
                            <a:schemeClr val="dk1"/>
                          </a:solidFill>
                          <a:latin typeface="Calibri"/>
                          <a:ea typeface="Calibri"/>
                          <a:cs typeface="Calibri"/>
                          <a:sym typeface="Calibri"/>
                        </a:rPr>
                        <a:t>38/11</a:t>
                      </a:r>
                      <a:endParaRPr sz="1200"/>
                    </a:p>
                  </a:txBody>
                  <a:tcPr marL="91450" marR="91450" marT="45725" marB="45725"/>
                </a:tc>
                <a:tc rowSpan="2">
                  <a:txBody>
                    <a:bodyPr/>
                    <a:lstStyle/>
                    <a:p>
                      <a:pPr marL="0" marR="0" lvl="0" indent="0" algn="l" rtl="0">
                        <a:spcBef>
                          <a:spcPts val="0"/>
                        </a:spcBef>
                        <a:spcAft>
                          <a:spcPts val="0"/>
                        </a:spcAft>
                        <a:buNone/>
                      </a:pPr>
                      <a:r>
                        <a:rPr lang="fr-BE" sz="1200"/>
                        <a:t>Non*</a:t>
                      </a:r>
                      <a:endParaRPr/>
                    </a:p>
                  </a:txBody>
                  <a:tcPr marL="91450" marR="91450" marT="45725" marB="45725"/>
                </a:tc>
                <a:extLst>
                  <a:ext uri="{0D108BD9-81ED-4DB2-BD59-A6C34878D82A}">
                    <a16:rowId xmlns:a16="http://schemas.microsoft.com/office/drawing/2014/main" val="10005"/>
                  </a:ext>
                </a:extLst>
              </a:tr>
              <a:tr h="526925">
                <a:tc>
                  <a:txBody>
                    <a:bodyPr/>
                    <a:lstStyle/>
                    <a:p>
                      <a:pPr marL="0" marR="0" lvl="0" indent="0" algn="l" rtl="0">
                        <a:lnSpc>
                          <a:spcPct val="107000"/>
                        </a:lnSpc>
                        <a:spcBef>
                          <a:spcPts val="0"/>
                        </a:spcBef>
                        <a:spcAft>
                          <a:spcPts val="0"/>
                        </a:spcAft>
                        <a:buNone/>
                      </a:pPr>
                      <a:r>
                        <a:rPr lang="fr-BE" sz="1200">
                          <a:solidFill>
                            <a:schemeClr val="dk1"/>
                          </a:solidFill>
                          <a:latin typeface="Calibri"/>
                          <a:ea typeface="Calibri"/>
                          <a:cs typeface="Calibri"/>
                          <a:sym typeface="Calibri"/>
                        </a:rPr>
                        <a:t>Suspensions ordonnées par l’adjudicateur et incidents durant la procédure</a:t>
                      </a:r>
                      <a:endParaRPr/>
                    </a:p>
                  </a:txBody>
                  <a:tcPr marL="68575" marR="68575" marT="0" marB="0"/>
                </a:tc>
                <a:tc>
                  <a:txBody>
                    <a:bodyPr/>
                    <a:lstStyle/>
                    <a:p>
                      <a:pPr marL="0" marR="0" lvl="0" indent="0" algn="l" rtl="0">
                        <a:spcBef>
                          <a:spcPts val="0"/>
                        </a:spcBef>
                        <a:spcAft>
                          <a:spcPts val="0"/>
                        </a:spcAft>
                        <a:buNone/>
                      </a:pPr>
                      <a:r>
                        <a:rPr lang="fr-BE" sz="1200" dirty="0">
                          <a:solidFill>
                            <a:schemeClr val="dk1"/>
                          </a:solidFill>
                          <a:latin typeface="Calibri"/>
                          <a:ea typeface="Calibri"/>
                          <a:cs typeface="Calibri"/>
                          <a:sym typeface="Calibri"/>
                        </a:rPr>
                        <a:t>38/12, §1</a:t>
                      </a:r>
                      <a:r>
                        <a:rPr lang="fr-BE" sz="1200" baseline="30000" dirty="0">
                          <a:solidFill>
                            <a:schemeClr val="dk1"/>
                          </a:solidFill>
                          <a:latin typeface="Calibri"/>
                          <a:ea typeface="Calibri"/>
                          <a:cs typeface="Calibri"/>
                          <a:sym typeface="Calibri"/>
                        </a:rPr>
                        <a:t>er</a:t>
                      </a:r>
                      <a:endParaRPr sz="1200" dirty="0"/>
                    </a:p>
                  </a:txBody>
                  <a:tcPr marL="91450" marR="91450" marT="45725" marB="45725"/>
                </a:tc>
                <a:tc vMerge="1">
                  <a:txBody>
                    <a:bodyPr/>
                    <a:lstStyle/>
                    <a:p>
                      <a:endParaRPr lang="fr-FR"/>
                    </a:p>
                  </a:txBody>
                  <a:tcPr/>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9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41"/>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3600"/>
              <a:buFont typeface="Calibri"/>
              <a:buNone/>
            </a:pPr>
            <a:r>
              <a:rPr lang="fr-BE" sz="3600"/>
              <a:t>Clause de réexamen </a:t>
            </a:r>
            <a:r>
              <a:rPr lang="fr-BE" sz="3600" b="1"/>
              <a:t>obligatoire </a:t>
            </a:r>
            <a:r>
              <a:rPr lang="fr-BE" sz="3600"/>
              <a:t>: la Révisions des prix dans les marchés de travaux et certains marchés de services (38/7, §1)</a:t>
            </a:r>
            <a:endParaRPr sz="3600"/>
          </a:p>
        </p:txBody>
      </p:sp>
      <p:sp>
        <p:nvSpPr>
          <p:cNvPr id="798" name="Google Shape;798;p41"/>
          <p:cNvSpPr txBox="1">
            <a:spLocks noGrp="1"/>
          </p:cNvSpPr>
          <p:nvPr>
            <p:ph idx="1"/>
          </p:nvPr>
        </p:nvSpPr>
        <p:spPr>
          <a:xfrm>
            <a:off x="1097280" y="1845733"/>
            <a:ext cx="10058400" cy="4313019"/>
          </a:xfrm>
          <a:prstGeom prst="rect">
            <a:avLst/>
          </a:prstGeom>
          <a:noFill/>
          <a:ln>
            <a:noFill/>
          </a:ln>
        </p:spPr>
        <p:txBody>
          <a:bodyPr spcFirstLastPara="1" wrap="square" lIns="0" tIns="45700" rIns="0" bIns="45700" anchor="t" anchorCtr="0">
            <a:normAutofit fontScale="55000" lnSpcReduction="20000"/>
          </a:bodyPr>
          <a:lstStyle/>
          <a:p>
            <a:pPr marL="91440" lvl="0" indent="-98425" algn="l" rtl="0">
              <a:lnSpc>
                <a:spcPct val="90000"/>
              </a:lnSpc>
              <a:spcBef>
                <a:spcPts val="0"/>
              </a:spcBef>
              <a:spcAft>
                <a:spcPts val="0"/>
              </a:spcAft>
              <a:buSzPct val="100000"/>
              <a:buChar char=" "/>
            </a:pPr>
            <a:r>
              <a:rPr lang="fr-BE" dirty="0"/>
              <a:t>La clause la plus connue</a:t>
            </a:r>
            <a:endParaRPr dirty="0"/>
          </a:p>
          <a:p>
            <a:pPr marL="91440" lvl="0" indent="-98425" algn="l" rtl="0">
              <a:lnSpc>
                <a:spcPct val="90000"/>
              </a:lnSpc>
              <a:spcBef>
                <a:spcPts val="1400"/>
              </a:spcBef>
              <a:spcAft>
                <a:spcPts val="0"/>
              </a:spcAft>
              <a:buSzPct val="100000"/>
              <a:buChar char=" "/>
            </a:pPr>
            <a:r>
              <a:rPr lang="fr-BE" dirty="0"/>
              <a:t>Obligatoire dans les marchés de travaux et certains marchés de services (l’annexe 1 du RGE  (étude de sol, défrichement, abattage d’arbres, élagage, curage des égouts, etc.)</a:t>
            </a:r>
            <a:endParaRPr dirty="0"/>
          </a:p>
          <a:p>
            <a:pPr marL="91440" lvl="0" indent="-98425" algn="l" rtl="0">
              <a:lnSpc>
                <a:spcPct val="90000"/>
              </a:lnSpc>
              <a:spcBef>
                <a:spcPts val="1400"/>
              </a:spcBef>
              <a:spcAft>
                <a:spcPts val="0"/>
              </a:spcAft>
              <a:buSzPct val="100000"/>
              <a:buChar char=" "/>
            </a:pPr>
            <a:r>
              <a:rPr lang="fr-BE" dirty="0"/>
              <a:t>Obligatoire sauf dérogation explicite au début du cahier des charges (art. 9 RGE, §4) : « Il peut par contre être dérogé aux articles 38/7, 38/9, §§ 1er à 3 et 38/10, §§ 1er à 3 dans des cas dûment motivés mais sans que le caractère indispensable de cette dérogation ne doive être démontré. »</a:t>
            </a:r>
            <a:endParaRPr dirty="0"/>
          </a:p>
          <a:p>
            <a:pPr marL="91440" lvl="0" indent="-98425" algn="l" rtl="0">
              <a:lnSpc>
                <a:spcPct val="90000"/>
              </a:lnSpc>
              <a:spcBef>
                <a:spcPts val="1400"/>
              </a:spcBef>
              <a:spcAft>
                <a:spcPts val="0"/>
              </a:spcAft>
              <a:buSzPct val="100000"/>
              <a:buChar char=" "/>
            </a:pPr>
            <a:r>
              <a:rPr lang="fr-BE" dirty="0"/>
              <a:t>« Une révision des prix n’est pas obligatoire pour les marchés d'un montant estimé inférieur à 120.000 euros et lorsque le délai d’exécution initial est inférieur à cent-vingt jours ouvrables ou cent-quatre-vingts jours de calendrier. »</a:t>
            </a:r>
          </a:p>
          <a:p>
            <a:pPr marL="91440" lvl="0" indent="-98425" algn="l" rtl="0">
              <a:lnSpc>
                <a:spcPct val="90000"/>
              </a:lnSpc>
              <a:spcBef>
                <a:spcPts val="1400"/>
              </a:spcBef>
              <a:spcAft>
                <a:spcPts val="0"/>
              </a:spcAft>
              <a:buSzPct val="100000"/>
              <a:buChar char=" "/>
            </a:pPr>
            <a:r>
              <a:rPr lang="fr-BE" dirty="0">
                <a:sym typeface="Wingdings" panose="05000000000000000000" pitchFamily="2" charset="2"/>
              </a:rPr>
              <a:t></a:t>
            </a:r>
            <a:r>
              <a:rPr lang="fr-BE" dirty="0"/>
              <a:t> Clause de réexamen réellement obligatoire (pas de clause de repli)</a:t>
            </a:r>
            <a:endParaRPr dirty="0"/>
          </a:p>
          <a:p>
            <a:pPr marL="91440" lvl="0" indent="-98425" algn="l" rtl="0">
              <a:lnSpc>
                <a:spcPct val="90000"/>
              </a:lnSpc>
              <a:spcBef>
                <a:spcPts val="1400"/>
              </a:spcBef>
              <a:spcAft>
                <a:spcPts val="0"/>
              </a:spcAft>
              <a:buSzPct val="100000"/>
              <a:buChar char=" "/>
            </a:pPr>
            <a:r>
              <a:rPr lang="fr-BE" dirty="0"/>
              <a:t>Peut-être invoqué par les deux parties !</a:t>
            </a:r>
            <a:endParaRPr dirty="0"/>
          </a:p>
          <a:p>
            <a:pPr marL="91440" lvl="0" indent="-98425" algn="l" rtl="0">
              <a:lnSpc>
                <a:spcPct val="90000"/>
              </a:lnSpc>
              <a:spcBef>
                <a:spcPts val="1400"/>
              </a:spcBef>
              <a:spcAft>
                <a:spcPts val="0"/>
              </a:spcAft>
              <a:buSzPct val="100000"/>
              <a:buChar char=" "/>
            </a:pPr>
            <a:r>
              <a:rPr lang="fr-BE" dirty="0"/>
              <a:t>Mieux de préciser certains éléments dans la clause : clarté dans la formulation (par ex. déclencheur, délai pour l’applicabilité, régularité, cliquet, etc.)</a:t>
            </a:r>
            <a:endParaRPr dirty="0"/>
          </a:p>
          <a:p>
            <a:pPr marL="91440" lvl="0" indent="-98425" algn="l" rtl="0">
              <a:lnSpc>
                <a:spcPct val="90000"/>
              </a:lnSpc>
              <a:spcBef>
                <a:spcPts val="1400"/>
              </a:spcBef>
              <a:spcAft>
                <a:spcPts val="0"/>
              </a:spcAft>
              <a:buSzPct val="100000"/>
              <a:buChar char=" "/>
            </a:pPr>
            <a:r>
              <a:rPr lang="fr-BE" dirty="0"/>
              <a:t>Rappel c’est une clause de réexamen donc : clarté + précision + univocité et champ d’application + nature des modification + conditions</a:t>
            </a:r>
            <a:endParaRPr dirty="0"/>
          </a:p>
          <a:p>
            <a:pPr marL="91440" lvl="0" indent="-98425" algn="l" rtl="0">
              <a:lnSpc>
                <a:spcPct val="90000"/>
              </a:lnSpc>
              <a:spcBef>
                <a:spcPts val="1400"/>
              </a:spcBef>
              <a:spcAft>
                <a:spcPts val="0"/>
              </a:spcAft>
              <a:buSzPct val="100000"/>
              <a:buChar char=" "/>
            </a:pPr>
            <a:r>
              <a:rPr lang="fr-BE" dirty="0"/>
              <a:t>Dans les deux sens !</a:t>
            </a:r>
            <a:endParaRPr dirty="0"/>
          </a:p>
          <a:p>
            <a:pPr marL="91440" lvl="0" indent="0" algn="l" rtl="0">
              <a:lnSpc>
                <a:spcPct val="90000"/>
              </a:lnSpc>
              <a:spcBef>
                <a:spcPts val="1400"/>
              </a:spcBef>
              <a:spcAft>
                <a:spcPts val="0"/>
              </a:spcAft>
              <a:buSzPct val="100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9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9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9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9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4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Défaillance de la formule de révision des prix</a:t>
            </a:r>
            <a:endParaRPr/>
          </a:p>
        </p:txBody>
      </p:sp>
      <p:sp>
        <p:nvSpPr>
          <p:cNvPr id="804" name="Google Shape;804;p42"/>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0" lvl="0" indent="0">
              <a:spcBef>
                <a:spcPts val="0"/>
              </a:spcBef>
              <a:buSzPts val="2000"/>
              <a:buNone/>
            </a:pPr>
            <a:r>
              <a:rPr lang="fr-BE" dirty="0">
                <a:sym typeface="Wingdings" panose="05000000000000000000" pitchFamily="2" charset="2"/>
              </a:rPr>
              <a:t></a:t>
            </a:r>
            <a:r>
              <a:rPr lang="fr-BE" dirty="0"/>
              <a:t> Quid si on s’aperçoit que la formule ne fonctionne pas bien? </a:t>
            </a:r>
            <a:endParaRPr dirty="0"/>
          </a:p>
          <a:p>
            <a:pPr marL="91440" lvl="0" indent="-127000" algn="l" rtl="0">
              <a:lnSpc>
                <a:spcPct val="90000"/>
              </a:lnSpc>
              <a:spcBef>
                <a:spcPts val="1400"/>
              </a:spcBef>
              <a:spcAft>
                <a:spcPts val="0"/>
              </a:spcAft>
              <a:buSzPts val="2000"/>
              <a:buChar char=" "/>
            </a:pPr>
            <a:r>
              <a:rPr lang="fr-BE" dirty="0"/>
              <a:t>Faculté de l’adapter ? (Potentiellement en  « modifications non substantielles » ? Selon le SPF BOSA)</a:t>
            </a:r>
            <a:endParaRPr dirty="0"/>
          </a:p>
          <a:p>
            <a:pPr marL="91440" lvl="0" indent="-127000" algn="l" rtl="0">
              <a:lnSpc>
                <a:spcPct val="90000"/>
              </a:lnSpc>
              <a:spcBef>
                <a:spcPts val="1400"/>
              </a:spcBef>
              <a:spcAft>
                <a:spcPts val="0"/>
              </a:spcAft>
              <a:buSzPts val="2000"/>
              <a:buChar char=" "/>
            </a:pPr>
            <a:r>
              <a:rPr lang="fr-BE" dirty="0"/>
              <a:t>Contexte de volatilité des prix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4"/>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deux étapes d’un marché : définitions</a:t>
            </a:r>
            <a:endParaRPr/>
          </a:p>
        </p:txBody>
      </p:sp>
      <p:sp>
        <p:nvSpPr>
          <p:cNvPr id="127" name="Google Shape;127;p4"/>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a:t>Deux grandes étapes : la passation et l’exécution</a:t>
            </a:r>
            <a:endParaRPr/>
          </a:p>
          <a:p>
            <a:pPr marL="91440" lvl="0" indent="-127000" algn="l" rtl="0">
              <a:lnSpc>
                <a:spcPct val="90000"/>
              </a:lnSpc>
              <a:spcBef>
                <a:spcPts val="1400"/>
              </a:spcBef>
              <a:spcAft>
                <a:spcPts val="0"/>
              </a:spcAft>
              <a:buSzPts val="2000"/>
              <a:buChar char=" "/>
            </a:pPr>
            <a:r>
              <a:rPr lang="fr-BE"/>
              <a:t>Passation : « procédure de lancement d'un marché public, qui, le cas échéant, inclut les aspects suivants : la consultation préalable du marché, la publication, la sélection, l'attribution et la conclusion du marché » (loi MP, art. 2, 37°)</a:t>
            </a:r>
            <a:endParaRPr/>
          </a:p>
          <a:p>
            <a:pPr marL="91440" lvl="0" indent="-127000" algn="l" rtl="0">
              <a:lnSpc>
                <a:spcPct val="90000"/>
              </a:lnSpc>
              <a:spcBef>
                <a:spcPts val="1400"/>
              </a:spcBef>
              <a:spcAft>
                <a:spcPts val="0"/>
              </a:spcAft>
              <a:buSzPts val="2000"/>
              <a:buChar char=" "/>
            </a:pPr>
            <a:r>
              <a:rPr lang="fr-BE"/>
              <a:t>Exécution : Pas de définition dans la loi</a:t>
            </a:r>
            <a:endParaRPr/>
          </a:p>
          <a:p>
            <a:pPr marL="91440" lvl="0" indent="-127000" algn="l" rtl="0">
              <a:lnSpc>
                <a:spcPct val="90000"/>
              </a:lnSpc>
              <a:spcBef>
                <a:spcPts val="1400"/>
              </a:spcBef>
              <a:spcAft>
                <a:spcPts val="0"/>
              </a:spcAft>
              <a:buSzPts val="2000"/>
              <a:buChar char=" "/>
            </a:pPr>
            <a:r>
              <a:rPr lang="fr-BE"/>
              <a:t>Conclusion du marché : « conclusion du marché : la naissance du lien contractuel entre l'adjudicateur et l'adjudicataire (loi MP, art. 2, 39°)</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4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clauses de réexamen quasi-obligatoires</a:t>
            </a:r>
            <a:endParaRPr/>
          </a:p>
        </p:txBody>
      </p:sp>
      <p:sp>
        <p:nvSpPr>
          <p:cNvPr id="810" name="Google Shape;810;p43"/>
          <p:cNvSpPr txBox="1">
            <a:spLocks noGrp="1"/>
          </p:cNvSpPr>
          <p:nvPr>
            <p:ph idx="1"/>
          </p:nvPr>
        </p:nvSpPr>
        <p:spPr>
          <a:prstGeom prst="rect">
            <a:avLst/>
          </a:prstGeom>
          <a:noFill/>
          <a:ln>
            <a:noFill/>
          </a:ln>
        </p:spPr>
        <p:txBody>
          <a:bodyPr spcFirstLastPara="1" wrap="square" lIns="0" tIns="45700" rIns="0" bIns="45700" anchor="t" anchorCtr="0">
            <a:normAutofit fontScale="70000" lnSpcReduction="20000"/>
          </a:bodyPr>
          <a:lstStyle/>
          <a:p>
            <a:pPr>
              <a:spcBef>
                <a:spcPts val="0"/>
              </a:spcBef>
              <a:buSzPct val="100000"/>
            </a:pPr>
            <a:r>
              <a:rPr lang="fr-BE" dirty="0"/>
              <a:t>Quasi-obligatoire </a:t>
            </a:r>
            <a:r>
              <a:rPr lang="fr-BE" dirty="0">
                <a:sym typeface="Wingdings" panose="05000000000000000000" pitchFamily="2" charset="2"/>
              </a:rPr>
              <a:t></a:t>
            </a:r>
            <a:r>
              <a:rPr lang="fr-BE" dirty="0"/>
              <a:t> clause de repli</a:t>
            </a:r>
            <a:endParaRPr dirty="0"/>
          </a:p>
          <a:p>
            <a:pPr marL="91440" lvl="0" indent="-107950" algn="l" rtl="0">
              <a:lnSpc>
                <a:spcPct val="90000"/>
              </a:lnSpc>
              <a:spcBef>
                <a:spcPts val="1400"/>
              </a:spcBef>
              <a:spcAft>
                <a:spcPts val="0"/>
              </a:spcAft>
              <a:buSzPct val="100000"/>
              <a:buChar char=" "/>
            </a:pPr>
            <a:r>
              <a:rPr lang="fr-BE" dirty="0"/>
              <a:t>Dans les fait, les cahiers de charges reprennent souvent les clauses de réexamen telles quelles </a:t>
            </a:r>
            <a:endParaRPr dirty="0"/>
          </a:p>
          <a:p>
            <a:pPr marL="91440" lvl="0" indent="-107950">
              <a:spcBef>
                <a:spcPts val="1400"/>
              </a:spcBef>
              <a:buSzPct val="100000"/>
            </a:pPr>
            <a:r>
              <a:rPr lang="fr-BE" dirty="0"/>
              <a:t>« s’approprier » les clauses </a:t>
            </a:r>
            <a:r>
              <a:rPr lang="fr-BE" dirty="0">
                <a:sym typeface="Wingdings" panose="05000000000000000000" pitchFamily="2" charset="2"/>
              </a:rPr>
              <a:t></a:t>
            </a:r>
            <a:r>
              <a:rPr lang="fr-BE" dirty="0"/>
              <a:t> Les « modalités »</a:t>
            </a:r>
            <a:endParaRPr dirty="0"/>
          </a:p>
          <a:p>
            <a:pPr marL="91440" lvl="0" indent="-107950" algn="l" rtl="0">
              <a:lnSpc>
                <a:spcPct val="90000"/>
              </a:lnSpc>
              <a:spcBef>
                <a:spcPts val="1400"/>
              </a:spcBef>
              <a:spcAft>
                <a:spcPts val="0"/>
              </a:spcAft>
              <a:buSzPct val="100000"/>
              <a:buChar char=" "/>
            </a:pPr>
            <a:r>
              <a:rPr lang="fr-BE" dirty="0"/>
              <a:t>Dans chacune de ces clauses « Les documents du marché prévoient une clause de réexamen, telle que définie à l’article 38, fixant les modalités de … »</a:t>
            </a:r>
            <a:endParaRPr dirty="0"/>
          </a:p>
          <a:p>
            <a:pPr marL="91440" lvl="0" indent="-107950" algn="l" rtl="0">
              <a:lnSpc>
                <a:spcPct val="90000"/>
              </a:lnSpc>
              <a:spcBef>
                <a:spcPts val="1400"/>
              </a:spcBef>
              <a:spcAft>
                <a:spcPts val="0"/>
              </a:spcAft>
              <a:buSzPct val="100000"/>
              <a:buChar char=" "/>
            </a:pPr>
            <a:r>
              <a:rPr lang="fr-BE" dirty="0"/>
              <a:t>Les adapter à votre organisation et votre situation</a:t>
            </a:r>
            <a:endParaRPr dirty="0"/>
          </a:p>
          <a:p>
            <a:pPr marL="91440" lvl="0" indent="-107950" algn="l" rtl="0">
              <a:lnSpc>
                <a:spcPct val="90000"/>
              </a:lnSpc>
              <a:spcBef>
                <a:spcPts val="1400"/>
              </a:spcBef>
              <a:spcAft>
                <a:spcPts val="0"/>
              </a:spcAft>
              <a:buSzPct val="100000"/>
              <a:buChar char=" "/>
            </a:pPr>
            <a:r>
              <a:rPr lang="fr-BE" dirty="0"/>
              <a:t>« Les clauses de réexamen indiquent le champ d’application et la nature des modifications possibles ainsi que les conditions dans lesquelles il peut en être fait usage. Elles ne permettent pas de modifications qui changeraient la nature globale du marché ou de l’accord-cadre. ».</a:t>
            </a:r>
            <a:endParaRPr dirty="0"/>
          </a:p>
          <a:p>
            <a:pPr marL="0" lvl="0" indent="0">
              <a:spcBef>
                <a:spcPts val="1400"/>
              </a:spcBef>
              <a:buSzPct val="100000"/>
              <a:buNone/>
            </a:pPr>
            <a:r>
              <a:rPr lang="fr-BE" dirty="0">
                <a:sym typeface="Wingdings" panose="05000000000000000000" pitchFamily="2" charset="2"/>
              </a:rPr>
              <a:t></a:t>
            </a:r>
            <a:r>
              <a:rPr lang="fr-BE" dirty="0"/>
              <a:t> Pour les clauses quasi-obligatoires cela signifie que vous devez les cadrer en précisant les modalités de leur application</a:t>
            </a:r>
            <a:endParaRPr dirty="0"/>
          </a:p>
          <a:p>
            <a:pPr marL="0" lvl="0" indent="0">
              <a:spcBef>
                <a:spcPts val="1400"/>
              </a:spcBef>
              <a:buSzPct val="100000"/>
              <a:buNone/>
            </a:pPr>
            <a:r>
              <a:rPr lang="fr-BE" dirty="0">
                <a:sym typeface="Wingdings" panose="05000000000000000000" pitchFamily="2" charset="2"/>
              </a:rPr>
              <a:t></a:t>
            </a:r>
            <a:r>
              <a:rPr lang="fr-BE" dirty="0"/>
              <a:t> clause de réexamen donc : clarté + précision + univocité et champ d’application + nature des modification + conditions</a:t>
            </a:r>
            <a:endParaRPr dirty="0"/>
          </a:p>
          <a:p>
            <a:pPr marL="9144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a:p>
            <a:pPr marL="91440" lvl="0" indent="0" algn="l" rtl="0">
              <a:lnSpc>
                <a:spcPct val="90000"/>
              </a:lnSpc>
              <a:spcBef>
                <a:spcPts val="1400"/>
              </a:spcBef>
              <a:spcAft>
                <a:spcPts val="0"/>
              </a:spcAft>
              <a:buSzPct val="100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4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impositions ayant une incidence sur le montant du marché (38/8)</a:t>
            </a:r>
            <a:endParaRPr/>
          </a:p>
        </p:txBody>
      </p:sp>
      <p:sp>
        <p:nvSpPr>
          <p:cNvPr id="822" name="Google Shape;822;p45"/>
          <p:cNvSpPr txBox="1">
            <a:spLocks noGrp="1"/>
          </p:cNvSpPr>
          <p:nvPr>
            <p:ph idx="1"/>
          </p:nvPr>
        </p:nvSpPr>
        <p:spPr>
          <a:prstGeom prst="rect">
            <a:avLst/>
          </a:prstGeom>
          <a:noFill/>
          <a:ln>
            <a:noFill/>
          </a:ln>
        </p:spPr>
        <p:txBody>
          <a:bodyPr spcFirstLastPara="1" wrap="square" lIns="0" tIns="45700" rIns="0" bIns="45700" anchor="t" anchorCtr="0">
            <a:normAutofit lnSpcReduction="10000"/>
          </a:bodyPr>
          <a:lstStyle/>
          <a:p>
            <a:pPr marL="91440" lvl="0" indent="-127000" algn="l" rtl="0">
              <a:lnSpc>
                <a:spcPct val="90000"/>
              </a:lnSpc>
              <a:spcBef>
                <a:spcPts val="0"/>
              </a:spcBef>
              <a:spcAft>
                <a:spcPts val="0"/>
              </a:spcAft>
              <a:buSzPts val="2000"/>
              <a:buChar char=" "/>
            </a:pPr>
            <a:r>
              <a:rPr lang="fr-BE" dirty="0"/>
              <a:t>Deux conditions</a:t>
            </a:r>
            <a:endParaRPr dirty="0"/>
          </a:p>
          <a:p>
            <a:pPr marL="0" lvl="0" indent="0" algn="just" rtl="0">
              <a:lnSpc>
                <a:spcPct val="107000"/>
              </a:lnSpc>
              <a:spcBef>
                <a:spcPts val="1400"/>
              </a:spcBef>
              <a:spcAft>
                <a:spcPts val="0"/>
              </a:spcAft>
              <a:buSzPts val="1800"/>
              <a:buNone/>
            </a:pPr>
            <a:r>
              <a:rPr lang="fr-BE" dirty="0"/>
              <a:t>1. « la modification est entrée en vigueur après le dixième jour précédant la date ultime fixée pour la réception des offres » ;</a:t>
            </a:r>
            <a:endParaRPr dirty="0"/>
          </a:p>
          <a:p>
            <a:pPr marL="0" lvl="0" indent="0" algn="just">
              <a:lnSpc>
                <a:spcPct val="107000"/>
              </a:lnSpc>
              <a:spcBef>
                <a:spcPts val="1400"/>
              </a:spcBef>
              <a:buSzPts val="2000"/>
              <a:buNone/>
            </a:pPr>
            <a:r>
              <a:rPr lang="fr-BE" dirty="0">
                <a:sym typeface="Wingdings" panose="05000000000000000000" pitchFamily="2" charset="2"/>
              </a:rPr>
              <a:t></a:t>
            </a:r>
            <a:r>
              <a:rPr lang="fr-BE" dirty="0"/>
              <a:t> Doit être une modification récente</a:t>
            </a:r>
            <a:endParaRPr dirty="0"/>
          </a:p>
          <a:p>
            <a:pPr marL="0" lvl="0" indent="0" algn="just" rtl="0">
              <a:lnSpc>
                <a:spcPct val="107000"/>
              </a:lnSpc>
              <a:spcBef>
                <a:spcPts val="1400"/>
              </a:spcBef>
              <a:spcAft>
                <a:spcPts val="0"/>
              </a:spcAft>
              <a:buSzPts val="2000"/>
              <a:buNone/>
            </a:pPr>
            <a:r>
              <a:rPr lang="fr-BE" dirty="0"/>
              <a:t>2. « soit directement, soit indirectement par l’intermédiaire d’un indice, ces impositions ne sont pas incorporées dans la formule de révision prévue dans les documents du marché en application de l’article 38/7 » ;</a:t>
            </a:r>
            <a:endParaRPr dirty="0"/>
          </a:p>
          <a:p>
            <a:pPr marL="0" lvl="0" indent="0" algn="just" rtl="0">
              <a:lnSpc>
                <a:spcPct val="107000"/>
              </a:lnSpc>
              <a:spcBef>
                <a:spcPts val="2000"/>
              </a:spcBef>
              <a:spcAft>
                <a:spcPts val="0"/>
              </a:spcAft>
              <a:buSzPts val="2000"/>
              <a:buNone/>
            </a:pPr>
            <a:r>
              <a:rPr lang="fr-BE" dirty="0"/>
              <a:t>Par ex. redevance kilométrique (OBU)</a:t>
            </a:r>
            <a:endParaRPr dirty="0"/>
          </a:p>
          <a:p>
            <a:pPr marL="91440" lvl="0" indent="0" algn="l" rtl="0">
              <a:lnSpc>
                <a:spcPct val="90000"/>
              </a:lnSpc>
              <a:spcBef>
                <a:spcPts val="20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4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circonstances imprévisibles au détriment de l’adjudicataire (art. 38/9)</a:t>
            </a:r>
            <a:endParaRPr/>
          </a:p>
        </p:txBody>
      </p:sp>
      <p:sp>
        <p:nvSpPr>
          <p:cNvPr id="828" name="Google Shape;828;p46"/>
          <p:cNvSpPr txBox="1">
            <a:spLocks noGrp="1"/>
          </p:cNvSpPr>
          <p:nvPr>
            <p:ph idx="1"/>
          </p:nvPr>
        </p:nvSpPr>
        <p:spPr>
          <a:prstGeom prst="rect">
            <a:avLst/>
          </a:prstGeom>
          <a:noFill/>
          <a:ln>
            <a:noFill/>
          </a:ln>
        </p:spPr>
        <p:txBody>
          <a:bodyPr spcFirstLastPara="1" wrap="square" lIns="0" tIns="45700" rIns="0" bIns="45700" anchor="t" anchorCtr="0">
            <a:normAutofit fontScale="92500" lnSpcReduction="20000"/>
          </a:bodyPr>
          <a:lstStyle/>
          <a:p>
            <a:pPr marL="91440" lvl="0" indent="-127000" algn="l" rtl="0">
              <a:lnSpc>
                <a:spcPct val="90000"/>
              </a:lnSpc>
              <a:spcBef>
                <a:spcPts val="0"/>
              </a:spcBef>
              <a:spcAft>
                <a:spcPts val="0"/>
              </a:spcAft>
              <a:buSzPts val="2000"/>
              <a:buChar char=" "/>
            </a:pPr>
            <a:r>
              <a:rPr lang="fr-BE" dirty="0"/>
              <a:t>Comment prévoir l’imprévisible ?</a:t>
            </a:r>
            <a:endParaRPr dirty="0"/>
          </a:p>
          <a:p>
            <a:pPr marL="91440" lvl="0" indent="-127000" algn="l" rtl="0">
              <a:lnSpc>
                <a:spcPct val="90000"/>
              </a:lnSpc>
              <a:spcBef>
                <a:spcPts val="1400"/>
              </a:spcBef>
              <a:spcAft>
                <a:spcPts val="0"/>
              </a:spcAft>
              <a:buSzPts val="2000"/>
              <a:buChar char=" "/>
            </a:pPr>
            <a:r>
              <a:rPr lang="fr-BE" dirty="0"/>
              <a:t>Le législateur impose aux pouvoirs adjudicateurs de prévoir une clause de réexamen « fixant les modalités de la révision du marché lorsque l’équilibre contractuel du marché a été bouleversé au détriment de l’adjudicataire par des circonstances quelconques auxquelles l’adjudicateur est resté étranger</a:t>
            </a:r>
            <a:endParaRPr dirty="0"/>
          </a:p>
          <a:p>
            <a:pPr marL="91440" lvl="0" indent="-127000" algn="l" rtl="0">
              <a:lnSpc>
                <a:spcPct val="90000"/>
              </a:lnSpc>
              <a:spcBef>
                <a:spcPts val="1400"/>
              </a:spcBef>
              <a:spcAft>
                <a:spcPts val="0"/>
              </a:spcAft>
              <a:buSzPts val="2000"/>
              <a:buChar char=" "/>
            </a:pPr>
            <a:r>
              <a:rPr lang="fr-BE" dirty="0"/>
              <a:t>« L’adjudicataire ne peut invoquer l’application de cette clause de réexamen que s’il démontre que la révision est devenue nécessaire à la suite des circonstances qu'il ne pouvait raisonnablement pas prévoir lors du dépôt de son l'offre, qu'il ne pouvait éviter et aux conséquences desquelles il ne pouvait obvier, bien qu'il ait fait toutes les diligences nécessaires. »</a:t>
            </a:r>
            <a:endParaRPr dirty="0"/>
          </a:p>
          <a:p>
            <a:pPr marL="91440" lvl="0" indent="-127000">
              <a:spcBef>
                <a:spcPts val="1400"/>
              </a:spcBef>
              <a:buSzPts val="2000"/>
            </a:pPr>
            <a:r>
              <a:rPr lang="fr-BE" dirty="0">
                <a:sym typeface="Wingdings" panose="05000000000000000000" pitchFamily="2" charset="2"/>
              </a:rPr>
              <a:t></a:t>
            </a:r>
            <a:r>
              <a:rPr lang="fr-BE" dirty="0"/>
              <a:t> L’adjudicataire peut invoquer la défaillance d’un sous-traitant si situation analogue</a:t>
            </a: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47"/>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circonstances imprévisibles au détriment de l’adjudicataire (art. 38/9)</a:t>
            </a:r>
            <a:endParaRPr/>
          </a:p>
        </p:txBody>
      </p:sp>
      <p:sp>
        <p:nvSpPr>
          <p:cNvPr id="834" name="Google Shape;834;p47"/>
          <p:cNvSpPr txBox="1">
            <a:spLocks noGrp="1"/>
          </p:cNvSpPr>
          <p:nvPr>
            <p:ph idx="1"/>
          </p:nvPr>
        </p:nvSpPr>
        <p:spPr>
          <a:prstGeom prst="rect">
            <a:avLst/>
          </a:prstGeom>
          <a:noFill/>
          <a:ln>
            <a:noFill/>
          </a:ln>
        </p:spPr>
        <p:txBody>
          <a:bodyPr spcFirstLastPara="1" wrap="square" lIns="0" tIns="45700" rIns="0" bIns="45700" anchor="t" anchorCtr="0">
            <a:normAutofit fontScale="92500" lnSpcReduction="20000"/>
          </a:bodyPr>
          <a:lstStyle/>
          <a:p>
            <a:pPr marL="0" lvl="0" indent="0" algn="l" rtl="0">
              <a:lnSpc>
                <a:spcPct val="90000"/>
              </a:lnSpc>
              <a:spcBef>
                <a:spcPts val="0"/>
              </a:spcBef>
              <a:spcAft>
                <a:spcPts val="0"/>
              </a:spcAft>
              <a:buSzPts val="2000"/>
              <a:buNone/>
            </a:pPr>
            <a:r>
              <a:rPr lang="fr-BE" dirty="0"/>
              <a:t>Conditions par rapport à l’étendue du préjudice (§3), en fonction du type de marché :</a:t>
            </a:r>
            <a:endParaRPr dirty="0"/>
          </a:p>
          <a:p>
            <a:pPr marL="457200" lvl="0" indent="-457200" algn="l" rtl="0">
              <a:lnSpc>
                <a:spcPct val="90000"/>
              </a:lnSpc>
              <a:spcBef>
                <a:spcPts val="1400"/>
              </a:spcBef>
              <a:spcAft>
                <a:spcPts val="0"/>
              </a:spcAft>
              <a:buSzPts val="2000"/>
              <a:buFont typeface="Calibri"/>
              <a:buAutoNum type="arabicPeriod"/>
            </a:pPr>
            <a:r>
              <a:rPr lang="fr-BE" dirty="0"/>
              <a:t>Pour les marchés de travaux (et certains marchés de service) :</a:t>
            </a:r>
            <a:endParaRPr dirty="0"/>
          </a:p>
          <a:p>
            <a:pPr marL="749808" lvl="1" indent="-457200" algn="l" rtl="0">
              <a:lnSpc>
                <a:spcPct val="90000"/>
              </a:lnSpc>
              <a:spcBef>
                <a:spcPts val="400"/>
              </a:spcBef>
              <a:spcAft>
                <a:spcPts val="0"/>
              </a:spcAft>
              <a:buSzPts val="1800"/>
              <a:buFont typeface="Calibri"/>
              <a:buAutoNum type="arabicPeriod"/>
            </a:pPr>
            <a:r>
              <a:rPr lang="fr-BE" dirty="0"/>
              <a:t>2,5 % du marché</a:t>
            </a:r>
            <a:endParaRPr dirty="0"/>
          </a:p>
          <a:p>
            <a:pPr marL="749808" lvl="1" indent="-457200" algn="l" rtl="0">
              <a:lnSpc>
                <a:spcPct val="90000"/>
              </a:lnSpc>
              <a:spcBef>
                <a:spcPts val="600"/>
              </a:spcBef>
              <a:spcAft>
                <a:spcPts val="0"/>
              </a:spcAft>
              <a:buSzPts val="1800"/>
              <a:buFont typeface="Calibri"/>
              <a:buAutoNum type="arabicPeriod"/>
            </a:pPr>
            <a:r>
              <a:rPr lang="fr-BE" dirty="0"/>
              <a:t>Si le marché est passé sur la base du seul prix, sur la base du coût ou sur la base du meilleur rapport qualité-prix lorsque le poids du critère relatif aux prix représente au moins cinquante pour cent du poids total des critères d’attribution, le seuil du préjudice très important est en toute hypothèse atteint à partir de certains montants (175.000, 225.000 ou 300.000 € en fonction de la valeur du marché)</a:t>
            </a:r>
            <a:endParaRPr dirty="0"/>
          </a:p>
          <a:p>
            <a:pPr marL="457200" lvl="0" indent="-457200" algn="l" rtl="0">
              <a:lnSpc>
                <a:spcPct val="90000"/>
              </a:lnSpc>
              <a:spcBef>
                <a:spcPts val="1600"/>
              </a:spcBef>
              <a:spcAft>
                <a:spcPts val="0"/>
              </a:spcAft>
              <a:buSzPts val="2000"/>
              <a:buFont typeface="Calibri"/>
              <a:buAutoNum type="arabicPeriod"/>
            </a:pPr>
            <a:r>
              <a:rPr lang="fr-BE" dirty="0"/>
              <a:t>Pour les marchés de fournitures et services : 15 %</a:t>
            </a:r>
          </a:p>
          <a:p>
            <a:pPr lvl="1" indent="-457200">
              <a:spcBef>
                <a:spcPts val="1600"/>
              </a:spcBef>
              <a:buSzPts val="2000"/>
              <a:buFont typeface="Calibri"/>
              <a:buAutoNum type="arabicPeriod"/>
            </a:pPr>
            <a:r>
              <a:rPr lang="fr-BE" dirty="0"/>
              <a:t>Peut amener les adjudicataires à essayer de « gonfler » leur préjudice afin de dépasser ce seuil.</a:t>
            </a:r>
          </a:p>
          <a:p>
            <a:pPr lvl="1" indent="-457200">
              <a:spcBef>
                <a:spcPts val="1600"/>
              </a:spcBef>
              <a:buSzPts val="2000"/>
              <a:buFont typeface="Calibri"/>
              <a:buAutoNum type="arabicPeriod"/>
            </a:pPr>
            <a:r>
              <a:rPr lang="fr-BE" dirty="0"/>
              <a:t>Conditions d’introduction strictes : voir plus loin.	</a:t>
            </a:r>
            <a:endParaRPr dirty="0"/>
          </a:p>
          <a:p>
            <a:pPr marL="91440" lvl="0" indent="0" algn="l" rtl="0">
              <a:lnSpc>
                <a:spcPct val="90000"/>
              </a:lnSpc>
              <a:spcBef>
                <a:spcPts val="14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3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3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3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3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3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3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48"/>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phénomènes progressifs et continus</a:t>
            </a:r>
            <a:endParaRPr/>
          </a:p>
        </p:txBody>
      </p:sp>
      <p:sp>
        <p:nvSpPr>
          <p:cNvPr id="840" name="Google Shape;840;p48"/>
          <p:cNvSpPr txBox="1">
            <a:spLocks noGrp="1"/>
          </p:cNvSpPr>
          <p:nvPr>
            <p:ph idx="1"/>
          </p:nvPr>
        </p:nvSpPr>
        <p:spPr>
          <a:prstGeom prst="rect">
            <a:avLst/>
          </a:prstGeom>
          <a:noFill/>
          <a:ln>
            <a:noFill/>
          </a:ln>
        </p:spPr>
        <p:txBody>
          <a:bodyPr spcFirstLastPara="1" wrap="square" lIns="0" tIns="45700" rIns="0" bIns="45700" anchor="t" anchorCtr="0">
            <a:normAutofit fontScale="92500" lnSpcReduction="10000"/>
          </a:bodyPr>
          <a:lstStyle/>
          <a:p>
            <a:pPr marL="91440" lvl="0" indent="-127000" algn="l" rtl="0">
              <a:lnSpc>
                <a:spcPct val="90000"/>
              </a:lnSpc>
              <a:spcBef>
                <a:spcPts val="0"/>
              </a:spcBef>
              <a:spcAft>
                <a:spcPts val="0"/>
              </a:spcAft>
              <a:buSzPts val="2000"/>
              <a:buChar char=" "/>
            </a:pPr>
            <a:r>
              <a:rPr lang="fr-BE" dirty="0"/>
              <a:t>Il faut respecter certains délais entre l’évènement et l’introduction de la demande (</a:t>
            </a:r>
            <a:r>
              <a:rPr lang="fr-BE" sz="2000" dirty="0"/>
              <a:t>30 jours de leur survenance des faits ou de la date à laquelle l’adjudicataire ou l’adjudicateur aurait normalement dû en avoir connaissance)</a:t>
            </a:r>
            <a:endParaRPr dirty="0"/>
          </a:p>
          <a:p>
            <a:pPr marL="91440" lvl="0" indent="-127000" algn="l" rtl="0">
              <a:lnSpc>
                <a:spcPct val="90000"/>
              </a:lnSpc>
              <a:spcBef>
                <a:spcPts val="1400"/>
              </a:spcBef>
              <a:spcAft>
                <a:spcPts val="0"/>
              </a:spcAft>
              <a:buSzPts val="2000"/>
              <a:buChar char=" "/>
            </a:pPr>
            <a:r>
              <a:rPr lang="fr-BE" dirty="0"/>
              <a:t>MAIS ! Théorie des «  phénomènes progressifs et continus » </a:t>
            </a:r>
          </a:p>
          <a:p>
            <a:pPr marL="91440" lvl="0" indent="-127000" algn="l" rtl="0">
              <a:lnSpc>
                <a:spcPct val="90000"/>
              </a:lnSpc>
              <a:spcBef>
                <a:spcPts val="1400"/>
              </a:spcBef>
              <a:spcAft>
                <a:spcPts val="0"/>
              </a:spcAft>
              <a:buSzPts val="2000"/>
              <a:buChar char=" "/>
            </a:pPr>
            <a:r>
              <a:rPr lang="fr-BE" dirty="0">
                <a:sym typeface="Wingdings" panose="05000000000000000000" pitchFamily="2" charset="2"/>
              </a:rPr>
              <a:t></a:t>
            </a:r>
            <a:r>
              <a:rPr lang="fr-BE" dirty="0"/>
              <a:t> « lorsque certains faits ou circonstances perturbant l’exécution du marché se caractérisent par leur continuité ou par leur révélation progressive dans le temps, l’adjudicataire a la faculté de les dénoncer aussi longtemps qu’ils perdurent » P. Thiel</a:t>
            </a:r>
            <a:endParaRPr dirty="0"/>
          </a:p>
          <a:p>
            <a:pPr marL="91440" lvl="0" indent="-127000" algn="just" rtl="0">
              <a:lnSpc>
                <a:spcPct val="107000"/>
              </a:lnSpc>
              <a:spcBef>
                <a:spcPts val="1400"/>
              </a:spcBef>
              <a:spcAft>
                <a:spcPts val="0"/>
              </a:spcAft>
              <a:buSzPts val="2000"/>
              <a:buChar char=" "/>
            </a:pPr>
            <a:r>
              <a:rPr lang="fr-BE" dirty="0"/>
              <a:t>Selon la jurisprudence, l’obligation de dénonciation est ainsi valablement respectée lorsque la perturbation ne se révèle que progressivement « quant à sa gravité et son effet préjudiciable ».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4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circonstances imprévisibles en faveur de l’adjudicataire (art. 38/10)</a:t>
            </a:r>
            <a:endParaRPr/>
          </a:p>
        </p:txBody>
      </p:sp>
      <p:sp>
        <p:nvSpPr>
          <p:cNvPr id="846" name="Google Shape;846;p49"/>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127000" algn="l" rtl="0">
              <a:lnSpc>
                <a:spcPct val="90000"/>
              </a:lnSpc>
              <a:spcBef>
                <a:spcPts val="0"/>
              </a:spcBef>
              <a:spcAft>
                <a:spcPts val="0"/>
              </a:spcAft>
              <a:buSzPts val="2000"/>
              <a:buChar char=" "/>
            </a:pPr>
            <a:r>
              <a:rPr lang="fr-BE"/>
              <a:t>Disposition miroir</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p50"/>
          <p:cNvSpPr txBox="1">
            <a:spLocks noGrp="1"/>
          </p:cNvSpPr>
          <p:nvPr>
            <p:ph type="title"/>
          </p:nvPr>
        </p:nvSpPr>
        <p:spPr>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rgbClr val="3F3F3F"/>
              </a:buClr>
              <a:buSzPct val="100000"/>
              <a:buFont typeface="Calibri"/>
              <a:buNone/>
            </a:pPr>
            <a:r>
              <a:rPr lang="fr-BE"/>
              <a:t>Les carences, lenteurs ou faits quelconques imputés à l’adjudicateur ou l’adjudicataire (art. 38/11)</a:t>
            </a:r>
            <a:endParaRPr/>
          </a:p>
        </p:txBody>
      </p:sp>
      <p:sp>
        <p:nvSpPr>
          <p:cNvPr id="852" name="Google Shape;852;p50"/>
          <p:cNvSpPr txBox="1">
            <a:spLocks noGrp="1"/>
          </p:cNvSpPr>
          <p:nvPr>
            <p:ph idx="1"/>
          </p:nvPr>
        </p:nvSpPr>
        <p:spPr>
          <a:prstGeom prst="rect">
            <a:avLst/>
          </a:prstGeom>
          <a:noFill/>
          <a:ln>
            <a:noFill/>
          </a:ln>
        </p:spPr>
        <p:txBody>
          <a:bodyPr spcFirstLastPara="1" wrap="square" lIns="0" tIns="45700" rIns="0" bIns="45700" anchor="t" anchorCtr="0">
            <a:normAutofit fontScale="55000" lnSpcReduction="20000"/>
          </a:bodyPr>
          <a:lstStyle/>
          <a:p>
            <a:pPr marL="91440" lvl="0" indent="-98425" algn="l" rtl="0">
              <a:lnSpc>
                <a:spcPct val="90000"/>
              </a:lnSpc>
              <a:spcBef>
                <a:spcPts val="0"/>
              </a:spcBef>
              <a:spcAft>
                <a:spcPts val="0"/>
              </a:spcAft>
              <a:buSzPct val="100000"/>
              <a:buChar char=" "/>
            </a:pPr>
            <a:r>
              <a:rPr lang="fr-BE" dirty="0"/>
              <a:t>Il s’agit de l’hypothèse où, par le fait d’une des deux parties – « carences, lenteurs, ou faits quelconques » – l’autre partie subi « un retard ou un préjudice ».</a:t>
            </a:r>
            <a:endParaRPr dirty="0"/>
          </a:p>
          <a:p>
            <a:pPr marL="0" lvl="0" indent="0">
              <a:spcBef>
                <a:spcPts val="1400"/>
              </a:spcBef>
              <a:buSzPct val="100000"/>
              <a:buNone/>
            </a:pPr>
            <a:r>
              <a:rPr lang="fr-BE" dirty="0">
                <a:sym typeface="Wingdings" panose="05000000000000000000" pitchFamily="2" charset="2"/>
              </a:rPr>
              <a:t></a:t>
            </a:r>
            <a:r>
              <a:rPr lang="fr-BE" dirty="0"/>
              <a:t> pas de montant minimal du préjudice</a:t>
            </a:r>
            <a:endParaRPr dirty="0"/>
          </a:p>
          <a:p>
            <a:pPr marL="91440" lvl="0" indent="-98425" algn="l" rtl="0">
              <a:lnSpc>
                <a:spcPct val="90000"/>
              </a:lnSpc>
              <a:spcBef>
                <a:spcPts val="1400"/>
              </a:spcBef>
              <a:spcAft>
                <a:spcPts val="0"/>
              </a:spcAft>
              <a:buSzPct val="100000"/>
              <a:buChar char=" "/>
            </a:pPr>
            <a:r>
              <a:rPr lang="fr-BE" dirty="0"/>
              <a:t>La différence principale entre les « circonstances imprévisibles » des articles 38/9 et 10 et les « faits de l’adjudicateur et de l’adjudicateur » réside dans l’évènement générateur de l’hypothèse : dans le premier cas, il s’agit d’une circonstance extérieure (par ex. une crise sanitaire), alors que dans le deuxième cas, il est question d’un « fait » d’une des parties.</a:t>
            </a:r>
            <a:endParaRPr dirty="0"/>
          </a:p>
          <a:p>
            <a:pPr marL="0" lvl="0" indent="0">
              <a:spcBef>
                <a:spcPts val="1400"/>
              </a:spcBef>
              <a:buSzPct val="100000"/>
              <a:buNone/>
            </a:pPr>
            <a:r>
              <a:rPr lang="fr-BE" dirty="0">
                <a:sym typeface="Wingdings" panose="05000000000000000000" pitchFamily="2" charset="2"/>
              </a:rPr>
              <a:t></a:t>
            </a:r>
            <a:r>
              <a:rPr lang="fr-BE" dirty="0"/>
              <a:t> Ex. On tarde à commander dans une situation de volatilité des prix</a:t>
            </a:r>
            <a:endParaRPr dirty="0"/>
          </a:p>
          <a:p>
            <a:pPr marL="91440" lvl="0" indent="-98425" algn="l" rtl="0">
              <a:lnSpc>
                <a:spcPct val="90000"/>
              </a:lnSpc>
              <a:spcBef>
                <a:spcPts val="1400"/>
              </a:spcBef>
              <a:spcAft>
                <a:spcPts val="0"/>
              </a:spcAft>
              <a:buSzPct val="100000"/>
              <a:buChar char=" "/>
            </a:pPr>
            <a:r>
              <a:rPr lang="fr-BE" dirty="0"/>
              <a:t>Peut donner lieu à :</a:t>
            </a:r>
            <a:endParaRPr dirty="0"/>
          </a:p>
          <a:p>
            <a:pPr marL="514350" lvl="0" indent="-514350" algn="l" rtl="0">
              <a:lnSpc>
                <a:spcPct val="90000"/>
              </a:lnSpc>
              <a:spcBef>
                <a:spcPts val="1400"/>
              </a:spcBef>
              <a:spcAft>
                <a:spcPts val="0"/>
              </a:spcAft>
              <a:buSzPct val="100000"/>
              <a:buFont typeface="+mj-lt"/>
              <a:buAutoNum type="arabicPeriod"/>
            </a:pPr>
            <a:r>
              <a:rPr lang="fr-BE" dirty="0"/>
              <a:t>la révision des dispositions contractuelles, en ce compris la prolongation ou la réduction des délais d’exécution ;</a:t>
            </a:r>
            <a:endParaRPr dirty="0"/>
          </a:p>
          <a:p>
            <a:pPr marL="514350" lvl="0" indent="-514350" algn="l" rtl="0">
              <a:lnSpc>
                <a:spcPct val="90000"/>
              </a:lnSpc>
              <a:spcBef>
                <a:spcPts val="1400"/>
              </a:spcBef>
              <a:spcAft>
                <a:spcPts val="0"/>
              </a:spcAft>
              <a:buSzPct val="100000"/>
              <a:buFont typeface="+mj-lt"/>
              <a:buAutoNum type="arabicPeriod"/>
            </a:pPr>
            <a:r>
              <a:rPr lang="fr-BE" dirty="0"/>
              <a:t>des dommages et intérêts</a:t>
            </a:r>
            <a:endParaRPr dirty="0"/>
          </a:p>
          <a:p>
            <a:pPr marL="514350" lvl="0" indent="-514350" algn="l" rtl="0">
              <a:lnSpc>
                <a:spcPct val="90000"/>
              </a:lnSpc>
              <a:spcBef>
                <a:spcPts val="1400"/>
              </a:spcBef>
              <a:spcAft>
                <a:spcPts val="0"/>
              </a:spcAft>
              <a:buSzPct val="100000"/>
              <a:buFont typeface="+mj-lt"/>
              <a:buAutoNum type="arabicPeriod"/>
            </a:pPr>
            <a:r>
              <a:rPr lang="fr-BE" dirty="0"/>
              <a:t>la résiliation du marché</a:t>
            </a:r>
            <a:endParaRPr dirty="0"/>
          </a:p>
          <a:p>
            <a:pPr marL="0" lvl="0" indent="0" algn="l" rtl="0">
              <a:lnSpc>
                <a:spcPct val="90000"/>
              </a:lnSpc>
              <a:spcBef>
                <a:spcPts val="1400"/>
              </a:spcBef>
              <a:spcAft>
                <a:spcPts val="0"/>
              </a:spcAft>
              <a:buSzPct val="100000"/>
              <a:buNone/>
            </a:pPr>
            <a:r>
              <a:rPr lang="fr-BE" dirty="0"/>
              <a:t>Plus conflictuel que le 38/9 ? Plus facile de mettre le préjudice sur des faits externes que sur l’action de l’autre partie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5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5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7" name="Google Shape;857;p51"/>
          <p:cNvSpPr txBox="1">
            <a:spLocks noGrp="1"/>
          </p:cNvSpPr>
          <p:nvPr>
            <p:ph type="title"/>
          </p:nvPr>
        </p:nvSpPr>
        <p:spPr>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rgbClr val="3F3F3F"/>
              </a:buClr>
              <a:buSzPct val="100000"/>
              <a:buFont typeface="Calibri"/>
              <a:buNone/>
            </a:pPr>
            <a:r>
              <a:rPr lang="fr-BE"/>
              <a:t>Les indemnités suite aux suspensions ordonnées par l’adjudicateur et incidents durant la procédure (art. 38/12, §1er)</a:t>
            </a:r>
            <a:endParaRPr/>
          </a:p>
        </p:txBody>
      </p:sp>
      <p:sp>
        <p:nvSpPr>
          <p:cNvPr id="858" name="Google Shape;858;p51"/>
          <p:cNvSpPr txBox="1">
            <a:spLocks noGrp="1"/>
          </p:cNvSpPr>
          <p:nvPr>
            <p:ph idx="1"/>
          </p:nvPr>
        </p:nvSpPr>
        <p:spPr>
          <a:prstGeom prst="rect">
            <a:avLst/>
          </a:prstGeom>
          <a:noFill/>
          <a:ln>
            <a:noFill/>
          </a:ln>
        </p:spPr>
        <p:txBody>
          <a:bodyPr spcFirstLastPara="1" wrap="square" lIns="0" tIns="45700" rIns="0" bIns="45700" anchor="t" anchorCtr="0">
            <a:normAutofit fontScale="77500" lnSpcReduction="20000"/>
          </a:bodyPr>
          <a:lstStyle/>
          <a:p>
            <a:pPr marL="91440" lvl="0" indent="-117475" algn="l" rtl="0">
              <a:lnSpc>
                <a:spcPct val="90000"/>
              </a:lnSpc>
              <a:spcBef>
                <a:spcPts val="0"/>
              </a:spcBef>
              <a:spcAft>
                <a:spcPts val="0"/>
              </a:spcAft>
              <a:buSzPct val="100000"/>
              <a:buChar char=" "/>
            </a:pPr>
            <a:r>
              <a:rPr lang="fr-BE"/>
              <a:t>Applicable pour tous les marchés mais surtout pertinentes dans les marchés de travaux</a:t>
            </a:r>
            <a:endParaRPr/>
          </a:p>
          <a:p>
            <a:pPr marL="91440" lvl="0" indent="-117475" algn="l" rtl="0">
              <a:lnSpc>
                <a:spcPct val="90000"/>
              </a:lnSpc>
              <a:spcBef>
                <a:spcPts val="1400"/>
              </a:spcBef>
              <a:spcAft>
                <a:spcPts val="0"/>
              </a:spcAft>
              <a:buSzPct val="100000"/>
              <a:buChar char=" "/>
            </a:pPr>
            <a:r>
              <a:rPr lang="fr-BE"/>
              <a:t>Attention ! Ici on ne parle pas de « modalités ».</a:t>
            </a:r>
            <a:endParaRPr/>
          </a:p>
          <a:p>
            <a:pPr marL="91440" lvl="0" indent="-117475" algn="l" rtl="0">
              <a:lnSpc>
                <a:spcPct val="90000"/>
              </a:lnSpc>
              <a:spcBef>
                <a:spcPts val="1400"/>
              </a:spcBef>
              <a:spcAft>
                <a:spcPts val="0"/>
              </a:spcAft>
              <a:buSzPct val="100000"/>
              <a:buChar char=" "/>
            </a:pPr>
            <a:r>
              <a:rPr lang="fr-BE"/>
              <a:t>l’adjudicataire a droit à des dommages et intérêts pour les suspensions ordonnées par l’adjudicateur dans les conditions cumulatives suivantes :</a:t>
            </a:r>
            <a:endParaRPr/>
          </a:p>
          <a:p>
            <a:pPr marL="457200" lvl="0" indent="-457200" algn="l" rtl="0">
              <a:lnSpc>
                <a:spcPct val="90000"/>
              </a:lnSpc>
              <a:spcBef>
                <a:spcPts val="1400"/>
              </a:spcBef>
              <a:spcAft>
                <a:spcPts val="0"/>
              </a:spcAft>
              <a:buSzPct val="100000"/>
              <a:buFont typeface="Calibri"/>
              <a:buAutoNum type="arabicPeriod"/>
            </a:pPr>
            <a:r>
              <a:rPr lang="fr-BE"/>
              <a:t>la suspension dépasse au total un vingtième du délai d’exécution et au moins dix jours ouvrables ou quinze jours de calendrier, selon que le délai d’exécution est exprimé en jours ouvrables ou en jours de calendrier;</a:t>
            </a:r>
            <a:endParaRPr/>
          </a:p>
          <a:p>
            <a:pPr marL="457200" lvl="0" indent="-457200" algn="l" rtl="0">
              <a:lnSpc>
                <a:spcPct val="90000"/>
              </a:lnSpc>
              <a:spcBef>
                <a:spcPts val="1400"/>
              </a:spcBef>
              <a:spcAft>
                <a:spcPts val="0"/>
              </a:spcAft>
              <a:buSzPct val="100000"/>
              <a:buFont typeface="Calibri"/>
              <a:buAutoNum type="arabicPeriod"/>
            </a:pPr>
            <a:r>
              <a:rPr lang="fr-BE"/>
              <a:t>la suspension n’est pas due à des conditions météorologiques défavorables ou à d’autres circonstances auxquelles l’adjudicateur est resté étranger et qui, à la discrétion de l’adjudicateur, constituent un obstacle à continuer l’exécution du marché à ce moment ;</a:t>
            </a:r>
            <a:endParaRPr/>
          </a:p>
          <a:p>
            <a:pPr marL="457200" lvl="0" indent="-457200" algn="l" rtl="0">
              <a:lnSpc>
                <a:spcPct val="90000"/>
              </a:lnSpc>
              <a:spcBef>
                <a:spcPts val="1400"/>
              </a:spcBef>
              <a:spcAft>
                <a:spcPts val="0"/>
              </a:spcAft>
              <a:buSzPct val="100000"/>
              <a:buFont typeface="Calibri"/>
              <a:buAutoNum type="arabicPeriod"/>
            </a:pPr>
            <a:r>
              <a:rPr lang="fr-BE"/>
              <a:t>la suspension a lieu endéans le délai d’exécution du marché.</a:t>
            </a:r>
            <a:endParaRPr/>
          </a:p>
          <a:p>
            <a:pPr marL="0" lvl="0" indent="0" algn="l" rtl="0">
              <a:lnSpc>
                <a:spcPct val="90000"/>
              </a:lnSpc>
              <a:spcBef>
                <a:spcPts val="1400"/>
              </a:spcBef>
              <a:spcAft>
                <a:spcPts val="0"/>
              </a:spcAft>
              <a:buSzPct val="100000"/>
              <a:buNone/>
            </a:pPr>
            <a:r>
              <a:rPr lang="fr-BE"/>
              <a:t>🡺 L’adjudicateur peut se réserver le droit de suspendre le marché durant une période donnée (voir plus loin)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5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52"/>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clauses quasi obligatoires : conditions d’introduction</a:t>
            </a:r>
            <a:endParaRPr/>
          </a:p>
        </p:txBody>
      </p:sp>
      <p:sp>
        <p:nvSpPr>
          <p:cNvPr id="864" name="Google Shape;864;p52"/>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000"/>
              <a:buNone/>
            </a:pPr>
            <a:endParaRPr/>
          </a:p>
          <a:p>
            <a:pPr marL="292608" lvl="1" indent="0" algn="l" rtl="0">
              <a:lnSpc>
                <a:spcPct val="90000"/>
              </a:lnSpc>
              <a:spcBef>
                <a:spcPts val="400"/>
              </a:spcBef>
              <a:spcAft>
                <a:spcPts val="0"/>
              </a:spcAft>
              <a:buSzPts val="1800"/>
              <a:buNone/>
            </a:pPr>
            <a:endParaRPr/>
          </a:p>
          <a:p>
            <a:pPr marL="578358" lvl="1" indent="-171450" algn="l" rtl="0">
              <a:lnSpc>
                <a:spcPct val="90000"/>
              </a:lnSpc>
              <a:spcBef>
                <a:spcPts val="600"/>
              </a:spcBef>
              <a:spcAft>
                <a:spcPts val="0"/>
              </a:spcAft>
              <a:buSzPts val="1800"/>
              <a:buFont typeface="Noto Sans Symbols"/>
              <a:buNone/>
            </a:pPr>
            <a:endParaRPr/>
          </a:p>
          <a:p>
            <a:pPr marL="578358" lvl="1" indent="-171450" algn="l" rtl="0">
              <a:lnSpc>
                <a:spcPct val="90000"/>
              </a:lnSpc>
              <a:spcBef>
                <a:spcPts val="600"/>
              </a:spcBef>
              <a:spcAft>
                <a:spcPts val="0"/>
              </a:spcAft>
              <a:buSzPts val="1800"/>
              <a:buFont typeface="Noto Sans Symbols"/>
              <a:buNone/>
            </a:pPr>
            <a:endParaRPr/>
          </a:p>
          <a:p>
            <a:pPr marL="342900" lvl="0" indent="-215900" algn="l" rtl="0">
              <a:lnSpc>
                <a:spcPct val="90000"/>
              </a:lnSpc>
              <a:spcBef>
                <a:spcPts val="1600"/>
              </a:spcBef>
              <a:spcAft>
                <a:spcPts val="0"/>
              </a:spcAft>
              <a:buSzPts val="2000"/>
              <a:buFont typeface="Calibri"/>
              <a:buNone/>
            </a:pPr>
            <a:endParaRPr/>
          </a:p>
        </p:txBody>
      </p:sp>
      <p:graphicFrame>
        <p:nvGraphicFramePr>
          <p:cNvPr id="865" name="Google Shape;865;p52"/>
          <p:cNvGraphicFramePr/>
          <p:nvPr/>
        </p:nvGraphicFramePr>
        <p:xfrm>
          <a:off x="367553" y="1845734"/>
          <a:ext cx="11546575" cy="3910375"/>
        </p:xfrm>
        <a:graphic>
          <a:graphicData uri="http://schemas.openxmlformats.org/drawingml/2006/table">
            <a:tbl>
              <a:tblPr firstRow="1" bandRow="1">
                <a:noFill/>
                <a:tableStyleId>{EAFDB0F5-6452-48BC-A331-58DE9C993E1D}</a:tableStyleId>
              </a:tblPr>
              <a:tblGrid>
                <a:gridCol w="717175">
                  <a:extLst>
                    <a:ext uri="{9D8B030D-6E8A-4147-A177-3AD203B41FA5}">
                      <a16:colId xmlns:a16="http://schemas.microsoft.com/office/drawing/2014/main" val="20000"/>
                    </a:ext>
                  </a:extLst>
                </a:gridCol>
                <a:gridCol w="3162400">
                  <a:extLst>
                    <a:ext uri="{9D8B030D-6E8A-4147-A177-3AD203B41FA5}">
                      <a16:colId xmlns:a16="http://schemas.microsoft.com/office/drawing/2014/main" val="20001"/>
                    </a:ext>
                  </a:extLst>
                </a:gridCol>
                <a:gridCol w="4529325">
                  <a:extLst>
                    <a:ext uri="{9D8B030D-6E8A-4147-A177-3AD203B41FA5}">
                      <a16:colId xmlns:a16="http://schemas.microsoft.com/office/drawing/2014/main" val="20002"/>
                    </a:ext>
                  </a:extLst>
                </a:gridCol>
                <a:gridCol w="1184050">
                  <a:extLst>
                    <a:ext uri="{9D8B030D-6E8A-4147-A177-3AD203B41FA5}">
                      <a16:colId xmlns:a16="http://schemas.microsoft.com/office/drawing/2014/main" val="20003"/>
                    </a:ext>
                  </a:extLst>
                </a:gridCol>
                <a:gridCol w="390725">
                  <a:extLst>
                    <a:ext uri="{9D8B030D-6E8A-4147-A177-3AD203B41FA5}">
                      <a16:colId xmlns:a16="http://schemas.microsoft.com/office/drawing/2014/main" val="20004"/>
                    </a:ext>
                  </a:extLst>
                </a:gridCol>
                <a:gridCol w="390725">
                  <a:extLst>
                    <a:ext uri="{9D8B030D-6E8A-4147-A177-3AD203B41FA5}">
                      <a16:colId xmlns:a16="http://schemas.microsoft.com/office/drawing/2014/main" val="20005"/>
                    </a:ext>
                  </a:extLst>
                </a:gridCol>
                <a:gridCol w="390725">
                  <a:extLst>
                    <a:ext uri="{9D8B030D-6E8A-4147-A177-3AD203B41FA5}">
                      <a16:colId xmlns:a16="http://schemas.microsoft.com/office/drawing/2014/main" val="20006"/>
                    </a:ext>
                  </a:extLst>
                </a:gridCol>
                <a:gridCol w="390725">
                  <a:extLst>
                    <a:ext uri="{9D8B030D-6E8A-4147-A177-3AD203B41FA5}">
                      <a16:colId xmlns:a16="http://schemas.microsoft.com/office/drawing/2014/main" val="20007"/>
                    </a:ext>
                  </a:extLst>
                </a:gridCol>
                <a:gridCol w="390725">
                  <a:extLst>
                    <a:ext uri="{9D8B030D-6E8A-4147-A177-3AD203B41FA5}">
                      <a16:colId xmlns:a16="http://schemas.microsoft.com/office/drawing/2014/main" val="20008"/>
                    </a:ext>
                  </a:extLst>
                </a:gridCol>
              </a:tblGrid>
              <a:tr h="395450">
                <a:tc>
                  <a:txBody>
                    <a:bodyPr/>
                    <a:lstStyle/>
                    <a:p>
                      <a:pPr marL="0" marR="0" lvl="0" indent="0" algn="l" rtl="0">
                        <a:spcBef>
                          <a:spcPts val="0"/>
                        </a:spcBef>
                        <a:spcAft>
                          <a:spcPts val="0"/>
                        </a:spcAft>
                        <a:buNone/>
                      </a:pPr>
                      <a:r>
                        <a:rPr lang="fr-BE" sz="1600"/>
                        <a:t>Art.</a:t>
                      </a:r>
                      <a:endParaRPr/>
                    </a:p>
                  </a:txBody>
                  <a:tcPr marL="91450" marR="91450" marT="45725" marB="45725"/>
                </a:tc>
                <a:tc>
                  <a:txBody>
                    <a:bodyPr/>
                    <a:lstStyle/>
                    <a:p>
                      <a:pPr marL="0" marR="0" lvl="0" indent="0" algn="l" rtl="0">
                        <a:spcBef>
                          <a:spcPts val="0"/>
                        </a:spcBef>
                        <a:spcAft>
                          <a:spcPts val="0"/>
                        </a:spcAft>
                        <a:buNone/>
                      </a:pPr>
                      <a:r>
                        <a:rPr lang="fr-BE" sz="1600"/>
                        <a:t>Action</a:t>
                      </a:r>
                      <a:endParaRPr/>
                    </a:p>
                  </a:txBody>
                  <a:tcPr marL="91450" marR="91450" marT="45725" marB="45725"/>
                </a:tc>
                <a:tc>
                  <a:txBody>
                    <a:bodyPr/>
                    <a:lstStyle/>
                    <a:p>
                      <a:pPr marL="0" marR="0" lvl="0" indent="0" algn="l" rtl="0">
                        <a:spcBef>
                          <a:spcPts val="0"/>
                        </a:spcBef>
                        <a:spcAft>
                          <a:spcPts val="0"/>
                        </a:spcAft>
                        <a:buNone/>
                      </a:pPr>
                      <a:r>
                        <a:rPr lang="fr-BE" sz="1600"/>
                        <a:t>Délai</a:t>
                      </a:r>
                      <a:endParaRPr/>
                    </a:p>
                  </a:txBody>
                  <a:tcPr marL="91450" marR="91450" marT="45725" marB="45725"/>
                </a:tc>
                <a:tc>
                  <a:txBody>
                    <a:bodyPr/>
                    <a:lstStyle/>
                    <a:p>
                      <a:pPr marL="0" marR="0" lvl="0" indent="0" algn="l" rtl="0">
                        <a:spcBef>
                          <a:spcPts val="0"/>
                        </a:spcBef>
                        <a:spcAft>
                          <a:spcPts val="0"/>
                        </a:spcAft>
                        <a:buNone/>
                      </a:pPr>
                      <a:r>
                        <a:rPr lang="fr-BE" sz="1600"/>
                        <a:t>Sanction</a:t>
                      </a:r>
                      <a:endParaRPr/>
                    </a:p>
                  </a:txBody>
                  <a:tcPr marL="91450" marR="91450" marT="45725" marB="45725"/>
                </a:tc>
                <a:tc gridSpan="5">
                  <a:txBody>
                    <a:bodyPr/>
                    <a:lstStyle/>
                    <a:p>
                      <a:pPr marL="0" marR="0" lvl="0" indent="0" algn="l" rtl="0">
                        <a:spcBef>
                          <a:spcPts val="0"/>
                        </a:spcBef>
                        <a:spcAft>
                          <a:spcPts val="0"/>
                        </a:spcAft>
                        <a:buNone/>
                      </a:pPr>
                      <a:r>
                        <a:rPr lang="fr-BE" sz="1600"/>
                        <a:t>S’applique à 38/…</a:t>
                      </a:r>
                      <a:endParaRPr/>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80825">
                <a:tc>
                  <a:txBody>
                    <a:bodyPr/>
                    <a:lstStyle/>
                    <a:p>
                      <a:pPr marL="0" marR="0" lvl="0" indent="0" algn="l" rtl="0">
                        <a:spcBef>
                          <a:spcPts val="0"/>
                        </a:spcBef>
                        <a:spcAft>
                          <a:spcPts val="0"/>
                        </a:spcAft>
                        <a:buNone/>
                      </a:pPr>
                      <a:endParaRPr sz="1600"/>
                    </a:p>
                  </a:txBody>
                  <a:tcPr marL="91450" marR="91450" marT="45725" marB="45725">
                    <a:solidFill>
                      <a:schemeClr val="accent1"/>
                    </a:solidFill>
                  </a:tcPr>
                </a:tc>
                <a:tc>
                  <a:txBody>
                    <a:bodyPr/>
                    <a:lstStyle/>
                    <a:p>
                      <a:pPr marL="0" marR="0" lvl="0" indent="0" algn="l" rtl="0">
                        <a:spcBef>
                          <a:spcPts val="0"/>
                        </a:spcBef>
                        <a:spcAft>
                          <a:spcPts val="0"/>
                        </a:spcAft>
                        <a:buNone/>
                      </a:pPr>
                      <a:endParaRPr sz="1600"/>
                    </a:p>
                  </a:txBody>
                  <a:tcPr marL="91450" marR="91450" marT="45725" marB="45725">
                    <a:solidFill>
                      <a:schemeClr val="accent1"/>
                    </a:solidFill>
                  </a:tcPr>
                </a:tc>
                <a:tc>
                  <a:txBody>
                    <a:bodyPr/>
                    <a:lstStyle/>
                    <a:p>
                      <a:pPr marL="0" marR="0" lvl="0" indent="0" algn="l" rtl="0">
                        <a:spcBef>
                          <a:spcPts val="0"/>
                        </a:spcBef>
                        <a:spcAft>
                          <a:spcPts val="0"/>
                        </a:spcAft>
                        <a:buNone/>
                      </a:pPr>
                      <a:endParaRPr sz="1600"/>
                    </a:p>
                  </a:txBody>
                  <a:tcPr marL="91450" marR="91450" marT="45725" marB="45725">
                    <a:solidFill>
                      <a:schemeClr val="accent1"/>
                    </a:solidFill>
                  </a:tcPr>
                </a:tc>
                <a:tc>
                  <a:txBody>
                    <a:bodyPr/>
                    <a:lstStyle/>
                    <a:p>
                      <a:pPr marL="0" marR="0" lvl="0" indent="0" algn="l" rtl="0">
                        <a:spcBef>
                          <a:spcPts val="0"/>
                        </a:spcBef>
                        <a:spcAft>
                          <a:spcPts val="0"/>
                        </a:spcAft>
                        <a:buNone/>
                      </a:pPr>
                      <a:endParaRPr sz="1100"/>
                    </a:p>
                  </a:txBody>
                  <a:tcPr marL="91450" marR="91450" marT="45725" marB="45725">
                    <a:solidFill>
                      <a:schemeClr val="accent1"/>
                    </a:solidFill>
                  </a:tcPr>
                </a:tc>
                <a:tc>
                  <a:txBody>
                    <a:bodyPr/>
                    <a:lstStyle/>
                    <a:p>
                      <a:pPr marL="0" marR="0" lvl="0" indent="0" algn="l" rtl="0">
                        <a:spcBef>
                          <a:spcPts val="0"/>
                        </a:spcBef>
                        <a:spcAft>
                          <a:spcPts val="0"/>
                        </a:spcAft>
                        <a:buNone/>
                      </a:pPr>
                      <a:r>
                        <a:rPr lang="fr-BE" sz="1100"/>
                        <a:t>8</a:t>
                      </a:r>
                      <a:endParaRPr/>
                    </a:p>
                  </a:txBody>
                  <a:tcPr marL="91450" marR="91450" marT="45725" marB="45725">
                    <a:solidFill>
                      <a:schemeClr val="accent1"/>
                    </a:solidFill>
                  </a:tcPr>
                </a:tc>
                <a:tc>
                  <a:txBody>
                    <a:bodyPr/>
                    <a:lstStyle/>
                    <a:p>
                      <a:pPr marL="0" marR="0" lvl="0" indent="0" algn="l" rtl="0">
                        <a:spcBef>
                          <a:spcPts val="0"/>
                        </a:spcBef>
                        <a:spcAft>
                          <a:spcPts val="0"/>
                        </a:spcAft>
                        <a:buNone/>
                      </a:pPr>
                      <a:r>
                        <a:rPr lang="fr-BE" sz="1100"/>
                        <a:t>9</a:t>
                      </a:r>
                      <a:endParaRPr/>
                    </a:p>
                  </a:txBody>
                  <a:tcPr marL="91450" marR="91450" marT="45725" marB="45725">
                    <a:solidFill>
                      <a:schemeClr val="accent1"/>
                    </a:solidFill>
                  </a:tcPr>
                </a:tc>
                <a:tc>
                  <a:txBody>
                    <a:bodyPr/>
                    <a:lstStyle/>
                    <a:p>
                      <a:pPr marL="0" marR="0" lvl="0" indent="0" algn="l" rtl="0">
                        <a:spcBef>
                          <a:spcPts val="0"/>
                        </a:spcBef>
                        <a:spcAft>
                          <a:spcPts val="0"/>
                        </a:spcAft>
                        <a:buNone/>
                      </a:pPr>
                      <a:r>
                        <a:rPr lang="fr-BE" sz="1100"/>
                        <a:t>10</a:t>
                      </a:r>
                      <a:endParaRPr/>
                    </a:p>
                  </a:txBody>
                  <a:tcPr marL="91450" marR="91450" marT="45725" marB="45725">
                    <a:solidFill>
                      <a:schemeClr val="accent1"/>
                    </a:solidFill>
                  </a:tcPr>
                </a:tc>
                <a:tc>
                  <a:txBody>
                    <a:bodyPr/>
                    <a:lstStyle/>
                    <a:p>
                      <a:pPr marL="0" marR="0" lvl="0" indent="0" algn="l" rtl="0">
                        <a:spcBef>
                          <a:spcPts val="0"/>
                        </a:spcBef>
                        <a:spcAft>
                          <a:spcPts val="0"/>
                        </a:spcAft>
                        <a:buNone/>
                      </a:pPr>
                      <a:r>
                        <a:rPr lang="fr-BE" sz="1100"/>
                        <a:t>11</a:t>
                      </a:r>
                      <a:endParaRPr/>
                    </a:p>
                  </a:txBody>
                  <a:tcPr marL="91450" marR="91450" marT="45725" marB="45725">
                    <a:solidFill>
                      <a:schemeClr val="accent1"/>
                    </a:solidFill>
                  </a:tcPr>
                </a:tc>
                <a:tc>
                  <a:txBody>
                    <a:bodyPr/>
                    <a:lstStyle/>
                    <a:p>
                      <a:pPr marL="0" marR="0" lvl="0" indent="0" algn="l" rtl="0">
                        <a:spcBef>
                          <a:spcPts val="0"/>
                        </a:spcBef>
                        <a:spcAft>
                          <a:spcPts val="0"/>
                        </a:spcAft>
                        <a:buNone/>
                      </a:pPr>
                      <a:r>
                        <a:rPr lang="fr-BE" sz="1100"/>
                        <a:t>12</a:t>
                      </a:r>
                      <a:endParaRPr/>
                    </a:p>
                  </a:txBody>
                  <a:tcPr marL="91450" marR="91450" marT="45725" marB="45725">
                    <a:solidFill>
                      <a:schemeClr val="accent1"/>
                    </a:solidFill>
                  </a:tcPr>
                </a:tc>
                <a:extLst>
                  <a:ext uri="{0D108BD9-81ED-4DB2-BD59-A6C34878D82A}">
                    <a16:rowId xmlns:a16="http://schemas.microsoft.com/office/drawing/2014/main" val="10001"/>
                  </a:ext>
                </a:extLst>
              </a:tr>
              <a:tr h="375600">
                <a:tc>
                  <a:txBody>
                    <a:bodyPr/>
                    <a:lstStyle/>
                    <a:p>
                      <a:pPr marL="0" marR="0" lvl="0" indent="0" algn="l" rtl="0">
                        <a:spcBef>
                          <a:spcPts val="0"/>
                        </a:spcBef>
                        <a:spcAft>
                          <a:spcPts val="0"/>
                        </a:spcAft>
                        <a:buNone/>
                      </a:pPr>
                      <a:r>
                        <a:rPr lang="fr-BE" sz="1600"/>
                        <a:t>38/14</a:t>
                      </a:r>
                      <a:endParaRPr/>
                    </a:p>
                  </a:txBody>
                  <a:tcPr marL="91450" marR="91450" marT="45725" marB="45725"/>
                </a:tc>
                <a:tc>
                  <a:txBody>
                    <a:bodyPr/>
                    <a:lstStyle/>
                    <a:p>
                      <a:pPr marL="0" marR="0" lvl="0" indent="0" algn="l" rtl="0">
                        <a:spcBef>
                          <a:spcPts val="0"/>
                        </a:spcBef>
                        <a:spcAft>
                          <a:spcPts val="0"/>
                        </a:spcAft>
                        <a:buNone/>
                      </a:pPr>
                      <a:r>
                        <a:rPr lang="fr-BE" sz="1600"/>
                        <a:t>Dénoncer les faits </a:t>
                      </a:r>
                      <a:endParaRPr/>
                    </a:p>
                  </a:txBody>
                  <a:tcPr marL="91450" marR="91450" marT="45725" marB="45725"/>
                </a:tc>
                <a:tc rowSpan="2">
                  <a:txBody>
                    <a:bodyPr/>
                    <a:lstStyle/>
                    <a:p>
                      <a:pPr marL="0" marR="0" lvl="0" indent="0" algn="l" rtl="0">
                        <a:spcBef>
                          <a:spcPts val="0"/>
                        </a:spcBef>
                        <a:spcAft>
                          <a:spcPts val="0"/>
                        </a:spcAft>
                        <a:buNone/>
                      </a:pPr>
                      <a:r>
                        <a:rPr lang="fr-BE" sz="1600"/>
                        <a:t>Par écrit dans les 30 jours de leur survenance ou de la date à laquelle l’adjudicataire ou l’adjudicateur aurait normalement dû en avoir connaissance</a:t>
                      </a:r>
                      <a:endParaRPr sz="1600"/>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ctr" rtl="0">
                        <a:spcBef>
                          <a:spcPts val="0"/>
                        </a:spcBef>
                        <a:spcAft>
                          <a:spcPts val="0"/>
                        </a:spcAft>
                        <a:buNone/>
                      </a:pPr>
                      <a:endParaRPr sz="1600"/>
                    </a:p>
                  </a:txBody>
                  <a:tcPr marL="91450" marR="91450" marT="45725" marB="45725"/>
                </a:tc>
                <a:tc>
                  <a:txBody>
                    <a:bodyPr/>
                    <a:lstStyle/>
                    <a:p>
                      <a:pPr marL="0" marR="0" lvl="0" indent="0" algn="ctr" rtl="0">
                        <a:spcBef>
                          <a:spcPts val="0"/>
                        </a:spcBef>
                        <a:spcAft>
                          <a:spcPts val="0"/>
                        </a:spcAft>
                        <a:buNone/>
                      </a:pPr>
                      <a:r>
                        <a:rPr lang="fr-BE" sz="1600"/>
                        <a:t>x</a:t>
                      </a:r>
                      <a:endParaRPr/>
                    </a:p>
                  </a:txBody>
                  <a:tcPr marL="91450" marR="91450" marT="45725" marB="45725"/>
                </a:tc>
                <a:tc>
                  <a:txBody>
                    <a:bodyPr/>
                    <a:lstStyle/>
                    <a:p>
                      <a:pPr marL="0" marR="0" lvl="0" indent="0" algn="ctr" rtl="0">
                        <a:spcBef>
                          <a:spcPts val="0"/>
                        </a:spcBef>
                        <a:spcAft>
                          <a:spcPts val="0"/>
                        </a:spcAft>
                        <a:buNone/>
                      </a:pPr>
                      <a:r>
                        <a:rPr lang="fr-BE" sz="1600"/>
                        <a:t>x</a:t>
                      </a:r>
                      <a:endParaRPr/>
                    </a:p>
                  </a:txBody>
                  <a:tcPr marL="91450" marR="91450" marT="45725" marB="45725"/>
                </a:tc>
                <a:tc>
                  <a:txBody>
                    <a:bodyPr/>
                    <a:lstStyle/>
                    <a:p>
                      <a:pPr marL="0" marR="0" lvl="0" indent="0" algn="ctr" rtl="0">
                        <a:spcBef>
                          <a:spcPts val="0"/>
                        </a:spcBef>
                        <a:spcAft>
                          <a:spcPts val="0"/>
                        </a:spcAft>
                        <a:buNone/>
                      </a:pPr>
                      <a:r>
                        <a:rPr lang="fr-BE" sz="1600"/>
                        <a:t>x</a:t>
                      </a:r>
                      <a:endParaRPr/>
                    </a:p>
                  </a:txBody>
                  <a:tcPr marL="91450" marR="91450" marT="45725" marB="45725"/>
                </a:tc>
                <a:tc>
                  <a:txBody>
                    <a:bodyPr/>
                    <a:lstStyle/>
                    <a:p>
                      <a:pPr marL="0" marR="0" lvl="0" indent="0" algn="ctr" rtl="0">
                        <a:spcBef>
                          <a:spcPts val="0"/>
                        </a:spcBef>
                        <a:spcAft>
                          <a:spcPts val="0"/>
                        </a:spcAft>
                        <a:buNone/>
                      </a:pPr>
                      <a:endParaRPr sz="1600"/>
                    </a:p>
                  </a:txBody>
                  <a:tcPr marL="91450" marR="91450" marT="45725" marB="45725"/>
                </a:tc>
                <a:extLst>
                  <a:ext uri="{0D108BD9-81ED-4DB2-BD59-A6C34878D82A}">
                    <a16:rowId xmlns:a16="http://schemas.microsoft.com/office/drawing/2014/main" val="10002"/>
                  </a:ext>
                </a:extLst>
              </a:tr>
              <a:tr h="1356400">
                <a:tc>
                  <a:txBody>
                    <a:bodyPr/>
                    <a:lstStyle/>
                    <a:p>
                      <a:pPr marL="0" marR="0" lvl="0" indent="0" algn="l" rtl="0">
                        <a:spcBef>
                          <a:spcPts val="0"/>
                        </a:spcBef>
                        <a:spcAft>
                          <a:spcPts val="0"/>
                        </a:spcAft>
                        <a:buNone/>
                      </a:pPr>
                      <a:r>
                        <a:rPr lang="fr-BE" sz="1600"/>
                        <a:t>38/15</a:t>
                      </a:r>
                      <a:endParaRPr/>
                    </a:p>
                  </a:txBody>
                  <a:tcPr marL="91450" marR="91450" marT="45725" marB="45725"/>
                </a:tc>
                <a:tc>
                  <a:txBody>
                    <a:bodyPr/>
                    <a:lstStyle/>
                    <a:p>
                      <a:pPr marL="0" marR="0" lvl="0" indent="0" algn="l" rtl="0">
                        <a:spcBef>
                          <a:spcPts val="0"/>
                        </a:spcBef>
                        <a:spcAft>
                          <a:spcPts val="0"/>
                        </a:spcAft>
                        <a:buNone/>
                      </a:pPr>
                      <a:r>
                        <a:rPr lang="fr-BE" sz="1600"/>
                        <a:t>(en plus, pour l’adjudicataire)</a:t>
                      </a:r>
                      <a:endParaRPr/>
                    </a:p>
                    <a:p>
                      <a:pPr marL="0" marR="0" lvl="0" indent="0" algn="l" rtl="0">
                        <a:spcBef>
                          <a:spcPts val="0"/>
                        </a:spcBef>
                        <a:spcAft>
                          <a:spcPts val="0"/>
                        </a:spcAft>
                        <a:buNone/>
                      </a:pPr>
                      <a:r>
                        <a:rPr lang="fr-BE" sz="1600"/>
                        <a:t>Décrire succinctement  l’impact sur le déroulement et l’impact financier</a:t>
                      </a:r>
                      <a:endParaRPr/>
                    </a:p>
                  </a:txBody>
                  <a:tcPr marL="91450" marR="91450" marT="45725" marB="45725"/>
                </a:tc>
                <a:tc vMerge="1">
                  <a:txBody>
                    <a:bodyPr/>
                    <a:lstStyle/>
                    <a:p>
                      <a:endParaRPr lang="fr-FR"/>
                    </a:p>
                  </a:txBody>
                  <a:tcPr/>
                </a:tc>
                <a:tc>
                  <a:txBody>
                    <a:bodyPr/>
                    <a:lstStyle/>
                    <a:p>
                      <a:pPr marL="0" marR="0" lvl="0" indent="0" algn="l" rtl="0">
                        <a:spcBef>
                          <a:spcPts val="0"/>
                        </a:spcBef>
                        <a:spcAft>
                          <a:spcPts val="0"/>
                        </a:spcAft>
                        <a:buNone/>
                      </a:pPr>
                      <a:r>
                        <a:rPr lang="fr-BE" sz="1600"/>
                        <a:t>Déchéance</a:t>
                      </a:r>
                      <a:endParaRPr/>
                    </a:p>
                  </a:txBody>
                  <a:tcPr marL="91450" marR="91450" marT="45725" marB="45725"/>
                </a:tc>
                <a:tc>
                  <a:txBody>
                    <a:bodyPr/>
                    <a:lstStyle/>
                    <a:p>
                      <a:pPr marL="0" marR="0" lvl="0" indent="0" algn="ctr" rtl="0">
                        <a:spcBef>
                          <a:spcPts val="0"/>
                        </a:spcBef>
                        <a:spcAft>
                          <a:spcPts val="0"/>
                        </a:spcAft>
                        <a:buNone/>
                      </a:pPr>
                      <a:endParaRPr sz="1600"/>
                    </a:p>
                  </a:txBody>
                  <a:tcPr marL="91450" marR="91450" marT="45725" marB="45725"/>
                </a:tc>
                <a:tc>
                  <a:txBody>
                    <a:bodyPr/>
                    <a:lstStyle/>
                    <a:p>
                      <a:pPr marL="0" marR="0" lvl="0" indent="0" algn="ctr" rtl="0">
                        <a:spcBef>
                          <a:spcPts val="0"/>
                        </a:spcBef>
                        <a:spcAft>
                          <a:spcPts val="0"/>
                        </a:spcAft>
                        <a:buNone/>
                      </a:pPr>
                      <a:r>
                        <a:rPr lang="fr-BE" sz="1600"/>
                        <a:t>x</a:t>
                      </a:r>
                      <a:endParaRPr/>
                    </a:p>
                  </a:txBody>
                  <a:tcPr marL="91450" marR="91450" marT="45725" marB="45725"/>
                </a:tc>
                <a:tc>
                  <a:txBody>
                    <a:bodyPr/>
                    <a:lstStyle/>
                    <a:p>
                      <a:pPr marL="0" marR="0" lvl="0" indent="0" algn="ctr" rtl="0">
                        <a:spcBef>
                          <a:spcPts val="0"/>
                        </a:spcBef>
                        <a:spcAft>
                          <a:spcPts val="0"/>
                        </a:spcAft>
                        <a:buNone/>
                      </a:pPr>
                      <a:r>
                        <a:rPr lang="fr-BE" sz="1600"/>
                        <a:t>x</a:t>
                      </a:r>
                      <a:endParaRPr/>
                    </a:p>
                  </a:txBody>
                  <a:tcPr marL="91450" marR="91450" marT="45725" marB="45725"/>
                </a:tc>
                <a:tc>
                  <a:txBody>
                    <a:bodyPr/>
                    <a:lstStyle/>
                    <a:p>
                      <a:pPr marL="0" marR="0" lvl="0" indent="0" algn="ctr" rtl="0">
                        <a:spcBef>
                          <a:spcPts val="0"/>
                        </a:spcBef>
                        <a:spcAft>
                          <a:spcPts val="0"/>
                        </a:spcAft>
                        <a:buNone/>
                      </a:pPr>
                      <a:r>
                        <a:rPr lang="fr-BE" sz="1600"/>
                        <a:t>x</a:t>
                      </a:r>
                      <a:endParaRPr/>
                    </a:p>
                  </a:txBody>
                  <a:tcPr marL="91450" marR="91450" marT="45725" marB="45725"/>
                </a:tc>
                <a:tc>
                  <a:txBody>
                    <a:bodyPr/>
                    <a:lstStyle/>
                    <a:p>
                      <a:pPr marL="0" marR="0" lvl="0" indent="0" algn="ctr" rtl="0">
                        <a:spcBef>
                          <a:spcPts val="0"/>
                        </a:spcBef>
                        <a:spcAft>
                          <a:spcPts val="0"/>
                        </a:spcAft>
                        <a:buNone/>
                      </a:pPr>
                      <a:endParaRPr sz="1600"/>
                    </a:p>
                  </a:txBody>
                  <a:tcPr marL="91450" marR="91450" marT="45725" marB="45725"/>
                </a:tc>
                <a:extLst>
                  <a:ext uri="{0D108BD9-81ED-4DB2-BD59-A6C34878D82A}">
                    <a16:rowId xmlns:a16="http://schemas.microsoft.com/office/drawing/2014/main" val="10003"/>
                  </a:ext>
                </a:extLst>
              </a:tr>
              <a:tr h="380825">
                <a:tc>
                  <a:txBody>
                    <a:bodyPr/>
                    <a:lstStyle/>
                    <a:p>
                      <a:pPr marL="0" marR="0" lvl="0" indent="0" algn="l" rtl="0">
                        <a:spcBef>
                          <a:spcPts val="0"/>
                        </a:spcBef>
                        <a:spcAft>
                          <a:spcPts val="0"/>
                        </a:spcAft>
                        <a:buNone/>
                      </a:pPr>
                      <a:r>
                        <a:rPr lang="fr-BE" sz="1600"/>
                        <a:t>38/16</a:t>
                      </a:r>
                      <a:endParaRPr/>
                    </a:p>
                  </a:txBody>
                  <a:tcPr marL="91450" marR="91450" marT="45725" marB="45725"/>
                </a:tc>
                <a:tc>
                  <a:txBody>
                    <a:bodyPr/>
                    <a:lstStyle/>
                    <a:p>
                      <a:pPr marL="0" marR="0" lvl="0" indent="0" algn="l" rtl="0">
                        <a:spcBef>
                          <a:spcPts val="0"/>
                        </a:spcBef>
                        <a:spcAft>
                          <a:spcPts val="0"/>
                        </a:spcAft>
                        <a:buNone/>
                      </a:pPr>
                      <a:r>
                        <a:rPr lang="fr-BE" sz="1600"/>
                        <a:t>Transmettre une justification chiffrée</a:t>
                      </a:r>
                      <a:endParaRPr/>
                    </a:p>
                  </a:txBody>
                  <a:tcPr marL="91450" marR="91450" marT="45725" marB="45725"/>
                </a:tc>
                <a:tc>
                  <a:txBody>
                    <a:bodyPr/>
                    <a:lstStyle/>
                    <a:p>
                      <a:pPr marL="0" marR="0" lvl="0" indent="0" algn="l" rtl="0">
                        <a:spcBef>
                          <a:spcPts val="0"/>
                        </a:spcBef>
                        <a:spcAft>
                          <a:spcPts val="0"/>
                        </a:spcAft>
                        <a:buNone/>
                      </a:pPr>
                      <a:r>
                        <a:rPr lang="fr-BE" sz="1600"/>
                        <a:t>En fonction du type de demande, les délais varient (voir AR)</a:t>
                      </a:r>
                      <a:endParaRPr/>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r>
                        <a:rPr lang="fr-BE" sz="1600"/>
                        <a:t>x</a:t>
                      </a:r>
                      <a:endParaRPr/>
                    </a:p>
                  </a:txBody>
                  <a:tcPr marL="91450" marR="91450" marT="45725" marB="45725"/>
                </a:tc>
                <a:tc>
                  <a:txBody>
                    <a:bodyPr/>
                    <a:lstStyle/>
                    <a:p>
                      <a:pPr marL="0" marR="0" lvl="0" indent="0" algn="l" rtl="0">
                        <a:spcBef>
                          <a:spcPts val="0"/>
                        </a:spcBef>
                        <a:spcAft>
                          <a:spcPts val="0"/>
                        </a:spcAft>
                        <a:buNone/>
                      </a:pPr>
                      <a:r>
                        <a:rPr lang="fr-BE" sz="1600"/>
                        <a:t>x</a:t>
                      </a:r>
                      <a:endParaRPr/>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r>
                        <a:rPr lang="fr-BE" sz="1600"/>
                        <a:t>x</a:t>
                      </a:r>
                      <a:endParaRPr/>
                    </a:p>
                  </a:txBody>
                  <a:tcPr marL="91450" marR="91450" marT="45725" marB="45725"/>
                </a:tc>
                <a:tc>
                  <a:txBody>
                    <a:bodyPr/>
                    <a:lstStyle/>
                    <a:p>
                      <a:pPr marL="0" marR="0" lvl="0" indent="0" algn="l" rtl="0">
                        <a:spcBef>
                          <a:spcPts val="0"/>
                        </a:spcBef>
                        <a:spcAft>
                          <a:spcPts val="0"/>
                        </a:spcAft>
                        <a:buNone/>
                      </a:pPr>
                      <a:r>
                        <a:rPr lang="fr-BE" sz="1600"/>
                        <a:t>x</a:t>
                      </a:r>
                      <a:endParaRPr/>
                    </a:p>
                  </a:txBody>
                  <a:tcPr marL="91450" marR="91450" marT="45725" marB="45725"/>
                </a:tc>
                <a:extLst>
                  <a:ext uri="{0D108BD9-81ED-4DB2-BD59-A6C34878D82A}">
                    <a16:rowId xmlns:a16="http://schemas.microsoft.com/office/drawing/2014/main" val="10004"/>
                  </a:ext>
                </a:extLst>
              </a:tr>
              <a:tr h="380825">
                <a:tc>
                  <a:txBody>
                    <a:bodyPr/>
                    <a:lstStyle/>
                    <a:p>
                      <a:pPr marL="0" marR="0" lvl="0" indent="0" algn="l" rtl="0">
                        <a:spcBef>
                          <a:spcPts val="0"/>
                        </a:spcBef>
                        <a:spcAft>
                          <a:spcPts val="0"/>
                        </a:spcAft>
                        <a:buNone/>
                      </a:pPr>
                      <a:r>
                        <a:rPr lang="fr-BE" sz="1600"/>
                        <a:t>38/17</a:t>
                      </a:r>
                      <a:endParaRPr/>
                    </a:p>
                  </a:txBody>
                  <a:tcPr marL="91450" marR="91450" marT="45725" marB="45725"/>
                </a:tc>
                <a:tc>
                  <a:txBody>
                    <a:bodyPr/>
                    <a:lstStyle/>
                    <a:p>
                      <a:pPr marL="0" marR="0" lvl="0" indent="0" algn="l" rtl="0">
                        <a:spcBef>
                          <a:spcPts val="0"/>
                        </a:spcBef>
                        <a:spcAft>
                          <a:spcPts val="0"/>
                        </a:spcAft>
                        <a:buNone/>
                      </a:pPr>
                      <a:r>
                        <a:rPr lang="fr-BE" sz="1600"/>
                        <a:t>Demande de révision du marché par l’adjudicateur</a:t>
                      </a:r>
                      <a:endParaRPr/>
                    </a:p>
                  </a:txBody>
                  <a:tcPr marL="91450" marR="91450" marT="45725" marB="45725"/>
                </a:tc>
                <a:tc>
                  <a:txBody>
                    <a:bodyPr/>
                    <a:lstStyle/>
                    <a:p>
                      <a:pPr marL="0" marR="0" lvl="0" indent="0" algn="l" rtl="0">
                        <a:spcBef>
                          <a:spcPts val="0"/>
                        </a:spcBef>
                        <a:spcAft>
                          <a:spcPts val="0"/>
                        </a:spcAft>
                        <a:buNone/>
                      </a:pPr>
                      <a:r>
                        <a:rPr lang="fr-BE" sz="1600"/>
                        <a:t>90 jours à compter de la date de la notification à l’adjudicataire du procès-verbal de la réception provisoire du marché</a:t>
                      </a:r>
                      <a:endParaRPr sz="1600"/>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r>
                        <a:rPr lang="fr-BE" sz="1600"/>
                        <a:t>x</a:t>
                      </a:r>
                      <a:endParaRPr/>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tc>
                  <a:txBody>
                    <a:bodyPr/>
                    <a:lstStyle/>
                    <a:p>
                      <a:pPr marL="0" marR="0" lvl="0" indent="0" algn="l" rtl="0">
                        <a:spcBef>
                          <a:spcPts val="0"/>
                        </a:spcBef>
                        <a:spcAft>
                          <a:spcPts val="0"/>
                        </a:spcAft>
                        <a:buNone/>
                      </a:pPr>
                      <a:endParaRPr sz="1600"/>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53"/>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clauses quasi obligatoires</a:t>
            </a:r>
            <a:endParaRPr/>
          </a:p>
        </p:txBody>
      </p:sp>
      <p:sp>
        <p:nvSpPr>
          <p:cNvPr id="871" name="Google Shape;871;p53"/>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292608" lvl="1" indent="0" algn="l" rtl="0">
              <a:lnSpc>
                <a:spcPct val="90000"/>
              </a:lnSpc>
              <a:spcBef>
                <a:spcPts val="0"/>
              </a:spcBef>
              <a:spcAft>
                <a:spcPts val="0"/>
              </a:spcAft>
              <a:buSzPts val="1800"/>
              <a:buNone/>
            </a:pPr>
            <a:r>
              <a:rPr lang="fr-BE" dirty="0"/>
              <a:t>Les discussions sur l’application d’une clause de réexamen ne peuvent pas être un prétexte pour ralentir !</a:t>
            </a:r>
            <a:endParaRPr dirty="0"/>
          </a:p>
          <a:p>
            <a:pPr marL="292608" lvl="1" indent="0" algn="l" rtl="0">
              <a:lnSpc>
                <a:spcPct val="90000"/>
              </a:lnSpc>
              <a:spcBef>
                <a:spcPts val="600"/>
              </a:spcBef>
              <a:spcAft>
                <a:spcPts val="0"/>
              </a:spcAft>
              <a:buSzPts val="1800"/>
              <a:buNone/>
            </a:pPr>
            <a:r>
              <a:rPr lang="fr-BE" dirty="0"/>
              <a:t>« L'adjudicataire ne peut se prévaloir des discussions en cours concernant l’application d’une des clauses de réexamen telles que visées aux articles 38/9 à 38/12 pour ralentir le rythme d’exécution, interrompre l’exécution du marché ou ne pas reprendre celle-ci, selon le cas. » (art. 38/13)</a:t>
            </a:r>
            <a:endParaRPr dirty="0"/>
          </a:p>
          <a:p>
            <a:pPr marL="292608" lvl="1" indent="0" algn="l" rtl="0">
              <a:lnSpc>
                <a:spcPct val="90000"/>
              </a:lnSpc>
              <a:spcBef>
                <a:spcPts val="600"/>
              </a:spcBef>
              <a:spcAft>
                <a:spcPts val="0"/>
              </a:spcAft>
              <a:buSzPts val="1800"/>
              <a:buNone/>
            </a:pPr>
            <a:endParaRPr dirty="0"/>
          </a:p>
          <a:p>
            <a:pPr marL="578358" lvl="1" indent="-171450" algn="l" rtl="0">
              <a:lnSpc>
                <a:spcPct val="90000"/>
              </a:lnSpc>
              <a:spcBef>
                <a:spcPts val="600"/>
              </a:spcBef>
              <a:spcAft>
                <a:spcPts val="0"/>
              </a:spcAft>
              <a:buSzPts val="1800"/>
              <a:buFont typeface="Noto Sans Symbols"/>
              <a:buNone/>
            </a:pPr>
            <a:endParaRPr dirty="0"/>
          </a:p>
          <a:p>
            <a:pPr marL="342900" lvl="0" indent="-215900" algn="l" rtl="0">
              <a:lnSpc>
                <a:spcPct val="90000"/>
              </a:lnSpc>
              <a:spcBef>
                <a:spcPts val="1600"/>
              </a:spcBef>
              <a:spcAft>
                <a:spcPts val="0"/>
              </a:spcAft>
              <a:buSzPts val="2000"/>
              <a:buFont typeface="Calibri"/>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deux étapes d’un marché : schéma</a:t>
            </a:r>
            <a:endParaRPr/>
          </a:p>
        </p:txBody>
      </p:sp>
      <p:sp>
        <p:nvSpPr>
          <p:cNvPr id="134" name="Google Shape;134;p5"/>
          <p:cNvSpPr txBox="1">
            <a:spLocks noGrp="1"/>
          </p:cNvSpPr>
          <p:nvPr>
            <p:ph idx="1"/>
          </p:nvPr>
        </p:nvSpPr>
        <p:spPr>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grpSp>
        <p:nvGrpSpPr>
          <p:cNvPr id="135" name="Google Shape;135;p5"/>
          <p:cNvGrpSpPr/>
          <p:nvPr/>
        </p:nvGrpSpPr>
        <p:grpSpPr>
          <a:xfrm>
            <a:off x="1041137" y="2681729"/>
            <a:ext cx="4064853" cy="2438912"/>
            <a:chOff x="1906" y="807333"/>
            <a:chExt cx="4064853" cy="2438912"/>
          </a:xfrm>
        </p:grpSpPr>
        <p:sp>
          <p:nvSpPr>
            <p:cNvPr id="136" name="Google Shape;136;p5"/>
            <p:cNvSpPr/>
            <p:nvPr/>
          </p:nvSpPr>
          <p:spPr>
            <a:xfrm>
              <a:off x="1906" y="807333"/>
              <a:ext cx="4064853" cy="2438912"/>
            </a:xfrm>
            <a:prstGeom prst="roundRect">
              <a:avLst>
                <a:gd name="adj" fmla="val 10000"/>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txBox="1"/>
            <p:nvPr/>
          </p:nvSpPr>
          <p:spPr>
            <a:xfrm>
              <a:off x="73339" y="878766"/>
              <a:ext cx="3921987" cy="2296046"/>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fr-BE" sz="2100" b="0" i="0" u="none" strike="noStrike" cap="none">
                  <a:solidFill>
                    <a:schemeClr val="lt1"/>
                  </a:solidFill>
                  <a:latin typeface="Calibri"/>
                  <a:ea typeface="Calibri"/>
                  <a:cs typeface="Calibri"/>
                  <a:sym typeface="Calibri"/>
                </a:rPr>
                <a:t>Passation</a:t>
              </a:r>
              <a:endParaRPr/>
            </a:p>
            <a:p>
              <a:pPr marL="171450" marR="0" lvl="1" indent="-171450" algn="l" rtl="0">
                <a:lnSpc>
                  <a:spcPct val="90000"/>
                </a:lnSpc>
                <a:spcBef>
                  <a:spcPts val="735"/>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Création</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Conditions du marché (cahier des charges)</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Procédure d’attribution</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Invitation ou publication</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Analyse des candidats</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Attribution</a:t>
              </a:r>
              <a:endParaRPr/>
            </a:p>
          </p:txBody>
        </p:sp>
      </p:grpSp>
      <p:grpSp>
        <p:nvGrpSpPr>
          <p:cNvPr id="138" name="Google Shape;138;p5"/>
          <p:cNvGrpSpPr/>
          <p:nvPr/>
        </p:nvGrpSpPr>
        <p:grpSpPr>
          <a:xfrm>
            <a:off x="6452813" y="2681729"/>
            <a:ext cx="4064853" cy="2438912"/>
            <a:chOff x="5694607" y="809382"/>
            <a:chExt cx="4064853" cy="2438912"/>
          </a:xfrm>
        </p:grpSpPr>
        <p:sp>
          <p:nvSpPr>
            <p:cNvPr id="139" name="Google Shape;139;p5"/>
            <p:cNvSpPr/>
            <p:nvPr/>
          </p:nvSpPr>
          <p:spPr>
            <a:xfrm>
              <a:off x="5694607" y="809382"/>
              <a:ext cx="4064853" cy="2438912"/>
            </a:xfrm>
            <a:prstGeom prst="roundRect">
              <a:avLst>
                <a:gd name="adj" fmla="val 10000"/>
              </a:avLst>
            </a:prstGeom>
            <a:solidFill>
              <a:srgbClr val="E38310"/>
            </a:solidFill>
            <a:ln w="158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txBox="1"/>
            <p:nvPr/>
          </p:nvSpPr>
          <p:spPr>
            <a:xfrm>
              <a:off x="5766040" y="880815"/>
              <a:ext cx="3921987" cy="2296046"/>
            </a:xfrm>
            <a:prstGeom prst="rect">
              <a:avLst/>
            </a:prstGeom>
            <a:noFill/>
            <a:ln>
              <a:noFill/>
            </a:ln>
          </p:spPr>
          <p:txBody>
            <a:bodyPr spcFirstLastPara="1" wrap="square" lIns="80000" tIns="80000" rIns="80000" bIns="80000" anchor="t" anchorCtr="0">
              <a:noAutofit/>
            </a:bodyPr>
            <a:lstStyle/>
            <a:p>
              <a:pPr marL="0" marR="0" lvl="0" indent="0" algn="l" rtl="0">
                <a:lnSpc>
                  <a:spcPct val="90000"/>
                </a:lnSpc>
                <a:spcBef>
                  <a:spcPts val="0"/>
                </a:spcBef>
                <a:spcAft>
                  <a:spcPts val="0"/>
                </a:spcAft>
                <a:buClr>
                  <a:schemeClr val="lt1"/>
                </a:buClr>
                <a:buSzPts val="2100"/>
                <a:buFont typeface="Calibri"/>
                <a:buNone/>
              </a:pPr>
              <a:r>
                <a:rPr lang="fr-BE" sz="2100" b="0" i="0" u="none" strike="noStrike" cap="none">
                  <a:solidFill>
                    <a:schemeClr val="lt1"/>
                  </a:solidFill>
                  <a:latin typeface="Calibri"/>
                  <a:ea typeface="Calibri"/>
                  <a:cs typeface="Calibri"/>
                  <a:sym typeface="Calibri"/>
                </a:rPr>
                <a:t>Exécution</a:t>
              </a:r>
              <a:endParaRPr/>
            </a:p>
            <a:p>
              <a:pPr marL="171450" marR="0" lvl="1" indent="-171450" algn="l" rtl="0">
                <a:lnSpc>
                  <a:spcPct val="90000"/>
                </a:lnSpc>
                <a:spcBef>
                  <a:spcPts val="735"/>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La vie du contrat</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Les problèmes d’exécution</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Les modifications d’exécution</a:t>
              </a:r>
              <a:endParaRPr/>
            </a:p>
            <a:p>
              <a:pPr marL="171450" marR="0" lvl="1" indent="-171450" algn="l" rtl="0">
                <a:lnSpc>
                  <a:spcPct val="90000"/>
                </a:lnSpc>
                <a:spcBef>
                  <a:spcPts val="240"/>
                </a:spcBef>
                <a:spcAft>
                  <a:spcPts val="0"/>
                </a:spcAft>
                <a:buClr>
                  <a:schemeClr val="lt1"/>
                </a:buClr>
                <a:buSzPts val="1600"/>
                <a:buFont typeface="Calibri"/>
                <a:buChar char="•"/>
              </a:pPr>
              <a:r>
                <a:rPr lang="fr-BE" sz="1600" b="0" i="0" u="none" strike="noStrike" cap="none">
                  <a:solidFill>
                    <a:schemeClr val="lt1"/>
                  </a:solidFill>
                  <a:latin typeface="Calibri"/>
                  <a:ea typeface="Calibri"/>
                  <a:cs typeface="Calibri"/>
                  <a:sym typeface="Calibri"/>
                </a:rPr>
                <a:t>Etc.</a:t>
              </a:r>
              <a:endParaRPr/>
            </a:p>
          </p:txBody>
        </p:sp>
      </p:grpSp>
      <p:grpSp>
        <p:nvGrpSpPr>
          <p:cNvPr id="141" name="Google Shape;141;p5"/>
          <p:cNvGrpSpPr/>
          <p:nvPr/>
        </p:nvGrpSpPr>
        <p:grpSpPr>
          <a:xfrm>
            <a:off x="5105990" y="1957812"/>
            <a:ext cx="2017626" cy="2572565"/>
            <a:chOff x="5105990" y="1957812"/>
            <a:chExt cx="2017626" cy="2572565"/>
          </a:xfrm>
        </p:grpSpPr>
        <p:cxnSp>
          <p:nvCxnSpPr>
            <p:cNvPr id="142" name="Google Shape;142;p5"/>
            <p:cNvCxnSpPr/>
            <p:nvPr/>
          </p:nvCxnSpPr>
          <p:spPr>
            <a:xfrm rot="10800000">
              <a:off x="5803010" y="2823952"/>
              <a:ext cx="0" cy="744242"/>
            </a:xfrm>
            <a:prstGeom prst="straightConnector1">
              <a:avLst/>
            </a:prstGeom>
            <a:noFill/>
            <a:ln w="12700" cap="flat" cmpd="sng">
              <a:solidFill>
                <a:schemeClr val="accent1"/>
              </a:solidFill>
              <a:prstDash val="solid"/>
              <a:round/>
              <a:headEnd type="none" w="sm" len="sm"/>
              <a:tailEnd type="triangle" w="med" len="med"/>
            </a:ln>
          </p:spPr>
        </p:cxnSp>
        <p:sp>
          <p:nvSpPr>
            <p:cNvPr id="143" name="Google Shape;143;p5"/>
            <p:cNvSpPr txBox="1"/>
            <p:nvPr/>
          </p:nvSpPr>
          <p:spPr>
            <a:xfrm>
              <a:off x="5105990" y="1957812"/>
              <a:ext cx="201762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1800" b="0" i="0" u="none" strike="noStrike" cap="none">
                  <a:solidFill>
                    <a:schemeClr val="dk1"/>
                  </a:solidFill>
                  <a:latin typeface="Calibri"/>
                  <a:ea typeface="Calibri"/>
                  <a:cs typeface="Calibri"/>
                  <a:sym typeface="Calibri"/>
                </a:rPr>
                <a:t>Conclusion du marché</a:t>
              </a:r>
              <a:endParaRPr/>
            </a:p>
          </p:txBody>
        </p:sp>
        <p:sp>
          <p:nvSpPr>
            <p:cNvPr id="144" name="Google Shape;144;p5"/>
            <p:cNvSpPr/>
            <p:nvPr/>
          </p:nvSpPr>
          <p:spPr>
            <a:xfrm>
              <a:off x="5326491" y="3786135"/>
              <a:ext cx="953037" cy="744242"/>
            </a:xfrm>
            <a:prstGeom prst="rightArrow">
              <a:avLst>
                <a:gd name="adj1" fmla="val 50000"/>
                <a:gd name="adj2" fmla="val 50000"/>
              </a:avLst>
            </a:prstGeom>
            <a:solidFill>
              <a:schemeClr val="accent1"/>
            </a:solidFill>
            <a:ln w="15875" cap="flat" cmpd="sng">
              <a:solidFill>
                <a:srgbClr val="60370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55"/>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clauses facultatives</a:t>
            </a:r>
            <a:endParaRPr/>
          </a:p>
        </p:txBody>
      </p:sp>
      <p:sp>
        <p:nvSpPr>
          <p:cNvPr id="885" name="Google Shape;885;p55"/>
          <p:cNvSpPr txBox="1">
            <a:spLocks noGrp="1"/>
          </p:cNvSpPr>
          <p:nvPr>
            <p:ph idx="1"/>
          </p:nvPr>
        </p:nvSpPr>
        <p:spPr>
          <a:prstGeom prst="rect">
            <a:avLst/>
          </a:prstGeom>
          <a:noFill/>
          <a:ln>
            <a:noFill/>
          </a:ln>
        </p:spPr>
        <p:txBody>
          <a:bodyPr spcFirstLastPara="1" wrap="square" lIns="0" tIns="45700" rIns="0" bIns="45700" anchor="t" anchorCtr="0">
            <a:normAutofit fontScale="92500"/>
          </a:bodyPr>
          <a:lstStyle/>
          <a:p>
            <a:pPr marL="292608" lvl="1" indent="0" algn="l" rtl="0">
              <a:lnSpc>
                <a:spcPct val="90000"/>
              </a:lnSpc>
              <a:spcBef>
                <a:spcPts val="0"/>
              </a:spcBef>
              <a:spcAft>
                <a:spcPts val="0"/>
              </a:spcAft>
              <a:buSzPts val="1800"/>
              <a:buNone/>
            </a:pPr>
            <a:endParaRPr dirty="0"/>
          </a:p>
          <a:p>
            <a:pPr marL="635508" lvl="1" indent="-342900" algn="l" rtl="0">
              <a:lnSpc>
                <a:spcPct val="90000"/>
              </a:lnSpc>
              <a:spcBef>
                <a:spcPts val="600"/>
              </a:spcBef>
              <a:spcAft>
                <a:spcPts val="0"/>
              </a:spcAft>
              <a:buSzPts val="1800"/>
              <a:buFont typeface="Calibri"/>
              <a:buAutoNum type="arabicPeriod"/>
            </a:pPr>
            <a:r>
              <a:rPr lang="fr-BE" dirty="0"/>
              <a:t>Le remplacement de l’adjudicataire (38/3, 1°) : vous pouvez prévoir le remplacement de l’adjudicataire par un autre</a:t>
            </a:r>
            <a:endParaRPr dirty="0"/>
          </a:p>
          <a:p>
            <a:pPr marL="292608" lvl="1" indent="0">
              <a:spcBef>
                <a:spcPts val="600"/>
              </a:spcBef>
              <a:buNone/>
            </a:pPr>
            <a:r>
              <a:rPr lang="fr-BE" dirty="0">
                <a:sym typeface="Wingdings" panose="05000000000000000000" pitchFamily="2" charset="2"/>
              </a:rPr>
              <a:t> </a:t>
            </a:r>
            <a:r>
              <a:rPr lang="fr-BE" dirty="0"/>
              <a:t>Par ex. « le suivant en ordre utile » (cascade ?)</a:t>
            </a:r>
            <a:endParaRPr dirty="0"/>
          </a:p>
          <a:p>
            <a:pPr marL="635508" lvl="1" indent="-342900" algn="l" rtl="0">
              <a:lnSpc>
                <a:spcPct val="90000"/>
              </a:lnSpc>
              <a:spcBef>
                <a:spcPts val="600"/>
              </a:spcBef>
              <a:spcAft>
                <a:spcPts val="0"/>
              </a:spcAft>
              <a:buSzPts val="1800"/>
              <a:buFont typeface="Calibri"/>
              <a:buAutoNum type="arabicPeriod" startAt="2"/>
            </a:pPr>
            <a:r>
              <a:rPr lang="fr-BE" dirty="0"/>
              <a:t>La révision des prix dans les marchés de fournitures et de services (art. 38/7, §2)</a:t>
            </a:r>
          </a:p>
          <a:p>
            <a:pPr marL="292608" lvl="1" indent="0">
              <a:spcBef>
                <a:spcPts val="600"/>
              </a:spcBef>
              <a:buNone/>
            </a:pPr>
            <a:r>
              <a:rPr lang="fr-BE" dirty="0">
                <a:sym typeface="Wingdings" panose="05000000000000000000" pitchFamily="2" charset="2"/>
              </a:rPr>
              <a:t> </a:t>
            </a:r>
            <a:r>
              <a:rPr lang="fr-BE" dirty="0"/>
              <a:t>Jamais obligatoire mais très fortement recommandée !</a:t>
            </a:r>
            <a:endParaRPr dirty="0"/>
          </a:p>
          <a:p>
            <a:pPr marL="635508" lvl="1" indent="-342900" algn="l" rtl="0">
              <a:lnSpc>
                <a:spcPct val="90000"/>
              </a:lnSpc>
              <a:spcBef>
                <a:spcPts val="600"/>
              </a:spcBef>
              <a:spcAft>
                <a:spcPts val="0"/>
              </a:spcAft>
              <a:buSzPts val="1800"/>
              <a:buFont typeface="Calibri"/>
              <a:buAutoNum type="arabicPeriod" startAt="3"/>
            </a:pPr>
            <a:r>
              <a:rPr lang="fr-BE" dirty="0"/>
              <a:t>Suspensions ordonnées par l’adjudicataire et incidents durant la procédure (art. 38/12, §2)	</a:t>
            </a:r>
          </a:p>
          <a:p>
            <a:pPr marL="292608" lvl="1" indent="0">
              <a:spcBef>
                <a:spcPts val="600"/>
              </a:spcBef>
              <a:buNone/>
            </a:pPr>
            <a:r>
              <a:rPr lang="fr-BE" dirty="0">
                <a:sym typeface="Wingdings" panose="05000000000000000000" pitchFamily="2" charset="2"/>
              </a:rPr>
              <a:t> </a:t>
            </a:r>
            <a:r>
              <a:rPr lang="fr-BE" dirty="0"/>
              <a:t>«  L’adjudicateur peut prévoir une clause de réexamen, telle que définie à l’article 38, dans laquelle il se réserve le droit de suspendre l’exécution du marché pendant une période donnée, notamment parce qu’il estime que le marché ne peut pas être exécuté sans inconvénient à ce moment-là. »</a:t>
            </a:r>
            <a:endParaRPr dirty="0"/>
          </a:p>
          <a:p>
            <a:pPr marL="342900" lvl="0" indent="-215900" algn="l" rtl="0">
              <a:lnSpc>
                <a:spcPct val="90000"/>
              </a:lnSpc>
              <a:spcBef>
                <a:spcPts val="1600"/>
              </a:spcBef>
              <a:spcAft>
                <a:spcPts val="0"/>
              </a:spcAft>
              <a:buSzPts val="2000"/>
              <a:buFont typeface="Calibri"/>
              <a:buNone/>
            </a:pP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20"/>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dirty="0"/>
              <a:t>Les accords-cadres</a:t>
            </a:r>
            <a:endParaRPr dirty="0"/>
          </a:p>
        </p:txBody>
      </p:sp>
      <p:sp>
        <p:nvSpPr>
          <p:cNvPr id="567" name="Google Shape;567;p20"/>
          <p:cNvSpPr txBox="1">
            <a:spLocks noGrp="1"/>
          </p:cNvSpPr>
          <p:nvPr>
            <p:ph idx="1"/>
          </p:nvPr>
        </p:nvSpPr>
        <p:spPr>
          <a:xfrm>
            <a:off x="1097280" y="1854361"/>
            <a:ext cx="10058400" cy="4023360"/>
          </a:xfrm>
          <a:prstGeom prst="rect">
            <a:avLst/>
          </a:prstGeom>
          <a:noFill/>
          <a:ln>
            <a:noFill/>
          </a:ln>
        </p:spPr>
        <p:txBody>
          <a:bodyPr spcFirstLastPara="1" wrap="square" lIns="0" tIns="45700" rIns="0" bIns="45700" anchor="t" anchorCtr="0">
            <a:normAutofit fontScale="92500" lnSpcReduction="20000"/>
          </a:bodyPr>
          <a:lstStyle/>
          <a:p>
            <a:pPr marL="91440" lvl="0" indent="-127000" algn="l" rtl="0">
              <a:lnSpc>
                <a:spcPct val="90000"/>
              </a:lnSpc>
              <a:spcBef>
                <a:spcPts val="0"/>
              </a:spcBef>
              <a:spcAft>
                <a:spcPts val="0"/>
              </a:spcAft>
              <a:buSzPts val="2000"/>
              <a:buFont typeface="Arial"/>
              <a:buChar char="•"/>
            </a:pPr>
            <a:r>
              <a:rPr lang="fr-BE" dirty="0"/>
              <a:t>Le CPAS de Bruxelles a attribué un accord-cadre dit « </a:t>
            </a:r>
            <a:r>
              <a:rPr lang="fr-BE" dirty="0" err="1"/>
              <a:t>reloc</a:t>
            </a:r>
            <a:r>
              <a:rPr lang="fr-BE" dirty="0"/>
              <a:t> » pour la remise en état des appartements du CPAS.</a:t>
            </a:r>
            <a:endParaRPr dirty="0"/>
          </a:p>
          <a:p>
            <a:pPr marL="91440" lvl="0" indent="-127000" algn="l" rtl="0">
              <a:lnSpc>
                <a:spcPct val="90000"/>
              </a:lnSpc>
              <a:spcBef>
                <a:spcPts val="1400"/>
              </a:spcBef>
              <a:spcAft>
                <a:spcPts val="0"/>
              </a:spcAft>
              <a:buSzPts val="2000"/>
              <a:buFont typeface="Arial"/>
              <a:buChar char="•"/>
            </a:pPr>
            <a:r>
              <a:rPr lang="fr-BE" dirty="0"/>
              <a:t> Le marché n’est pas attribué sur une remise en état spécifique mais on s’associe avec un opérateur éco qui sera notre partenaire pendant toute la durée du marché et qui s’occupera de toutes les remises en état</a:t>
            </a:r>
            <a:endParaRPr dirty="0"/>
          </a:p>
          <a:p>
            <a:pPr marL="91440" lvl="0" indent="-127000" algn="l" rtl="0">
              <a:lnSpc>
                <a:spcPct val="90000"/>
              </a:lnSpc>
              <a:spcBef>
                <a:spcPts val="1400"/>
              </a:spcBef>
              <a:spcAft>
                <a:spcPts val="0"/>
              </a:spcAft>
              <a:buSzPts val="2000"/>
              <a:buFont typeface="Arial"/>
              <a:buChar char="•"/>
            </a:pPr>
            <a:r>
              <a:rPr lang="fr-BE" dirty="0"/>
              <a:t>Chaque remise en état d’un appartement constitue un marché subséquent</a:t>
            </a:r>
            <a:endParaRPr dirty="0"/>
          </a:p>
          <a:p>
            <a:pPr marL="91440" lvl="0" indent="-127000" algn="l" rtl="0">
              <a:lnSpc>
                <a:spcPct val="90000"/>
              </a:lnSpc>
              <a:spcBef>
                <a:spcPts val="1400"/>
              </a:spcBef>
              <a:spcAft>
                <a:spcPts val="0"/>
              </a:spcAft>
              <a:buSzPts val="2000"/>
              <a:buFont typeface="Arial"/>
              <a:buChar char="•"/>
            </a:pPr>
            <a:r>
              <a:rPr lang="fr-BE" dirty="0"/>
              <a:t>Je dois remettre en peinture un appartement. Après mesurage, j’attribue mon marché subséquent sur base de 40 m².</a:t>
            </a:r>
            <a:endParaRPr dirty="0"/>
          </a:p>
          <a:p>
            <a:pPr marL="91440" lvl="0" indent="-114300" algn="l" rtl="0">
              <a:lnSpc>
                <a:spcPct val="90000"/>
              </a:lnSpc>
              <a:spcBef>
                <a:spcPts val="1400"/>
              </a:spcBef>
              <a:spcAft>
                <a:spcPts val="0"/>
              </a:spcAft>
              <a:buSzPts val="1800"/>
              <a:buChar char="•"/>
            </a:pPr>
            <a:r>
              <a:rPr lang="fr-BE" dirty="0"/>
              <a:t>Après décompte, je me rends compte qu’on a dû repeindre en réalité 50 m²</a:t>
            </a:r>
            <a:endParaRPr dirty="0"/>
          </a:p>
          <a:p>
            <a:pPr marL="0" lvl="0" indent="0" algn="l" rtl="0">
              <a:lnSpc>
                <a:spcPct val="90000"/>
              </a:lnSpc>
              <a:spcBef>
                <a:spcPts val="1400"/>
              </a:spcBef>
              <a:spcAft>
                <a:spcPts val="0"/>
              </a:spcAft>
              <a:buNone/>
            </a:pPr>
            <a:endParaRPr dirty="0"/>
          </a:p>
          <a:p>
            <a:pPr marL="384048" lvl="1" indent="-85725" algn="l" rtl="0">
              <a:lnSpc>
                <a:spcPct val="90000"/>
              </a:lnSpc>
              <a:spcBef>
                <a:spcPts val="600"/>
              </a:spcBef>
              <a:spcAft>
                <a:spcPts val="0"/>
              </a:spcAft>
              <a:buSzPts val="1800"/>
              <a:buFont typeface="Arial"/>
              <a:buNone/>
            </a:pPr>
            <a:endParaRPr dirty="0"/>
          </a:p>
          <a:p>
            <a:pPr marL="0" lvl="0" indent="0" algn="l" rtl="0">
              <a:lnSpc>
                <a:spcPct val="90000"/>
              </a:lnSpc>
              <a:spcBef>
                <a:spcPts val="1600"/>
              </a:spcBef>
              <a:spcAft>
                <a:spcPts val="0"/>
              </a:spcAft>
              <a:buSzPts val="20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6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1CE88-E474-4E2D-9D79-95CFD9B3C1F8}"/>
              </a:ext>
            </a:extLst>
          </p:cNvPr>
          <p:cNvSpPr>
            <a:spLocks noGrp="1"/>
          </p:cNvSpPr>
          <p:nvPr>
            <p:ph type="title"/>
          </p:nvPr>
        </p:nvSpPr>
        <p:spPr/>
        <p:txBody>
          <a:bodyPr/>
          <a:lstStyle/>
          <a:p>
            <a:r>
              <a:rPr lang="fr-BE" dirty="0"/>
              <a:t>Situation initiale : passation du marché subséquent</a:t>
            </a:r>
          </a:p>
        </p:txBody>
      </p:sp>
      <p:sp>
        <p:nvSpPr>
          <p:cNvPr id="3" name="Espace réservé du texte 2">
            <a:extLst>
              <a:ext uri="{FF2B5EF4-FFF2-40B4-BE49-F238E27FC236}">
                <a16:creationId xmlns:a16="http://schemas.microsoft.com/office/drawing/2014/main" id="{2C005654-A354-4AF1-97C3-A3A07083C311}"/>
              </a:ext>
            </a:extLst>
          </p:cNvPr>
          <p:cNvSpPr>
            <a:spLocks noGrp="1"/>
          </p:cNvSpPr>
          <p:nvPr>
            <p:ph idx="1"/>
          </p:nvPr>
        </p:nvSpPr>
        <p:spPr/>
        <p:txBody>
          <a:bodyPr/>
          <a:lstStyle/>
          <a:p>
            <a:endParaRPr lang="fr-BE" dirty="0"/>
          </a:p>
        </p:txBody>
      </p:sp>
      <p:pic>
        <p:nvPicPr>
          <p:cNvPr id="5" name="Image 4">
            <a:extLst>
              <a:ext uri="{FF2B5EF4-FFF2-40B4-BE49-F238E27FC236}">
                <a16:creationId xmlns:a16="http://schemas.microsoft.com/office/drawing/2014/main" id="{F83000C3-5299-4F29-8150-E73697015C40}"/>
              </a:ext>
            </a:extLst>
          </p:cNvPr>
          <p:cNvPicPr>
            <a:picLocks noChangeAspect="1"/>
          </p:cNvPicPr>
          <p:nvPr/>
        </p:nvPicPr>
        <p:blipFill>
          <a:blip r:embed="rId2"/>
          <a:stretch>
            <a:fillRect/>
          </a:stretch>
        </p:blipFill>
        <p:spPr>
          <a:xfrm>
            <a:off x="2914650" y="2314575"/>
            <a:ext cx="6362700" cy="2228850"/>
          </a:xfrm>
          <a:prstGeom prst="rect">
            <a:avLst/>
          </a:prstGeom>
        </p:spPr>
      </p:pic>
    </p:spTree>
    <p:extLst>
      <p:ext uri="{BB962C8B-B14F-4D97-AF65-F5344CB8AC3E}">
        <p14:creationId xmlns:p14="http://schemas.microsoft.com/office/powerpoint/2010/main" val="27371968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1CE88-E474-4E2D-9D79-95CFD9B3C1F8}"/>
              </a:ext>
            </a:extLst>
          </p:cNvPr>
          <p:cNvSpPr>
            <a:spLocks noGrp="1"/>
          </p:cNvSpPr>
          <p:nvPr>
            <p:ph type="title"/>
          </p:nvPr>
        </p:nvSpPr>
        <p:spPr/>
        <p:txBody>
          <a:bodyPr/>
          <a:lstStyle/>
          <a:p>
            <a:r>
              <a:rPr lang="fr-BE" dirty="0"/>
              <a:t>Passation du MS : les postes qui figurent au métré</a:t>
            </a:r>
          </a:p>
        </p:txBody>
      </p:sp>
      <p:sp>
        <p:nvSpPr>
          <p:cNvPr id="3" name="Espace réservé du texte 2">
            <a:extLst>
              <a:ext uri="{FF2B5EF4-FFF2-40B4-BE49-F238E27FC236}">
                <a16:creationId xmlns:a16="http://schemas.microsoft.com/office/drawing/2014/main" id="{2C005654-A354-4AF1-97C3-A3A07083C311}"/>
              </a:ext>
            </a:extLst>
          </p:cNvPr>
          <p:cNvSpPr>
            <a:spLocks noGrp="1"/>
          </p:cNvSpPr>
          <p:nvPr>
            <p:ph idx="1"/>
          </p:nvPr>
        </p:nvSpPr>
        <p:spPr/>
        <p:txBody>
          <a:bodyPr/>
          <a:lstStyle/>
          <a:p>
            <a:endParaRPr lang="fr-BE" dirty="0"/>
          </a:p>
          <a:p>
            <a:endParaRPr lang="fr-BE" dirty="0"/>
          </a:p>
        </p:txBody>
      </p:sp>
      <p:pic>
        <p:nvPicPr>
          <p:cNvPr id="5" name="Image 4">
            <a:extLst>
              <a:ext uri="{FF2B5EF4-FFF2-40B4-BE49-F238E27FC236}">
                <a16:creationId xmlns:a16="http://schemas.microsoft.com/office/drawing/2014/main" id="{F83000C3-5299-4F29-8150-E73697015C40}"/>
              </a:ext>
            </a:extLst>
          </p:cNvPr>
          <p:cNvPicPr>
            <a:picLocks noChangeAspect="1"/>
          </p:cNvPicPr>
          <p:nvPr/>
        </p:nvPicPr>
        <p:blipFill>
          <a:blip r:embed="rId2"/>
          <a:stretch>
            <a:fillRect/>
          </a:stretch>
        </p:blipFill>
        <p:spPr>
          <a:xfrm>
            <a:off x="2914650" y="2314575"/>
            <a:ext cx="6362700" cy="2228850"/>
          </a:xfrm>
          <a:prstGeom prst="rect">
            <a:avLst/>
          </a:prstGeom>
        </p:spPr>
      </p:pic>
      <p:pic>
        <p:nvPicPr>
          <p:cNvPr id="4" name="Image 3">
            <a:extLst>
              <a:ext uri="{FF2B5EF4-FFF2-40B4-BE49-F238E27FC236}">
                <a16:creationId xmlns:a16="http://schemas.microsoft.com/office/drawing/2014/main" id="{7F2D928F-4663-4A0C-9CD6-BC912D92655E}"/>
              </a:ext>
            </a:extLst>
          </p:cNvPr>
          <p:cNvPicPr>
            <a:picLocks noChangeAspect="1"/>
          </p:cNvPicPr>
          <p:nvPr/>
        </p:nvPicPr>
        <p:blipFill>
          <a:blip r:embed="rId3"/>
          <a:stretch>
            <a:fillRect/>
          </a:stretch>
        </p:blipFill>
        <p:spPr>
          <a:xfrm>
            <a:off x="2857500" y="2152650"/>
            <a:ext cx="6477000" cy="2552700"/>
          </a:xfrm>
          <a:prstGeom prst="rect">
            <a:avLst/>
          </a:prstGeom>
        </p:spPr>
      </p:pic>
    </p:spTree>
    <p:extLst>
      <p:ext uri="{BB962C8B-B14F-4D97-AF65-F5344CB8AC3E}">
        <p14:creationId xmlns:p14="http://schemas.microsoft.com/office/powerpoint/2010/main" val="23350618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1CE88-E474-4E2D-9D79-95CFD9B3C1F8}"/>
              </a:ext>
            </a:extLst>
          </p:cNvPr>
          <p:cNvSpPr>
            <a:spLocks noGrp="1"/>
          </p:cNvSpPr>
          <p:nvPr>
            <p:ph type="title"/>
          </p:nvPr>
        </p:nvSpPr>
        <p:spPr/>
        <p:txBody>
          <a:bodyPr/>
          <a:lstStyle/>
          <a:p>
            <a:r>
              <a:rPr lang="fr-BE" dirty="0"/>
              <a:t>Passation du MS : les postes « hors-bordereau »</a:t>
            </a:r>
          </a:p>
        </p:txBody>
      </p:sp>
      <p:sp>
        <p:nvSpPr>
          <p:cNvPr id="3" name="Espace réservé du texte 2">
            <a:extLst>
              <a:ext uri="{FF2B5EF4-FFF2-40B4-BE49-F238E27FC236}">
                <a16:creationId xmlns:a16="http://schemas.microsoft.com/office/drawing/2014/main" id="{2C005654-A354-4AF1-97C3-A3A07083C311}"/>
              </a:ext>
            </a:extLst>
          </p:cNvPr>
          <p:cNvSpPr>
            <a:spLocks noGrp="1"/>
          </p:cNvSpPr>
          <p:nvPr>
            <p:ph idx="1"/>
          </p:nvPr>
        </p:nvSpPr>
        <p:spPr/>
        <p:txBody>
          <a:bodyPr/>
          <a:lstStyle/>
          <a:p>
            <a:endParaRPr lang="fr-BE" dirty="0"/>
          </a:p>
          <a:p>
            <a:endParaRPr lang="fr-BE" dirty="0"/>
          </a:p>
        </p:txBody>
      </p:sp>
      <p:pic>
        <p:nvPicPr>
          <p:cNvPr id="5" name="Image 4">
            <a:extLst>
              <a:ext uri="{FF2B5EF4-FFF2-40B4-BE49-F238E27FC236}">
                <a16:creationId xmlns:a16="http://schemas.microsoft.com/office/drawing/2014/main" id="{F83000C3-5299-4F29-8150-E73697015C40}"/>
              </a:ext>
            </a:extLst>
          </p:cNvPr>
          <p:cNvPicPr>
            <a:picLocks noChangeAspect="1"/>
          </p:cNvPicPr>
          <p:nvPr/>
        </p:nvPicPr>
        <p:blipFill>
          <a:blip r:embed="rId2"/>
          <a:stretch>
            <a:fillRect/>
          </a:stretch>
        </p:blipFill>
        <p:spPr>
          <a:xfrm>
            <a:off x="2914650" y="2314575"/>
            <a:ext cx="6362700" cy="2228850"/>
          </a:xfrm>
          <a:prstGeom prst="rect">
            <a:avLst/>
          </a:prstGeom>
        </p:spPr>
      </p:pic>
      <p:pic>
        <p:nvPicPr>
          <p:cNvPr id="4" name="Image 3">
            <a:extLst>
              <a:ext uri="{FF2B5EF4-FFF2-40B4-BE49-F238E27FC236}">
                <a16:creationId xmlns:a16="http://schemas.microsoft.com/office/drawing/2014/main" id="{7F2D928F-4663-4A0C-9CD6-BC912D92655E}"/>
              </a:ext>
            </a:extLst>
          </p:cNvPr>
          <p:cNvPicPr>
            <a:picLocks noChangeAspect="1"/>
          </p:cNvPicPr>
          <p:nvPr/>
        </p:nvPicPr>
        <p:blipFill>
          <a:blip r:embed="rId3"/>
          <a:stretch>
            <a:fillRect/>
          </a:stretch>
        </p:blipFill>
        <p:spPr>
          <a:xfrm>
            <a:off x="2857500" y="2152650"/>
            <a:ext cx="6477000" cy="2552700"/>
          </a:xfrm>
          <a:prstGeom prst="rect">
            <a:avLst/>
          </a:prstGeom>
        </p:spPr>
      </p:pic>
      <p:pic>
        <p:nvPicPr>
          <p:cNvPr id="6" name="Image 5">
            <a:extLst>
              <a:ext uri="{FF2B5EF4-FFF2-40B4-BE49-F238E27FC236}">
                <a16:creationId xmlns:a16="http://schemas.microsoft.com/office/drawing/2014/main" id="{D7EC5A06-F4EC-44A6-BC1D-5DB43D06C406}"/>
              </a:ext>
            </a:extLst>
          </p:cNvPr>
          <p:cNvPicPr>
            <a:picLocks noChangeAspect="1"/>
          </p:cNvPicPr>
          <p:nvPr/>
        </p:nvPicPr>
        <p:blipFill>
          <a:blip r:embed="rId4"/>
          <a:stretch>
            <a:fillRect/>
          </a:stretch>
        </p:blipFill>
        <p:spPr>
          <a:xfrm>
            <a:off x="2828925" y="2043112"/>
            <a:ext cx="6534150" cy="2771775"/>
          </a:xfrm>
          <a:prstGeom prst="rect">
            <a:avLst/>
          </a:prstGeom>
        </p:spPr>
      </p:pic>
      <p:pic>
        <p:nvPicPr>
          <p:cNvPr id="7" name="Image 6">
            <a:extLst>
              <a:ext uri="{FF2B5EF4-FFF2-40B4-BE49-F238E27FC236}">
                <a16:creationId xmlns:a16="http://schemas.microsoft.com/office/drawing/2014/main" id="{69852AC8-4914-4CFF-A5A6-6190AC545502}"/>
              </a:ext>
            </a:extLst>
          </p:cNvPr>
          <p:cNvPicPr>
            <a:picLocks noChangeAspect="1"/>
          </p:cNvPicPr>
          <p:nvPr/>
        </p:nvPicPr>
        <p:blipFill>
          <a:blip r:embed="rId5"/>
          <a:stretch>
            <a:fillRect/>
          </a:stretch>
        </p:blipFill>
        <p:spPr>
          <a:xfrm>
            <a:off x="2871787" y="2043112"/>
            <a:ext cx="6448425" cy="2771775"/>
          </a:xfrm>
          <a:prstGeom prst="rect">
            <a:avLst/>
          </a:prstGeom>
        </p:spPr>
      </p:pic>
    </p:spTree>
    <p:extLst>
      <p:ext uri="{BB962C8B-B14F-4D97-AF65-F5344CB8AC3E}">
        <p14:creationId xmlns:p14="http://schemas.microsoft.com/office/powerpoint/2010/main" val="29917238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1CE88-E474-4E2D-9D79-95CFD9B3C1F8}"/>
              </a:ext>
            </a:extLst>
          </p:cNvPr>
          <p:cNvSpPr>
            <a:spLocks noGrp="1"/>
          </p:cNvSpPr>
          <p:nvPr>
            <p:ph type="title"/>
          </p:nvPr>
        </p:nvSpPr>
        <p:spPr/>
        <p:txBody>
          <a:bodyPr/>
          <a:lstStyle/>
          <a:p>
            <a:r>
              <a:rPr lang="fr-BE" dirty="0"/>
              <a:t>Passation du MS : les provisions</a:t>
            </a:r>
          </a:p>
        </p:txBody>
      </p:sp>
      <p:sp>
        <p:nvSpPr>
          <p:cNvPr id="3" name="Espace réservé du texte 2">
            <a:extLst>
              <a:ext uri="{FF2B5EF4-FFF2-40B4-BE49-F238E27FC236}">
                <a16:creationId xmlns:a16="http://schemas.microsoft.com/office/drawing/2014/main" id="{2C005654-A354-4AF1-97C3-A3A07083C311}"/>
              </a:ext>
            </a:extLst>
          </p:cNvPr>
          <p:cNvSpPr>
            <a:spLocks noGrp="1"/>
          </p:cNvSpPr>
          <p:nvPr>
            <p:ph idx="1"/>
          </p:nvPr>
        </p:nvSpPr>
        <p:spPr/>
        <p:txBody>
          <a:bodyPr/>
          <a:lstStyle/>
          <a:p>
            <a:endParaRPr lang="fr-BE" dirty="0"/>
          </a:p>
          <a:p>
            <a:endParaRPr lang="fr-BE" dirty="0"/>
          </a:p>
        </p:txBody>
      </p:sp>
      <p:pic>
        <p:nvPicPr>
          <p:cNvPr id="5" name="Image 4">
            <a:extLst>
              <a:ext uri="{FF2B5EF4-FFF2-40B4-BE49-F238E27FC236}">
                <a16:creationId xmlns:a16="http://schemas.microsoft.com/office/drawing/2014/main" id="{F83000C3-5299-4F29-8150-E73697015C40}"/>
              </a:ext>
            </a:extLst>
          </p:cNvPr>
          <p:cNvPicPr>
            <a:picLocks noChangeAspect="1"/>
          </p:cNvPicPr>
          <p:nvPr/>
        </p:nvPicPr>
        <p:blipFill>
          <a:blip r:embed="rId2"/>
          <a:stretch>
            <a:fillRect/>
          </a:stretch>
        </p:blipFill>
        <p:spPr>
          <a:xfrm>
            <a:off x="2914650" y="2314575"/>
            <a:ext cx="6362700" cy="2228850"/>
          </a:xfrm>
          <a:prstGeom prst="rect">
            <a:avLst/>
          </a:prstGeom>
        </p:spPr>
      </p:pic>
      <p:pic>
        <p:nvPicPr>
          <p:cNvPr id="4" name="Image 3">
            <a:extLst>
              <a:ext uri="{FF2B5EF4-FFF2-40B4-BE49-F238E27FC236}">
                <a16:creationId xmlns:a16="http://schemas.microsoft.com/office/drawing/2014/main" id="{7F2D928F-4663-4A0C-9CD6-BC912D92655E}"/>
              </a:ext>
            </a:extLst>
          </p:cNvPr>
          <p:cNvPicPr>
            <a:picLocks noChangeAspect="1"/>
          </p:cNvPicPr>
          <p:nvPr/>
        </p:nvPicPr>
        <p:blipFill>
          <a:blip r:embed="rId3"/>
          <a:stretch>
            <a:fillRect/>
          </a:stretch>
        </p:blipFill>
        <p:spPr>
          <a:xfrm>
            <a:off x="2857500" y="2152650"/>
            <a:ext cx="6477000" cy="2552700"/>
          </a:xfrm>
          <a:prstGeom prst="rect">
            <a:avLst/>
          </a:prstGeom>
        </p:spPr>
      </p:pic>
      <p:pic>
        <p:nvPicPr>
          <p:cNvPr id="6" name="Image 5">
            <a:extLst>
              <a:ext uri="{FF2B5EF4-FFF2-40B4-BE49-F238E27FC236}">
                <a16:creationId xmlns:a16="http://schemas.microsoft.com/office/drawing/2014/main" id="{9A7CF307-A081-47B9-B3F0-F20DD61A0E0D}"/>
              </a:ext>
            </a:extLst>
          </p:cNvPr>
          <p:cNvPicPr>
            <a:picLocks noChangeAspect="1"/>
          </p:cNvPicPr>
          <p:nvPr/>
        </p:nvPicPr>
        <p:blipFill>
          <a:blip r:embed="rId4"/>
          <a:stretch>
            <a:fillRect/>
          </a:stretch>
        </p:blipFill>
        <p:spPr>
          <a:xfrm>
            <a:off x="2800350" y="2024062"/>
            <a:ext cx="6591300" cy="2809875"/>
          </a:xfrm>
          <a:prstGeom prst="rect">
            <a:avLst/>
          </a:prstGeom>
        </p:spPr>
      </p:pic>
    </p:spTree>
    <p:extLst>
      <p:ext uri="{BB962C8B-B14F-4D97-AF65-F5344CB8AC3E}">
        <p14:creationId xmlns:p14="http://schemas.microsoft.com/office/powerpoint/2010/main" val="630088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9A7625-2FD6-4698-82B0-0CB7B69F50C1}"/>
              </a:ext>
            </a:extLst>
          </p:cNvPr>
          <p:cNvSpPr>
            <a:spLocks noGrp="1"/>
          </p:cNvSpPr>
          <p:nvPr>
            <p:ph type="title"/>
          </p:nvPr>
        </p:nvSpPr>
        <p:spPr/>
        <p:txBody>
          <a:bodyPr/>
          <a:lstStyle/>
          <a:p>
            <a:r>
              <a:rPr lang="fr-BE" dirty="0"/>
              <a:t>Conclusion</a:t>
            </a:r>
          </a:p>
        </p:txBody>
      </p:sp>
      <p:sp>
        <p:nvSpPr>
          <p:cNvPr id="3" name="Espace réservé du texte 2">
            <a:extLst>
              <a:ext uri="{FF2B5EF4-FFF2-40B4-BE49-F238E27FC236}">
                <a16:creationId xmlns:a16="http://schemas.microsoft.com/office/drawing/2014/main" id="{37C4BA25-645E-402F-AD59-7712A0F5C7DC}"/>
              </a:ext>
            </a:extLst>
          </p:cNvPr>
          <p:cNvSpPr>
            <a:spLocks noGrp="1"/>
          </p:cNvSpPr>
          <p:nvPr>
            <p:ph idx="1"/>
          </p:nvPr>
        </p:nvSpPr>
        <p:spPr/>
        <p:txBody>
          <a:bodyPr/>
          <a:lstStyle/>
          <a:p>
            <a:pPr>
              <a:buFont typeface="Arial" panose="020B0604020202020204" pitchFamily="34" charset="0"/>
              <a:buChar char="•"/>
            </a:pPr>
            <a:r>
              <a:rPr lang="fr-BE" dirty="0"/>
              <a:t>Demande d’engagement : 140.980  € au total</a:t>
            </a:r>
          </a:p>
          <a:p>
            <a:pPr>
              <a:buFont typeface="Arial" panose="020B0604020202020204" pitchFamily="34" charset="0"/>
              <a:buChar char="•"/>
            </a:pPr>
            <a:r>
              <a:rPr lang="fr-BE" dirty="0"/>
              <a:t>À ce stade, on est en passation! Pas d’accès au RGE</a:t>
            </a:r>
          </a:p>
          <a:p>
            <a:pPr>
              <a:buFont typeface="Arial" panose="020B0604020202020204" pitchFamily="34" charset="0"/>
              <a:buChar char="•"/>
            </a:pPr>
            <a:r>
              <a:rPr lang="fr-BE" dirty="0"/>
              <a:t>Les modifications ne peuvent porter que sur l’AC</a:t>
            </a:r>
          </a:p>
          <a:p>
            <a:pPr>
              <a:buFont typeface="Arial" panose="020B0604020202020204" pitchFamily="34" charset="0"/>
              <a:buChar char="•"/>
            </a:pPr>
            <a:r>
              <a:rPr lang="fr-BE" dirty="0"/>
              <a:t>Rien n’interdit de provisionner des montants (si c’est ok pour le services finances)</a:t>
            </a:r>
          </a:p>
          <a:p>
            <a:pPr>
              <a:buFont typeface="Arial" panose="020B0604020202020204" pitchFamily="34" charset="0"/>
              <a:buChar char="•"/>
            </a:pPr>
            <a:r>
              <a:rPr lang="fr-BE" dirty="0"/>
              <a:t>« Poire pour la soif » : évite aux services de devoir faire des le moindre dépassement</a:t>
            </a:r>
          </a:p>
          <a:p>
            <a:endParaRPr lang="fr-BE" dirty="0"/>
          </a:p>
        </p:txBody>
      </p:sp>
    </p:spTree>
    <p:extLst>
      <p:ext uri="{BB962C8B-B14F-4D97-AF65-F5344CB8AC3E}">
        <p14:creationId xmlns:p14="http://schemas.microsoft.com/office/powerpoint/2010/main" val="1511939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ECE6D2-E7F1-411E-A607-E601A4619FBE}"/>
              </a:ext>
            </a:extLst>
          </p:cNvPr>
          <p:cNvSpPr>
            <a:spLocks noGrp="1"/>
          </p:cNvSpPr>
          <p:nvPr>
            <p:ph type="title"/>
          </p:nvPr>
        </p:nvSpPr>
        <p:spPr/>
        <p:txBody>
          <a:bodyPr/>
          <a:lstStyle/>
          <a:p>
            <a:r>
              <a:rPr lang="fr-BE" dirty="0"/>
              <a:t>Exécution du MS – Décision intermédiaire : ajout de QP</a:t>
            </a:r>
          </a:p>
        </p:txBody>
      </p:sp>
      <p:sp>
        <p:nvSpPr>
          <p:cNvPr id="3" name="Espace réservé du texte 2">
            <a:extLst>
              <a:ext uri="{FF2B5EF4-FFF2-40B4-BE49-F238E27FC236}">
                <a16:creationId xmlns:a16="http://schemas.microsoft.com/office/drawing/2014/main" id="{88386F8B-7B0D-4E14-BB23-9CD400A93BE8}"/>
              </a:ext>
            </a:extLst>
          </p:cNvPr>
          <p:cNvSpPr>
            <a:spLocks noGrp="1"/>
          </p:cNvSpPr>
          <p:nvPr>
            <p:ph idx="1"/>
          </p:nvPr>
        </p:nvSpPr>
        <p:spPr/>
        <p:txBody>
          <a:bodyPr/>
          <a:lstStyle/>
          <a:p>
            <a:endParaRPr lang="fr-BE" dirty="0"/>
          </a:p>
        </p:txBody>
      </p:sp>
      <p:pic>
        <p:nvPicPr>
          <p:cNvPr id="4" name="Image 3">
            <a:extLst>
              <a:ext uri="{FF2B5EF4-FFF2-40B4-BE49-F238E27FC236}">
                <a16:creationId xmlns:a16="http://schemas.microsoft.com/office/drawing/2014/main" id="{B2AC8839-0BBF-41FA-A641-E48B706DAFB6}"/>
              </a:ext>
            </a:extLst>
          </p:cNvPr>
          <p:cNvPicPr>
            <a:picLocks noChangeAspect="1"/>
          </p:cNvPicPr>
          <p:nvPr/>
        </p:nvPicPr>
        <p:blipFill>
          <a:blip r:embed="rId2"/>
          <a:stretch>
            <a:fillRect/>
          </a:stretch>
        </p:blipFill>
        <p:spPr>
          <a:xfrm>
            <a:off x="2324100" y="2043112"/>
            <a:ext cx="7543800" cy="2771775"/>
          </a:xfrm>
          <a:prstGeom prst="rect">
            <a:avLst/>
          </a:prstGeom>
        </p:spPr>
      </p:pic>
    </p:spTree>
    <p:extLst>
      <p:ext uri="{BB962C8B-B14F-4D97-AF65-F5344CB8AC3E}">
        <p14:creationId xmlns:p14="http://schemas.microsoft.com/office/powerpoint/2010/main" val="1629899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ECE6D2-E7F1-411E-A607-E601A4619FBE}"/>
              </a:ext>
            </a:extLst>
          </p:cNvPr>
          <p:cNvSpPr>
            <a:spLocks noGrp="1"/>
          </p:cNvSpPr>
          <p:nvPr>
            <p:ph type="title"/>
          </p:nvPr>
        </p:nvSpPr>
        <p:spPr/>
        <p:txBody>
          <a:bodyPr/>
          <a:lstStyle/>
          <a:p>
            <a:r>
              <a:rPr lang="fr-BE" dirty="0"/>
              <a:t>Exécution du MS – Décision intermédiaire : évènement imprévisible</a:t>
            </a:r>
          </a:p>
        </p:txBody>
      </p:sp>
      <p:sp>
        <p:nvSpPr>
          <p:cNvPr id="3" name="Espace réservé du texte 2">
            <a:extLst>
              <a:ext uri="{FF2B5EF4-FFF2-40B4-BE49-F238E27FC236}">
                <a16:creationId xmlns:a16="http://schemas.microsoft.com/office/drawing/2014/main" id="{88386F8B-7B0D-4E14-BB23-9CD400A93BE8}"/>
              </a:ext>
            </a:extLst>
          </p:cNvPr>
          <p:cNvSpPr>
            <a:spLocks noGrp="1"/>
          </p:cNvSpPr>
          <p:nvPr>
            <p:ph idx="1"/>
          </p:nvPr>
        </p:nvSpPr>
        <p:spPr/>
        <p:txBody>
          <a:bodyPr/>
          <a:lstStyle/>
          <a:p>
            <a:endParaRPr lang="fr-BE" dirty="0"/>
          </a:p>
        </p:txBody>
      </p:sp>
      <p:pic>
        <p:nvPicPr>
          <p:cNvPr id="4" name="Image 3">
            <a:extLst>
              <a:ext uri="{FF2B5EF4-FFF2-40B4-BE49-F238E27FC236}">
                <a16:creationId xmlns:a16="http://schemas.microsoft.com/office/drawing/2014/main" id="{B2AC8839-0BBF-41FA-A641-E48B706DAFB6}"/>
              </a:ext>
            </a:extLst>
          </p:cNvPr>
          <p:cNvPicPr>
            <a:picLocks noChangeAspect="1"/>
          </p:cNvPicPr>
          <p:nvPr/>
        </p:nvPicPr>
        <p:blipFill>
          <a:blip r:embed="rId2"/>
          <a:stretch>
            <a:fillRect/>
          </a:stretch>
        </p:blipFill>
        <p:spPr>
          <a:xfrm>
            <a:off x="2324100" y="2043112"/>
            <a:ext cx="7543800" cy="2771775"/>
          </a:xfrm>
          <a:prstGeom prst="rect">
            <a:avLst/>
          </a:prstGeom>
        </p:spPr>
      </p:pic>
      <p:pic>
        <p:nvPicPr>
          <p:cNvPr id="5" name="Image 4">
            <a:extLst>
              <a:ext uri="{FF2B5EF4-FFF2-40B4-BE49-F238E27FC236}">
                <a16:creationId xmlns:a16="http://schemas.microsoft.com/office/drawing/2014/main" id="{8853EF37-946E-446F-94E7-31A6CCE88A77}"/>
              </a:ext>
            </a:extLst>
          </p:cNvPr>
          <p:cNvPicPr>
            <a:picLocks noChangeAspect="1"/>
          </p:cNvPicPr>
          <p:nvPr/>
        </p:nvPicPr>
        <p:blipFill>
          <a:blip r:embed="rId3"/>
          <a:stretch>
            <a:fillRect/>
          </a:stretch>
        </p:blipFill>
        <p:spPr>
          <a:xfrm>
            <a:off x="2347912" y="1914525"/>
            <a:ext cx="7496175" cy="3028950"/>
          </a:xfrm>
          <a:prstGeom prst="rect">
            <a:avLst/>
          </a:prstGeom>
        </p:spPr>
      </p:pic>
    </p:spTree>
    <p:extLst>
      <p:ext uri="{BB962C8B-B14F-4D97-AF65-F5344CB8AC3E}">
        <p14:creationId xmlns:p14="http://schemas.microsoft.com/office/powerpoint/2010/main" val="28151660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B5C1BA-4E83-443E-BA90-6E40262B22B7}"/>
              </a:ext>
            </a:extLst>
          </p:cNvPr>
          <p:cNvSpPr>
            <a:spLocks noGrp="1"/>
          </p:cNvSpPr>
          <p:nvPr>
            <p:ph type="title"/>
          </p:nvPr>
        </p:nvSpPr>
        <p:spPr/>
        <p:txBody>
          <a:bodyPr/>
          <a:lstStyle/>
          <a:p>
            <a:r>
              <a:rPr lang="fr-BE" dirty="0"/>
              <a:t>Conclusion</a:t>
            </a:r>
          </a:p>
        </p:txBody>
      </p:sp>
      <p:sp>
        <p:nvSpPr>
          <p:cNvPr id="3" name="Espace réservé du texte 2">
            <a:extLst>
              <a:ext uri="{FF2B5EF4-FFF2-40B4-BE49-F238E27FC236}">
                <a16:creationId xmlns:a16="http://schemas.microsoft.com/office/drawing/2014/main" id="{95014955-427D-4C73-AC17-103C9AFBD322}"/>
              </a:ext>
            </a:extLst>
          </p:cNvPr>
          <p:cNvSpPr>
            <a:spLocks noGrp="1"/>
          </p:cNvSpPr>
          <p:nvPr>
            <p:ph idx="1"/>
          </p:nvPr>
        </p:nvSpPr>
        <p:spPr/>
        <p:txBody>
          <a:bodyPr/>
          <a:lstStyle/>
          <a:p>
            <a:r>
              <a:rPr lang="fr-BE" dirty="0"/>
              <a:t>Demande d’engagement : 45.000  €</a:t>
            </a:r>
          </a:p>
        </p:txBody>
      </p:sp>
    </p:spTree>
    <p:extLst>
      <p:ext uri="{BB962C8B-B14F-4D97-AF65-F5344CB8AC3E}">
        <p14:creationId xmlns:p14="http://schemas.microsoft.com/office/powerpoint/2010/main" val="2555072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Les deux phases d’un marché : récapitulatif</a:t>
            </a:r>
            <a:endParaRPr/>
          </a:p>
        </p:txBody>
      </p:sp>
      <p:graphicFrame>
        <p:nvGraphicFramePr>
          <p:cNvPr id="150" name="Google Shape;150;p6"/>
          <p:cNvGraphicFramePr/>
          <p:nvPr/>
        </p:nvGraphicFramePr>
        <p:xfrm>
          <a:off x="1097280" y="2277933"/>
          <a:ext cx="10058425" cy="2473990"/>
        </p:xfrm>
        <a:graphic>
          <a:graphicData uri="http://schemas.openxmlformats.org/drawingml/2006/table">
            <a:tbl>
              <a:tblPr firstRow="1" bandRow="1">
                <a:noFill/>
                <a:tableStyleId>{DB50843C-C821-47A3-BAFE-A909DD8107E2}</a:tableStyleId>
              </a:tblPr>
              <a:tblGrid>
                <a:gridCol w="1874850">
                  <a:extLst>
                    <a:ext uri="{9D8B030D-6E8A-4147-A177-3AD203B41FA5}">
                      <a16:colId xmlns:a16="http://schemas.microsoft.com/office/drawing/2014/main" val="20000"/>
                    </a:ext>
                  </a:extLst>
                </a:gridCol>
                <a:gridCol w="3154375">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gridCol w="251460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r>
                        <a:rPr lang="fr-BE" sz="1800" u="none" strike="noStrike" cap="none"/>
                        <a:t>Phase</a:t>
                      </a:r>
                      <a:endParaRPr/>
                    </a:p>
                  </a:txBody>
                  <a:tcPr marL="76750" marR="76750" marT="45725" marB="45725"/>
                </a:tc>
                <a:tc>
                  <a:txBody>
                    <a:bodyPr/>
                    <a:lstStyle/>
                    <a:p>
                      <a:pPr marL="0" marR="0" lvl="0" indent="0" algn="l" rtl="0">
                        <a:spcBef>
                          <a:spcPts val="0"/>
                        </a:spcBef>
                        <a:spcAft>
                          <a:spcPts val="0"/>
                        </a:spcAft>
                        <a:buNone/>
                      </a:pPr>
                      <a:r>
                        <a:rPr lang="fr-BE" sz="1800"/>
                        <a:t>Législation applicable</a:t>
                      </a:r>
                      <a:endParaRPr/>
                    </a:p>
                  </a:txBody>
                  <a:tcPr marL="76750" marR="76750" marT="45725" marB="45725"/>
                </a:tc>
                <a:tc>
                  <a:txBody>
                    <a:bodyPr/>
                    <a:lstStyle/>
                    <a:p>
                      <a:pPr marL="0" marR="0" lvl="0" indent="0" algn="l" rtl="0">
                        <a:spcBef>
                          <a:spcPts val="0"/>
                        </a:spcBef>
                        <a:spcAft>
                          <a:spcPts val="0"/>
                        </a:spcAft>
                        <a:buNone/>
                      </a:pPr>
                      <a:r>
                        <a:rPr lang="fr-BE" sz="1800"/>
                        <a:t>Abréviation</a:t>
                      </a:r>
                      <a:endParaRPr sz="1800"/>
                    </a:p>
                  </a:txBody>
                  <a:tcPr marL="76750" marR="76750" marT="45725" marB="45725"/>
                </a:tc>
                <a:tc>
                  <a:txBody>
                    <a:bodyPr/>
                    <a:lstStyle/>
                    <a:p>
                      <a:pPr marL="0" marR="0" lvl="0" indent="0" algn="l" rtl="0">
                        <a:spcBef>
                          <a:spcPts val="0"/>
                        </a:spcBef>
                        <a:spcAft>
                          <a:spcPts val="0"/>
                        </a:spcAft>
                        <a:buNone/>
                      </a:pPr>
                      <a:endParaRPr sz="1800"/>
                    </a:p>
                  </a:txBody>
                  <a:tcPr marL="76750" marR="767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fr-BE" sz="1800"/>
                        <a:t>Phase Passation</a:t>
                      </a:r>
                      <a:endParaRPr/>
                    </a:p>
                  </a:txBody>
                  <a:tcPr marL="76750" marR="76750" marT="45725" marB="45725"/>
                </a:tc>
                <a:tc>
                  <a:txBody>
                    <a:bodyPr/>
                    <a:lstStyle/>
                    <a:p>
                      <a:pPr marL="0" marR="0" lvl="0" indent="0" algn="l" rtl="0">
                        <a:spcBef>
                          <a:spcPts val="0"/>
                        </a:spcBef>
                        <a:spcAft>
                          <a:spcPts val="0"/>
                        </a:spcAft>
                        <a:buNone/>
                      </a:pPr>
                      <a:r>
                        <a:rPr lang="fr-BE" sz="1800"/>
                        <a:t>Arrêté royal du 18 avril 2017 relatif à la passation des marchés publics dans les secteurs classiques</a:t>
                      </a:r>
                      <a:endParaRPr sz="1800"/>
                    </a:p>
                  </a:txBody>
                  <a:tcPr marL="76750" marR="76750" marT="45725" marB="45725"/>
                </a:tc>
                <a:tc>
                  <a:txBody>
                    <a:bodyPr/>
                    <a:lstStyle/>
                    <a:p>
                      <a:pPr marL="0" marR="0" lvl="0" indent="0" algn="l" rtl="0">
                        <a:spcBef>
                          <a:spcPts val="0"/>
                        </a:spcBef>
                        <a:spcAft>
                          <a:spcPts val="0"/>
                        </a:spcAft>
                        <a:buNone/>
                      </a:pPr>
                      <a:r>
                        <a:rPr lang="fr-BE" sz="1800"/>
                        <a:t>Arrêté passation</a:t>
                      </a:r>
                      <a:endParaRPr/>
                    </a:p>
                  </a:txBody>
                  <a:tcPr marL="76750" marR="76750" marT="45725" marB="45725"/>
                </a:tc>
                <a:tc>
                  <a:txBody>
                    <a:bodyPr/>
                    <a:lstStyle/>
                    <a:p>
                      <a:pPr marL="0" marR="0" lvl="0" indent="0" algn="l" rtl="0">
                        <a:spcBef>
                          <a:spcPts val="0"/>
                        </a:spcBef>
                        <a:spcAft>
                          <a:spcPts val="0"/>
                        </a:spcAft>
                        <a:buNone/>
                      </a:pPr>
                      <a:r>
                        <a:rPr lang="fr-BE" sz="1800">
                          <a:solidFill>
                            <a:schemeClr val="dk1"/>
                          </a:solidFill>
                        </a:rPr>
                        <a:t>Ensemble des phases jusqu’à la conclusion du marché</a:t>
                      </a:r>
                      <a:endParaRPr sz="1800"/>
                    </a:p>
                  </a:txBody>
                  <a:tcPr marL="76750" marR="767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fr-BE" sz="1800"/>
                        <a:t>Phase Exécution</a:t>
                      </a:r>
                      <a:endParaRPr/>
                    </a:p>
                  </a:txBody>
                  <a:tcPr marL="76750" marR="76750" marT="45725" marB="45725"/>
                </a:tc>
                <a:tc>
                  <a:txBody>
                    <a:bodyPr/>
                    <a:lstStyle/>
                    <a:p>
                      <a:pPr marL="0" marR="0" lvl="0" indent="0" algn="l" rtl="0">
                        <a:spcBef>
                          <a:spcPts val="0"/>
                        </a:spcBef>
                        <a:spcAft>
                          <a:spcPts val="0"/>
                        </a:spcAft>
                        <a:buNone/>
                      </a:pPr>
                      <a:r>
                        <a:rPr lang="fr-BE" sz="1800"/>
                        <a:t>Arrêté royal du 14 janvier 2013 établissant les règles générales d'exécution des marchés publics</a:t>
                      </a:r>
                      <a:endParaRPr sz="1800"/>
                    </a:p>
                  </a:txBody>
                  <a:tcPr marL="76750" marR="76750" marT="45725" marB="45725"/>
                </a:tc>
                <a:tc>
                  <a:txBody>
                    <a:bodyPr/>
                    <a:lstStyle/>
                    <a:p>
                      <a:pPr marL="0" marR="0" lvl="0" indent="0" algn="l" rtl="0">
                        <a:spcBef>
                          <a:spcPts val="0"/>
                        </a:spcBef>
                        <a:spcAft>
                          <a:spcPts val="0"/>
                        </a:spcAft>
                        <a:buNone/>
                      </a:pPr>
                      <a:r>
                        <a:rPr lang="fr-BE" sz="1800"/>
                        <a:t>Règles général d’exécution (les « RGE »)</a:t>
                      </a:r>
                      <a:endParaRPr/>
                    </a:p>
                  </a:txBody>
                  <a:tcPr marL="76750" marR="76750" marT="45725" marB="45725"/>
                </a:tc>
                <a:tc>
                  <a:txBody>
                    <a:bodyPr/>
                    <a:lstStyle/>
                    <a:p>
                      <a:pPr marL="0" marR="0" lvl="0" indent="0" algn="l" rtl="0">
                        <a:spcBef>
                          <a:spcPts val="0"/>
                        </a:spcBef>
                        <a:spcAft>
                          <a:spcPts val="0"/>
                        </a:spcAft>
                        <a:buNone/>
                      </a:pPr>
                      <a:r>
                        <a:rPr lang="fr-BE" sz="1800"/>
                        <a:t>En aval de l’attribution</a:t>
                      </a:r>
                      <a:endParaRPr/>
                    </a:p>
                  </a:txBody>
                  <a:tcPr marL="76750" marR="767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ECE6D2-E7F1-411E-A607-E601A4619FBE}"/>
              </a:ext>
            </a:extLst>
          </p:cNvPr>
          <p:cNvSpPr>
            <a:spLocks noGrp="1"/>
          </p:cNvSpPr>
          <p:nvPr>
            <p:ph type="title"/>
          </p:nvPr>
        </p:nvSpPr>
        <p:spPr/>
        <p:txBody>
          <a:bodyPr/>
          <a:lstStyle/>
          <a:p>
            <a:r>
              <a:rPr lang="fr-BE" dirty="0"/>
              <a:t>Décompte final : on solde les provisions</a:t>
            </a:r>
          </a:p>
        </p:txBody>
      </p:sp>
      <p:sp>
        <p:nvSpPr>
          <p:cNvPr id="3" name="Espace réservé du texte 2">
            <a:extLst>
              <a:ext uri="{FF2B5EF4-FFF2-40B4-BE49-F238E27FC236}">
                <a16:creationId xmlns:a16="http://schemas.microsoft.com/office/drawing/2014/main" id="{88386F8B-7B0D-4E14-BB23-9CD400A93BE8}"/>
              </a:ext>
            </a:extLst>
          </p:cNvPr>
          <p:cNvSpPr>
            <a:spLocks noGrp="1"/>
          </p:cNvSpPr>
          <p:nvPr>
            <p:ph idx="1"/>
          </p:nvPr>
        </p:nvSpPr>
        <p:spPr/>
        <p:txBody>
          <a:bodyPr/>
          <a:lstStyle/>
          <a:p>
            <a:endParaRPr lang="fr-BE" dirty="0"/>
          </a:p>
        </p:txBody>
      </p:sp>
      <p:pic>
        <p:nvPicPr>
          <p:cNvPr id="4" name="Image 3">
            <a:extLst>
              <a:ext uri="{FF2B5EF4-FFF2-40B4-BE49-F238E27FC236}">
                <a16:creationId xmlns:a16="http://schemas.microsoft.com/office/drawing/2014/main" id="{B2AC8839-0BBF-41FA-A641-E48B706DAFB6}"/>
              </a:ext>
            </a:extLst>
          </p:cNvPr>
          <p:cNvPicPr>
            <a:picLocks noChangeAspect="1"/>
          </p:cNvPicPr>
          <p:nvPr/>
        </p:nvPicPr>
        <p:blipFill>
          <a:blip r:embed="rId2"/>
          <a:stretch>
            <a:fillRect/>
          </a:stretch>
        </p:blipFill>
        <p:spPr>
          <a:xfrm>
            <a:off x="2324100" y="2043112"/>
            <a:ext cx="7543800" cy="2771775"/>
          </a:xfrm>
          <a:prstGeom prst="rect">
            <a:avLst/>
          </a:prstGeom>
        </p:spPr>
      </p:pic>
      <p:pic>
        <p:nvPicPr>
          <p:cNvPr id="5" name="Image 4">
            <a:extLst>
              <a:ext uri="{FF2B5EF4-FFF2-40B4-BE49-F238E27FC236}">
                <a16:creationId xmlns:a16="http://schemas.microsoft.com/office/drawing/2014/main" id="{8853EF37-946E-446F-94E7-31A6CCE88A77}"/>
              </a:ext>
            </a:extLst>
          </p:cNvPr>
          <p:cNvPicPr>
            <a:picLocks noChangeAspect="1"/>
          </p:cNvPicPr>
          <p:nvPr/>
        </p:nvPicPr>
        <p:blipFill>
          <a:blip r:embed="rId3"/>
          <a:stretch>
            <a:fillRect/>
          </a:stretch>
        </p:blipFill>
        <p:spPr>
          <a:xfrm>
            <a:off x="2347912" y="1914525"/>
            <a:ext cx="7496175" cy="3028950"/>
          </a:xfrm>
          <a:prstGeom prst="rect">
            <a:avLst/>
          </a:prstGeom>
        </p:spPr>
      </p:pic>
      <p:pic>
        <p:nvPicPr>
          <p:cNvPr id="6" name="Image 5">
            <a:extLst>
              <a:ext uri="{FF2B5EF4-FFF2-40B4-BE49-F238E27FC236}">
                <a16:creationId xmlns:a16="http://schemas.microsoft.com/office/drawing/2014/main" id="{C0DCEE9A-03BA-468E-A178-BF97EDDA870B}"/>
              </a:ext>
            </a:extLst>
          </p:cNvPr>
          <p:cNvPicPr>
            <a:picLocks noChangeAspect="1"/>
          </p:cNvPicPr>
          <p:nvPr/>
        </p:nvPicPr>
        <p:blipFill>
          <a:blip r:embed="rId4"/>
          <a:stretch>
            <a:fillRect/>
          </a:stretch>
        </p:blipFill>
        <p:spPr>
          <a:xfrm>
            <a:off x="1752600" y="1871662"/>
            <a:ext cx="8686800" cy="3114675"/>
          </a:xfrm>
          <a:prstGeom prst="rect">
            <a:avLst/>
          </a:prstGeom>
        </p:spPr>
      </p:pic>
    </p:spTree>
    <p:extLst>
      <p:ext uri="{BB962C8B-B14F-4D97-AF65-F5344CB8AC3E}">
        <p14:creationId xmlns:p14="http://schemas.microsoft.com/office/powerpoint/2010/main" val="5116173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ECE6D2-E7F1-411E-A607-E601A4619FBE}"/>
              </a:ext>
            </a:extLst>
          </p:cNvPr>
          <p:cNvSpPr>
            <a:spLocks noGrp="1"/>
          </p:cNvSpPr>
          <p:nvPr>
            <p:ph type="title"/>
          </p:nvPr>
        </p:nvSpPr>
        <p:spPr/>
        <p:txBody>
          <a:bodyPr/>
          <a:lstStyle/>
          <a:p>
            <a:r>
              <a:rPr lang="fr-BE" dirty="0"/>
              <a:t>Décompte final : on met les montants réels</a:t>
            </a:r>
          </a:p>
        </p:txBody>
      </p:sp>
      <p:sp>
        <p:nvSpPr>
          <p:cNvPr id="3" name="Espace réservé du texte 2">
            <a:extLst>
              <a:ext uri="{FF2B5EF4-FFF2-40B4-BE49-F238E27FC236}">
                <a16:creationId xmlns:a16="http://schemas.microsoft.com/office/drawing/2014/main" id="{88386F8B-7B0D-4E14-BB23-9CD400A93BE8}"/>
              </a:ext>
            </a:extLst>
          </p:cNvPr>
          <p:cNvSpPr>
            <a:spLocks noGrp="1"/>
          </p:cNvSpPr>
          <p:nvPr>
            <p:ph idx="1"/>
          </p:nvPr>
        </p:nvSpPr>
        <p:spPr/>
        <p:txBody>
          <a:bodyPr/>
          <a:lstStyle/>
          <a:p>
            <a:endParaRPr lang="fr-BE" dirty="0"/>
          </a:p>
        </p:txBody>
      </p:sp>
      <p:pic>
        <p:nvPicPr>
          <p:cNvPr id="4" name="Image 3">
            <a:extLst>
              <a:ext uri="{FF2B5EF4-FFF2-40B4-BE49-F238E27FC236}">
                <a16:creationId xmlns:a16="http://schemas.microsoft.com/office/drawing/2014/main" id="{B2AC8839-0BBF-41FA-A641-E48B706DAFB6}"/>
              </a:ext>
            </a:extLst>
          </p:cNvPr>
          <p:cNvPicPr>
            <a:picLocks noChangeAspect="1"/>
          </p:cNvPicPr>
          <p:nvPr/>
        </p:nvPicPr>
        <p:blipFill>
          <a:blip r:embed="rId2"/>
          <a:stretch>
            <a:fillRect/>
          </a:stretch>
        </p:blipFill>
        <p:spPr>
          <a:xfrm>
            <a:off x="2324100" y="2043112"/>
            <a:ext cx="7543800" cy="2771775"/>
          </a:xfrm>
          <a:prstGeom prst="rect">
            <a:avLst/>
          </a:prstGeom>
        </p:spPr>
      </p:pic>
      <p:pic>
        <p:nvPicPr>
          <p:cNvPr id="5" name="Image 4">
            <a:extLst>
              <a:ext uri="{FF2B5EF4-FFF2-40B4-BE49-F238E27FC236}">
                <a16:creationId xmlns:a16="http://schemas.microsoft.com/office/drawing/2014/main" id="{8853EF37-946E-446F-94E7-31A6CCE88A77}"/>
              </a:ext>
            </a:extLst>
          </p:cNvPr>
          <p:cNvPicPr>
            <a:picLocks noChangeAspect="1"/>
          </p:cNvPicPr>
          <p:nvPr/>
        </p:nvPicPr>
        <p:blipFill>
          <a:blip r:embed="rId3"/>
          <a:stretch>
            <a:fillRect/>
          </a:stretch>
        </p:blipFill>
        <p:spPr>
          <a:xfrm>
            <a:off x="2347912" y="1914525"/>
            <a:ext cx="7496175" cy="3028950"/>
          </a:xfrm>
          <a:prstGeom prst="rect">
            <a:avLst/>
          </a:prstGeom>
        </p:spPr>
      </p:pic>
      <p:pic>
        <p:nvPicPr>
          <p:cNvPr id="6" name="Image 5">
            <a:extLst>
              <a:ext uri="{FF2B5EF4-FFF2-40B4-BE49-F238E27FC236}">
                <a16:creationId xmlns:a16="http://schemas.microsoft.com/office/drawing/2014/main" id="{C0DCEE9A-03BA-468E-A178-BF97EDDA870B}"/>
              </a:ext>
            </a:extLst>
          </p:cNvPr>
          <p:cNvPicPr>
            <a:picLocks noChangeAspect="1"/>
          </p:cNvPicPr>
          <p:nvPr/>
        </p:nvPicPr>
        <p:blipFill>
          <a:blip r:embed="rId4"/>
          <a:stretch>
            <a:fillRect/>
          </a:stretch>
        </p:blipFill>
        <p:spPr>
          <a:xfrm>
            <a:off x="1752600" y="1871662"/>
            <a:ext cx="8686800" cy="3114675"/>
          </a:xfrm>
          <a:prstGeom prst="rect">
            <a:avLst/>
          </a:prstGeom>
        </p:spPr>
      </p:pic>
      <p:pic>
        <p:nvPicPr>
          <p:cNvPr id="7" name="Image 6">
            <a:extLst>
              <a:ext uri="{FF2B5EF4-FFF2-40B4-BE49-F238E27FC236}">
                <a16:creationId xmlns:a16="http://schemas.microsoft.com/office/drawing/2014/main" id="{0DD578A7-9E77-4DBA-956E-523D0B5551F9}"/>
              </a:ext>
            </a:extLst>
          </p:cNvPr>
          <p:cNvPicPr>
            <a:picLocks noChangeAspect="1"/>
          </p:cNvPicPr>
          <p:nvPr/>
        </p:nvPicPr>
        <p:blipFill>
          <a:blip r:embed="rId5"/>
          <a:stretch>
            <a:fillRect/>
          </a:stretch>
        </p:blipFill>
        <p:spPr>
          <a:xfrm>
            <a:off x="1752600" y="1929617"/>
            <a:ext cx="8610600" cy="3609975"/>
          </a:xfrm>
          <a:prstGeom prst="rect">
            <a:avLst/>
          </a:prstGeom>
        </p:spPr>
      </p:pic>
    </p:spTree>
    <p:extLst>
      <p:ext uri="{BB962C8B-B14F-4D97-AF65-F5344CB8AC3E}">
        <p14:creationId xmlns:p14="http://schemas.microsoft.com/office/powerpoint/2010/main" val="34301391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E757E-957A-4702-B40D-8AFF5742DFC4}"/>
              </a:ext>
            </a:extLst>
          </p:cNvPr>
          <p:cNvSpPr>
            <a:spLocks noGrp="1"/>
          </p:cNvSpPr>
          <p:nvPr>
            <p:ph type="title"/>
          </p:nvPr>
        </p:nvSpPr>
        <p:spPr/>
        <p:txBody>
          <a:bodyPr/>
          <a:lstStyle/>
          <a:p>
            <a:r>
              <a:rPr lang="fr-BE" dirty="0"/>
              <a:t>Conclusion </a:t>
            </a:r>
          </a:p>
        </p:txBody>
      </p:sp>
      <p:sp>
        <p:nvSpPr>
          <p:cNvPr id="4" name="Espace réservé du texte 3">
            <a:extLst>
              <a:ext uri="{FF2B5EF4-FFF2-40B4-BE49-F238E27FC236}">
                <a16:creationId xmlns:a16="http://schemas.microsoft.com/office/drawing/2014/main" id="{609166CA-E0E5-47AE-97E2-35F1A030821F}"/>
              </a:ext>
            </a:extLst>
          </p:cNvPr>
          <p:cNvSpPr>
            <a:spLocks noGrp="1"/>
          </p:cNvSpPr>
          <p:nvPr>
            <p:ph sz="half" idx="1"/>
          </p:nvPr>
        </p:nvSpPr>
        <p:spPr/>
        <p:txBody>
          <a:bodyPr/>
          <a:lstStyle/>
          <a:p>
            <a:endParaRPr lang="fr-BE"/>
          </a:p>
        </p:txBody>
      </p:sp>
      <p:sp>
        <p:nvSpPr>
          <p:cNvPr id="5" name="Espace réservé du texte 4">
            <a:extLst>
              <a:ext uri="{FF2B5EF4-FFF2-40B4-BE49-F238E27FC236}">
                <a16:creationId xmlns:a16="http://schemas.microsoft.com/office/drawing/2014/main" id="{45E0C876-7AA8-4CA7-80F8-DA0A4EF3D4AF}"/>
              </a:ext>
            </a:extLst>
          </p:cNvPr>
          <p:cNvSpPr>
            <a:spLocks noGrp="1"/>
          </p:cNvSpPr>
          <p:nvPr>
            <p:ph sz="half" idx="2"/>
          </p:nvPr>
        </p:nvSpPr>
        <p:spPr>
          <a:xfrm>
            <a:off x="7048870" y="1845734"/>
            <a:ext cx="4106810" cy="4023361"/>
          </a:xfrm>
        </p:spPr>
        <p:txBody>
          <a:bodyPr/>
          <a:lstStyle/>
          <a:p>
            <a:r>
              <a:rPr lang="fr-BE" dirty="0"/>
              <a:t>À ce stade, </a:t>
            </a:r>
            <a:r>
              <a:rPr lang="fr-BE" i="1" dirty="0"/>
              <a:t>tous</a:t>
            </a:r>
            <a:r>
              <a:rPr lang="fr-BE" dirty="0"/>
              <a:t> les montants non nuls doivent être justifiés et motivés (colonne « article RGE »)</a:t>
            </a:r>
          </a:p>
          <a:p>
            <a:r>
              <a:rPr lang="fr-BE" dirty="0"/>
              <a:t>Ici, on a engagé un montant trop important : on doit libérer un montant de 4.770  €</a:t>
            </a:r>
          </a:p>
        </p:txBody>
      </p:sp>
      <p:pic>
        <p:nvPicPr>
          <p:cNvPr id="6" name="Image 5">
            <a:extLst>
              <a:ext uri="{FF2B5EF4-FFF2-40B4-BE49-F238E27FC236}">
                <a16:creationId xmlns:a16="http://schemas.microsoft.com/office/drawing/2014/main" id="{9A18A9B5-4847-471E-9ACB-6A85C054F140}"/>
              </a:ext>
            </a:extLst>
          </p:cNvPr>
          <p:cNvPicPr>
            <a:picLocks noChangeAspect="1"/>
          </p:cNvPicPr>
          <p:nvPr/>
        </p:nvPicPr>
        <p:blipFill>
          <a:blip r:embed="rId2"/>
          <a:stretch>
            <a:fillRect/>
          </a:stretch>
        </p:blipFill>
        <p:spPr>
          <a:xfrm>
            <a:off x="66546" y="2446036"/>
            <a:ext cx="7240373" cy="3035510"/>
          </a:xfrm>
          <a:prstGeom prst="rect">
            <a:avLst/>
          </a:prstGeom>
        </p:spPr>
      </p:pic>
    </p:spTree>
    <p:extLst>
      <p:ext uri="{BB962C8B-B14F-4D97-AF65-F5344CB8AC3E}">
        <p14:creationId xmlns:p14="http://schemas.microsoft.com/office/powerpoint/2010/main" val="610292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7"/>
          <p:cNvSpPr txBox="1">
            <a:spLocks noGrp="1"/>
          </p:cNvSpPr>
          <p:nvPr>
            <p:ph type="title"/>
          </p:nvPr>
        </p:nvSpPr>
        <p:spPr>
          <a:xfrm>
            <a:off x="1097280" y="762854"/>
            <a:ext cx="10058400" cy="816056"/>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Le principe</a:t>
            </a:r>
            <a:endParaRPr/>
          </a:p>
        </p:txBody>
      </p:sp>
      <p:sp>
        <p:nvSpPr>
          <p:cNvPr id="156" name="Google Shape;156;p7"/>
          <p:cNvSpPr txBox="1">
            <a:spLocks noGrp="1"/>
          </p:cNvSpPr>
          <p:nvPr>
            <p:ph idx="1"/>
          </p:nvPr>
        </p:nvSpPr>
        <p:spPr>
          <a:xfrm>
            <a:off x="817880" y="1849843"/>
            <a:ext cx="10058400" cy="4245303"/>
          </a:xfrm>
          <a:prstGeom prst="rect">
            <a:avLst/>
          </a:prstGeom>
          <a:noFill/>
          <a:ln>
            <a:noFill/>
          </a:ln>
        </p:spPr>
        <p:txBody>
          <a:bodyPr spcFirstLastPara="1" wrap="square" lIns="0" tIns="45700" rIns="0" bIns="45700" anchor="t" anchorCtr="0">
            <a:noAutofit/>
          </a:bodyPr>
          <a:lstStyle/>
          <a:p>
            <a:pPr marL="91440" lvl="0" indent="-101600" algn="l" rtl="0">
              <a:lnSpc>
                <a:spcPct val="90000"/>
              </a:lnSpc>
              <a:spcBef>
                <a:spcPts val="0"/>
              </a:spcBef>
              <a:spcAft>
                <a:spcPts val="0"/>
              </a:spcAft>
              <a:buSzPts val="1600"/>
              <a:buChar char=" "/>
            </a:pPr>
            <a:r>
              <a:rPr lang="fr-BE" sz="1600" dirty="0"/>
              <a:t>Art. 37 RGE : « Les marchés et les accords-cadres ne peuvent être modifiés sans nouvelle procédure de passation de marché que dans les cas prévus dans la présente section. » </a:t>
            </a:r>
            <a:r>
              <a:rPr lang="fr-BE" sz="1600" dirty="0">
                <a:sym typeface="Wingdings" panose="05000000000000000000" pitchFamily="2" charset="2"/>
              </a:rPr>
              <a:t></a:t>
            </a:r>
            <a:r>
              <a:rPr lang="fr-BE" sz="1600" dirty="0"/>
              <a:t> Section 5 RGE</a:t>
            </a:r>
            <a:endParaRPr sz="1600" dirty="0"/>
          </a:p>
          <a:p>
            <a:pPr marL="91440" lvl="0" indent="-101600" algn="l" rtl="0">
              <a:lnSpc>
                <a:spcPct val="90000"/>
              </a:lnSpc>
              <a:spcBef>
                <a:spcPts val="1400"/>
              </a:spcBef>
              <a:spcAft>
                <a:spcPts val="0"/>
              </a:spcAft>
              <a:buSzPts val="1600"/>
              <a:buChar char=" "/>
            </a:pPr>
            <a:r>
              <a:rPr lang="fr-BE" sz="1600" dirty="0"/>
              <a:t>Conséquence :</a:t>
            </a:r>
            <a:endParaRPr dirty="0"/>
          </a:p>
          <a:p>
            <a:pPr marL="384048" lvl="1" indent="-182880" algn="l" rtl="0">
              <a:lnSpc>
                <a:spcPct val="90000"/>
              </a:lnSpc>
              <a:spcBef>
                <a:spcPts val="400"/>
              </a:spcBef>
              <a:spcAft>
                <a:spcPts val="0"/>
              </a:spcAft>
              <a:buSzPts val="1400"/>
              <a:buChar char="◦"/>
            </a:pPr>
            <a:r>
              <a:rPr lang="fr-BE" sz="1400" i="1" dirty="0"/>
              <a:t>Exhaustivité </a:t>
            </a:r>
            <a:r>
              <a:rPr lang="fr-BE" sz="1400" dirty="0"/>
              <a:t>des hypothèses de modification ;</a:t>
            </a:r>
            <a:endParaRPr dirty="0"/>
          </a:p>
          <a:p>
            <a:pPr marL="384048" lvl="1" indent="-182880" algn="l" rtl="0">
              <a:lnSpc>
                <a:spcPct val="90000"/>
              </a:lnSpc>
              <a:spcBef>
                <a:spcPts val="600"/>
              </a:spcBef>
              <a:spcAft>
                <a:spcPts val="0"/>
              </a:spcAft>
              <a:buSzPts val="1400"/>
              <a:buChar char="◦"/>
            </a:pPr>
            <a:r>
              <a:rPr lang="fr-BE" sz="1400" dirty="0"/>
              <a:t>Cadre complet</a:t>
            </a:r>
            <a:endParaRPr dirty="0"/>
          </a:p>
          <a:p>
            <a:pPr marL="91440" lvl="0" indent="-101600" algn="l" rtl="0">
              <a:lnSpc>
                <a:spcPct val="90000"/>
              </a:lnSpc>
              <a:spcBef>
                <a:spcPts val="1600"/>
              </a:spcBef>
              <a:spcAft>
                <a:spcPts val="0"/>
              </a:spcAft>
              <a:buSzPts val="1600"/>
              <a:buChar char=" "/>
            </a:pPr>
            <a:r>
              <a:rPr lang="fr-BE" sz="1600" dirty="0"/>
              <a:t>Différence avec contrats « classiques » (par ex. entre deux acteurs privés)</a:t>
            </a:r>
            <a:endParaRPr dirty="0"/>
          </a:p>
          <a:p>
            <a:pPr marL="91440" lvl="0" indent="-101600" algn="l" rtl="0">
              <a:lnSpc>
                <a:spcPct val="90000"/>
              </a:lnSpc>
              <a:spcBef>
                <a:spcPts val="1400"/>
              </a:spcBef>
              <a:spcAft>
                <a:spcPts val="0"/>
              </a:spcAft>
              <a:buSzPts val="1600"/>
              <a:buChar char=" "/>
            </a:pPr>
            <a:r>
              <a:rPr lang="fr-BE" sz="1600" dirty="0"/>
              <a:t>Plus contraignant que dans les contrats « classiques » (art. 5.69 (ancien 1134) C. </a:t>
            </a:r>
            <a:r>
              <a:rPr lang="fr-BE" sz="1600" dirty="0" err="1"/>
              <a:t>Civ</a:t>
            </a:r>
            <a:r>
              <a:rPr lang="fr-BE" sz="1600" dirty="0"/>
              <a:t> : « les conventions légalement formées tiennent lieu de loi à ceux qui les ont faites »)</a:t>
            </a:r>
            <a:endParaRPr dirty="0"/>
          </a:p>
          <a:p>
            <a:pPr marL="91440" lvl="0" indent="-101600" algn="l" rtl="0">
              <a:lnSpc>
                <a:spcPct val="90000"/>
              </a:lnSpc>
              <a:spcBef>
                <a:spcPts val="1400"/>
              </a:spcBef>
              <a:spcAft>
                <a:spcPts val="0"/>
              </a:spcAft>
              <a:buSzPts val="1600"/>
              <a:buChar char=" "/>
            </a:pPr>
            <a:r>
              <a:rPr lang="fr-BE" sz="1600" dirty="0"/>
              <a:t>L’administration peut passer deux types de contrats : </a:t>
            </a:r>
            <a:endParaRPr dirty="0"/>
          </a:p>
          <a:p>
            <a:pPr marL="457200" lvl="0" indent="-457200" algn="l" rtl="0">
              <a:lnSpc>
                <a:spcPct val="90000"/>
              </a:lnSpc>
              <a:spcBef>
                <a:spcPts val="1400"/>
              </a:spcBef>
              <a:spcAft>
                <a:spcPts val="0"/>
              </a:spcAft>
              <a:buSzPts val="1600"/>
              <a:buFont typeface="Calibri"/>
              <a:buAutoNum type="arabicPeriod"/>
            </a:pPr>
            <a:r>
              <a:rPr lang="fr-BE" sz="1600" dirty="0"/>
              <a:t>Contrats de l’administration : contrats de droit privé régi par le droit commun (par ex. vente, location, etc.)</a:t>
            </a:r>
            <a:endParaRPr dirty="0"/>
          </a:p>
          <a:p>
            <a:pPr marL="457200" lvl="0" indent="-457200" algn="l" rtl="0">
              <a:lnSpc>
                <a:spcPct val="90000"/>
              </a:lnSpc>
              <a:spcBef>
                <a:spcPts val="1400"/>
              </a:spcBef>
              <a:spcAft>
                <a:spcPts val="0"/>
              </a:spcAft>
              <a:buSzPts val="1600"/>
              <a:buFont typeface="Calibri"/>
              <a:buAutoNum type="arabicPeriod"/>
            </a:pPr>
            <a:r>
              <a:rPr lang="fr-BE" sz="1600" dirty="0"/>
              <a:t>Contrats administratifs : contrats de droit privé régi par un droit spécifique</a:t>
            </a:r>
            <a:endParaRPr dirty="0"/>
          </a:p>
          <a:p>
            <a:pPr marL="91440" lvl="0" indent="-101600" algn="l" rtl="0">
              <a:lnSpc>
                <a:spcPct val="90000"/>
              </a:lnSpc>
              <a:spcBef>
                <a:spcPts val="1400"/>
              </a:spcBef>
              <a:spcAft>
                <a:spcPts val="0"/>
              </a:spcAft>
              <a:buSzPts val="1600"/>
              <a:buChar char=" "/>
            </a:pPr>
            <a:r>
              <a:rPr lang="fr-BE" sz="1600" dirty="0"/>
              <a:t>Dans le cadre des contrats administratifs,  l’administration dispose de pouvoirs exorbitant du droit commun (privilège du préalable </a:t>
            </a:r>
            <a:r>
              <a:rPr lang="fr-BE" sz="1600" dirty="0">
                <a:sym typeface="Wingdings" panose="05000000000000000000" pitchFamily="2" charset="2"/>
              </a:rPr>
              <a:t></a:t>
            </a:r>
            <a:r>
              <a:rPr lang="fr-BE" sz="1600" dirty="0"/>
              <a:t>pas d’accord nécessaire de l’autre partie)</a:t>
            </a:r>
            <a:endParaRP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Ratio legis</a:t>
            </a:r>
            <a:endParaRPr/>
          </a:p>
        </p:txBody>
      </p:sp>
      <p:sp>
        <p:nvSpPr>
          <p:cNvPr id="162" name="Google Shape;162;p8"/>
          <p:cNvSpPr txBox="1">
            <a:spLocks noGrp="1"/>
          </p:cNvSpPr>
          <p:nvPr>
            <p:ph idx="1"/>
          </p:nvPr>
        </p:nvSpPr>
        <p:spPr>
          <a:xfrm>
            <a:off x="1103312" y="1737360"/>
            <a:ext cx="10052368" cy="4069976"/>
          </a:xfrm>
          <a:prstGeom prst="rect">
            <a:avLst/>
          </a:prstGeom>
          <a:noFill/>
          <a:ln>
            <a:noFill/>
          </a:ln>
        </p:spPr>
        <p:txBody>
          <a:bodyPr spcFirstLastPara="1" wrap="square" lIns="0" tIns="45700" rIns="0" bIns="45700" anchor="t" anchorCtr="0">
            <a:normAutofit/>
          </a:bodyPr>
          <a:lstStyle/>
          <a:p>
            <a:pPr marL="91440" lvl="0" indent="-152400" algn="l" rtl="0">
              <a:lnSpc>
                <a:spcPct val="90000"/>
              </a:lnSpc>
              <a:spcBef>
                <a:spcPts val="0"/>
              </a:spcBef>
              <a:spcAft>
                <a:spcPts val="0"/>
              </a:spcAft>
              <a:buSzPts val="2400"/>
              <a:buChar char=" "/>
            </a:pPr>
            <a:r>
              <a:rPr lang="fr-BE" sz="2400" dirty="0"/>
              <a:t>Constat : situation paradoxale</a:t>
            </a:r>
            <a:endParaRPr dirty="0"/>
          </a:p>
          <a:p>
            <a:pPr marL="91440" lvl="0" indent="-152400" algn="l" rtl="0">
              <a:lnSpc>
                <a:spcPct val="90000"/>
              </a:lnSpc>
              <a:spcBef>
                <a:spcPts val="1400"/>
              </a:spcBef>
              <a:spcAft>
                <a:spcPts val="0"/>
              </a:spcAft>
              <a:buSzPts val="2400"/>
              <a:buChar char=" "/>
            </a:pPr>
            <a:r>
              <a:rPr lang="fr-BE" sz="2400" dirty="0"/>
              <a:t>Phase passation : </a:t>
            </a:r>
            <a:endParaRPr dirty="0"/>
          </a:p>
          <a:p>
            <a:pPr marL="384048" lvl="1" indent="-182880" algn="l" rtl="0">
              <a:lnSpc>
                <a:spcPct val="90000"/>
              </a:lnSpc>
              <a:spcBef>
                <a:spcPts val="400"/>
              </a:spcBef>
              <a:spcAft>
                <a:spcPts val="0"/>
              </a:spcAft>
              <a:buSzPts val="2000"/>
              <a:buChar char="◦"/>
            </a:pPr>
            <a:r>
              <a:rPr lang="fr-BE" sz="2000" dirty="0"/>
              <a:t>formalisme, transparence et surveillance</a:t>
            </a:r>
            <a:endParaRPr dirty="0"/>
          </a:p>
          <a:p>
            <a:pPr marL="384048" lvl="1" indent="-182880" algn="l" rtl="0">
              <a:lnSpc>
                <a:spcPct val="90000"/>
              </a:lnSpc>
              <a:spcBef>
                <a:spcPts val="600"/>
              </a:spcBef>
              <a:spcAft>
                <a:spcPts val="0"/>
              </a:spcAft>
              <a:buSzPts val="2000"/>
              <a:buChar char="◦"/>
            </a:pPr>
            <a:r>
              <a:rPr lang="fr-BE" sz="2000" dirty="0"/>
              <a:t>Surveillants : Tutelle et soumissionnaires déçus : Conseil d’Etat</a:t>
            </a:r>
            <a:endParaRPr dirty="0"/>
          </a:p>
          <a:p>
            <a:pPr marL="91440" lvl="0" indent="-152400" algn="l" rtl="0">
              <a:lnSpc>
                <a:spcPct val="90000"/>
              </a:lnSpc>
              <a:spcBef>
                <a:spcPts val="1600"/>
              </a:spcBef>
              <a:spcAft>
                <a:spcPts val="0"/>
              </a:spcAft>
              <a:buSzPts val="2400"/>
              <a:buChar char=" "/>
            </a:pPr>
            <a:r>
              <a:rPr lang="fr-BE" sz="2400" dirty="0"/>
              <a:t>Phase exécution : </a:t>
            </a:r>
            <a:endParaRPr dirty="0"/>
          </a:p>
          <a:p>
            <a:pPr marL="384048" lvl="1" indent="-182880" algn="l" rtl="0">
              <a:lnSpc>
                <a:spcPct val="90000"/>
              </a:lnSpc>
              <a:spcBef>
                <a:spcPts val="400"/>
              </a:spcBef>
              <a:spcAft>
                <a:spcPts val="0"/>
              </a:spcAft>
              <a:buSzPts val="2000"/>
              <a:buChar char="◦"/>
            </a:pPr>
            <a:r>
              <a:rPr lang="fr-BE" sz="2000" dirty="0"/>
              <a:t>souvent sous le radar</a:t>
            </a:r>
            <a:endParaRPr dirty="0"/>
          </a:p>
          <a:p>
            <a:pPr marL="384048" lvl="1" indent="-182880" algn="l" rtl="0">
              <a:lnSpc>
                <a:spcPct val="90000"/>
              </a:lnSpc>
              <a:spcBef>
                <a:spcPts val="600"/>
              </a:spcBef>
              <a:spcAft>
                <a:spcPts val="0"/>
              </a:spcAft>
              <a:buSzPts val="2000"/>
              <a:buChar char="◦"/>
            </a:pPr>
            <a:r>
              <a:rPr lang="fr-BE" sz="2000" dirty="0"/>
              <a:t>Pas de « contrepouvoir » - intérêts convergents puisqu’en exécution</a:t>
            </a:r>
            <a:endParaRPr dirty="0"/>
          </a:p>
          <a:p>
            <a:pPr marL="566928" lvl="2" indent="-182880" algn="l" rtl="0">
              <a:lnSpc>
                <a:spcPct val="90000"/>
              </a:lnSpc>
              <a:spcBef>
                <a:spcPts val="600"/>
              </a:spcBef>
              <a:spcAft>
                <a:spcPts val="0"/>
              </a:spcAft>
              <a:buSzPts val="1600"/>
              <a:buChar char="◦"/>
            </a:pPr>
            <a:r>
              <a:rPr lang="fr-BE" sz="1600" dirty="0"/>
              <a:t>… il n’est pas nécessaire de remettre en concurrence </a:t>
            </a:r>
            <a:r>
              <a:rPr lang="fr-BE" sz="1600" dirty="0">
                <a:sym typeface="Wingdings" panose="05000000000000000000" pitchFamily="2" charset="2"/>
              </a:rPr>
              <a:t> </a:t>
            </a:r>
            <a:r>
              <a:rPr lang="fr-BE" sz="1600" dirty="0"/>
              <a:t>plus rapide pour le PA</a:t>
            </a:r>
            <a:endParaRPr dirty="0"/>
          </a:p>
          <a:p>
            <a:pPr marL="566928" lvl="2" indent="-182880" algn="l" rtl="0">
              <a:lnSpc>
                <a:spcPct val="90000"/>
              </a:lnSpc>
              <a:spcBef>
                <a:spcPts val="600"/>
              </a:spcBef>
              <a:spcAft>
                <a:spcPts val="0"/>
              </a:spcAft>
              <a:buSzPts val="1600"/>
              <a:buChar char="◦"/>
            </a:pPr>
            <a:r>
              <a:rPr lang="fr-BE" sz="1600" dirty="0"/>
              <a:t>… cela signifie souvent des ventes supplémentaires pour l’adjudicataire</a:t>
            </a:r>
            <a:endParaRPr dirty="0"/>
          </a:p>
          <a:p>
            <a:pPr marL="749808" lvl="3" indent="-182880" algn="l" rtl="0">
              <a:lnSpc>
                <a:spcPct val="90000"/>
              </a:lnSpc>
              <a:spcBef>
                <a:spcPts val="600"/>
              </a:spcBef>
              <a:spcAft>
                <a:spcPts val="0"/>
              </a:spcAft>
              <a:buSzPts val="1600"/>
              <a:buChar char="◦"/>
            </a:pPr>
            <a:r>
              <a:rPr lang="fr-BE" sz="1600" dirty="0"/>
              <a:t>intéressant financièrement</a:t>
            </a:r>
            <a:endParaRPr dirty="0"/>
          </a:p>
          <a:p>
            <a:pPr marL="749808" lvl="3" indent="-182880" algn="l" rtl="0">
              <a:lnSpc>
                <a:spcPct val="90000"/>
              </a:lnSpc>
              <a:spcBef>
                <a:spcPts val="600"/>
              </a:spcBef>
              <a:spcAft>
                <a:spcPts val="0"/>
              </a:spcAft>
              <a:buSzPts val="1600"/>
              <a:buChar char="◦"/>
            </a:pPr>
            <a:r>
              <a:rPr lang="fr-BE" sz="1600" dirty="0"/>
              <a:t>L’adjudicataire est seul !</a:t>
            </a:r>
            <a:endParaRP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9"/>
          <p:cNvSpPr txBox="1">
            <a:spLocks noGrp="1"/>
          </p:cNvSpPr>
          <p:nvPr>
            <p:ph type="title"/>
          </p:nvPr>
        </p:nvSpPr>
        <p:spPr>
          <a:xfrm>
            <a:off x="1097280" y="791428"/>
            <a:ext cx="10058400" cy="905703"/>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fr-BE"/>
              <a:t>Ratio legis (suite)</a:t>
            </a:r>
            <a:endParaRPr/>
          </a:p>
        </p:txBody>
      </p:sp>
      <p:sp>
        <p:nvSpPr>
          <p:cNvPr id="168" name="Google Shape;168;p9"/>
          <p:cNvSpPr txBox="1">
            <a:spLocks noGrp="1"/>
          </p:cNvSpPr>
          <p:nvPr>
            <p:ph idx="1"/>
          </p:nvPr>
        </p:nvSpPr>
        <p:spPr>
          <a:xfrm>
            <a:off x="896471" y="1845734"/>
            <a:ext cx="10259209" cy="4357842"/>
          </a:xfrm>
          <a:prstGeom prst="rect">
            <a:avLst/>
          </a:prstGeom>
          <a:noFill/>
          <a:ln>
            <a:noFill/>
          </a:ln>
        </p:spPr>
        <p:txBody>
          <a:bodyPr spcFirstLastPara="1" wrap="square" lIns="0" tIns="45700" rIns="0" bIns="45700" anchor="t" anchorCtr="0">
            <a:normAutofit/>
          </a:bodyPr>
          <a:lstStyle/>
          <a:p>
            <a:pPr marL="91440" lvl="0" indent="-152400" algn="l" rtl="0">
              <a:lnSpc>
                <a:spcPct val="90000"/>
              </a:lnSpc>
              <a:spcBef>
                <a:spcPts val="0"/>
              </a:spcBef>
              <a:spcAft>
                <a:spcPts val="0"/>
              </a:spcAft>
              <a:buSzPts val="2400"/>
              <a:buChar char=" "/>
            </a:pPr>
            <a:r>
              <a:rPr lang="fr-BE" sz="2400" dirty="0"/>
              <a:t>« Far-West de l’exécution » : </a:t>
            </a:r>
            <a:endParaRPr dirty="0"/>
          </a:p>
          <a:p>
            <a:pPr marL="384048" lvl="1" indent="-182880" algn="l" rtl="0">
              <a:lnSpc>
                <a:spcPct val="90000"/>
              </a:lnSpc>
              <a:spcBef>
                <a:spcPts val="400"/>
              </a:spcBef>
              <a:spcAft>
                <a:spcPts val="0"/>
              </a:spcAft>
              <a:buSzPts val="2000"/>
              <a:buChar char="◦"/>
            </a:pPr>
            <a:r>
              <a:rPr lang="fr-BE" sz="2000" dirty="0"/>
              <a:t>volonté de cadrer</a:t>
            </a:r>
            <a:endParaRPr dirty="0"/>
          </a:p>
          <a:p>
            <a:pPr marL="384048" lvl="1" indent="-182880" algn="l" rtl="0">
              <a:lnSpc>
                <a:spcPct val="90000"/>
              </a:lnSpc>
              <a:spcBef>
                <a:spcPts val="600"/>
              </a:spcBef>
              <a:spcAft>
                <a:spcPts val="0"/>
              </a:spcAft>
              <a:buSzPts val="2000"/>
              <a:buChar char="◦"/>
            </a:pPr>
            <a:r>
              <a:rPr lang="fr-BE" sz="2000" dirty="0"/>
              <a:t>Bonne gestion des deniers publics</a:t>
            </a:r>
            <a:endParaRPr dirty="0"/>
          </a:p>
          <a:p>
            <a:pPr marL="91440" lvl="0" indent="-152400" algn="l" rtl="0">
              <a:lnSpc>
                <a:spcPct val="90000"/>
              </a:lnSpc>
              <a:spcBef>
                <a:spcPts val="1600"/>
              </a:spcBef>
              <a:spcAft>
                <a:spcPts val="0"/>
              </a:spcAft>
              <a:buSzPts val="2400"/>
              <a:buChar char=" "/>
            </a:pPr>
            <a:r>
              <a:rPr lang="fr-BE" sz="2400" dirty="0"/>
              <a:t>Position ambivalente :</a:t>
            </a:r>
            <a:endParaRPr dirty="0"/>
          </a:p>
          <a:p>
            <a:pPr marL="384048" lvl="1" indent="-182880" algn="l" rtl="0">
              <a:lnSpc>
                <a:spcPct val="90000"/>
              </a:lnSpc>
              <a:spcBef>
                <a:spcPts val="400"/>
              </a:spcBef>
              <a:spcAft>
                <a:spcPts val="0"/>
              </a:spcAft>
              <a:buSzPts val="2000"/>
              <a:buChar char="◦"/>
            </a:pPr>
            <a:r>
              <a:rPr lang="fr-BE" sz="2000" dirty="0"/>
              <a:t>D’un côté : </a:t>
            </a:r>
            <a:endParaRPr dirty="0"/>
          </a:p>
          <a:p>
            <a:pPr marL="566928" lvl="2" indent="-182880" algn="l" rtl="0">
              <a:lnSpc>
                <a:spcPct val="90000"/>
              </a:lnSpc>
              <a:spcBef>
                <a:spcPts val="600"/>
              </a:spcBef>
              <a:spcAft>
                <a:spcPts val="0"/>
              </a:spcAft>
              <a:buSzPts val="1600"/>
              <a:buChar char="◦"/>
            </a:pPr>
            <a:r>
              <a:rPr lang="fr-BE" sz="1600" dirty="0"/>
              <a:t>principe du forfait (loi MP art. 9) : “</a:t>
            </a:r>
            <a:r>
              <a:rPr lang="fr-BE" sz="1200" dirty="0">
                <a:solidFill>
                  <a:schemeClr val="dk1"/>
                </a:solidFill>
                <a:highlight>
                  <a:srgbClr val="FFFFFF"/>
                </a:highlight>
                <a:latin typeface="Roboto"/>
                <a:ea typeface="Roboto"/>
                <a:cs typeface="Roboto"/>
                <a:sym typeface="Roboto"/>
              </a:rPr>
              <a:t>Les marchés publics sont passés à forfait, sans qu'il ne puisse être apporté dans le cadre de leur exécution des modifications considérées comme substantielles, hormis les exceptions fixées par le Roi et conformément aux conditions fixées par Lui”</a:t>
            </a:r>
            <a:endParaRPr dirty="0"/>
          </a:p>
          <a:p>
            <a:pPr marL="749808" lvl="3" indent="-182880" algn="l" rtl="0">
              <a:lnSpc>
                <a:spcPct val="90000"/>
              </a:lnSpc>
              <a:spcBef>
                <a:spcPts val="600"/>
              </a:spcBef>
              <a:spcAft>
                <a:spcPts val="0"/>
              </a:spcAft>
              <a:buSzPts val="1600"/>
              <a:buChar char="◦"/>
            </a:pPr>
            <a:r>
              <a:rPr lang="fr-BE" sz="1600" dirty="0"/>
              <a:t>Les modifications en cours de marché : régime d’exception</a:t>
            </a:r>
            <a:endParaRPr dirty="0"/>
          </a:p>
          <a:p>
            <a:pPr marL="749808" lvl="3" indent="-182880" algn="l" rtl="0">
              <a:lnSpc>
                <a:spcPct val="90000"/>
              </a:lnSpc>
              <a:spcBef>
                <a:spcPts val="600"/>
              </a:spcBef>
              <a:spcAft>
                <a:spcPts val="0"/>
              </a:spcAft>
              <a:buSzPts val="1600"/>
              <a:buChar char="◦"/>
            </a:pPr>
            <a:r>
              <a:rPr lang="fr-BE" sz="1600" dirty="0"/>
              <a:t>C’est l’adjudicataire qui supporte le risque lié aux éventuelles difficultés d’exécution du marché</a:t>
            </a:r>
            <a:endParaRPr sz="1600" dirty="0"/>
          </a:p>
          <a:p>
            <a:pPr marL="749808" lvl="3" indent="-182880" algn="l" rtl="0">
              <a:lnSpc>
                <a:spcPct val="90000"/>
              </a:lnSpc>
              <a:spcBef>
                <a:spcPts val="600"/>
              </a:spcBef>
              <a:spcAft>
                <a:spcPts val="0"/>
              </a:spcAft>
              <a:buSzPts val="1600"/>
              <a:buChar char="◦"/>
            </a:pPr>
            <a:r>
              <a:rPr lang="fr-BE" sz="1600" dirty="0"/>
              <a:t>coquille vide ? (exceptions omniprésentes)</a:t>
            </a:r>
            <a:endParaRPr dirty="0"/>
          </a:p>
          <a:p>
            <a:pPr marL="384048" lvl="1" indent="-182880" algn="l" rtl="0">
              <a:lnSpc>
                <a:spcPct val="90000"/>
              </a:lnSpc>
              <a:spcBef>
                <a:spcPts val="600"/>
              </a:spcBef>
              <a:spcAft>
                <a:spcPts val="0"/>
              </a:spcAft>
              <a:buSzPts val="2000"/>
              <a:buChar char="◦"/>
            </a:pPr>
            <a:r>
              <a:rPr lang="fr-BE" sz="2000" dirty="0"/>
              <a:t>De l’autre : le législateur reconnaît qu’il peut se produire des événements qui doivent pouvoir permettre une modification du marché (par ex. évolution du besoin)</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191</TotalTime>
  <Words>5276</Words>
  <Application>Microsoft Office PowerPoint</Application>
  <PresentationFormat>Grand écran</PresentationFormat>
  <Paragraphs>542</Paragraphs>
  <Slides>62</Slides>
  <Notes>51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62</vt:i4>
      </vt:variant>
    </vt:vector>
  </HeadingPairs>
  <TitlesOfParts>
    <vt:vector size="71" baseType="lpstr">
      <vt:lpstr>Arial</vt:lpstr>
      <vt:lpstr>Calibri Light</vt:lpstr>
      <vt:lpstr>Montserrat</vt:lpstr>
      <vt:lpstr>Noto Sans Symbols</vt:lpstr>
      <vt:lpstr>Roboto</vt:lpstr>
      <vt:lpstr>Calibri</vt:lpstr>
      <vt:lpstr>Wingdings</vt:lpstr>
      <vt:lpstr>Open Sans</vt:lpstr>
      <vt:lpstr>Thème Office</vt:lpstr>
      <vt:lpstr>Les modifications en cours de marché</vt:lpstr>
      <vt:lpstr>Introduction</vt:lpstr>
      <vt:lpstr>Généralités</vt:lpstr>
      <vt:lpstr>Les deux étapes d’un marché : définitions</vt:lpstr>
      <vt:lpstr>Les deux étapes d’un marché : schéma</vt:lpstr>
      <vt:lpstr>Les deux phases d’un marché : récapitulatif</vt:lpstr>
      <vt:lpstr>Le principe</vt:lpstr>
      <vt:lpstr>Ratio legis</vt:lpstr>
      <vt:lpstr>Ratio legis (suite)</vt:lpstr>
      <vt:lpstr>Ratio legis (conclusion)</vt:lpstr>
      <vt:lpstr>Typologie</vt:lpstr>
      <vt:lpstr>Marchés de faible montant : Quid?</vt:lpstr>
      <vt:lpstr>Le cas le plus fréquent</vt:lpstr>
      <vt:lpstr>Traiter un élément perturbateur</vt:lpstr>
      <vt:lpstr>Modifications en cours de marché : diagramme (suite)</vt:lpstr>
      <vt:lpstr>Modifications en cours de marché : diagramme (suite)</vt:lpstr>
      <vt:lpstr>Les marchés à bordereau de prix</vt:lpstr>
      <vt:lpstr>L’estimation du marché</vt:lpstr>
      <vt:lpstr>L’estimation du marché – L’impact des clauses sur l’estimation du marché</vt:lpstr>
      <vt:lpstr>Analyse</vt:lpstr>
      <vt:lpstr>Introduction</vt:lpstr>
      <vt:lpstr>1 – Les cinq hypothèses règlementées</vt:lpstr>
      <vt:lpstr>Modifications non substantielles (art. 38/5 et 6)</vt:lpstr>
      <vt:lpstr>Modifications non substantielles (art. 38/5 et 6)</vt:lpstr>
      <vt:lpstr>Modifications non substantielles (art. 38/5 et 6)</vt:lpstr>
      <vt:lpstr>Les travaux, fournitures ou services complémentaires (art. 38/1)</vt:lpstr>
      <vt:lpstr>Evènements imprévisibles dans le chef de l’adjudicateur (art. 38/2)</vt:lpstr>
      <vt:lpstr>Suite</vt:lpstr>
      <vt:lpstr>Remplacement de l’adjudicataire en cas de restructuration de société (art. 38/3, 2°)</vt:lpstr>
      <vt:lpstr>La règle « De minimis » (art. 38/4)</vt:lpstr>
      <vt:lpstr>La règle « De minimis » (art. 38/4)</vt:lpstr>
      <vt:lpstr>La règle « De minimis » (art. 38/4)</vt:lpstr>
      <vt:lpstr>La règle « De minimis » (art. 38/4)</vt:lpstr>
      <vt:lpstr>Les clauses de réexamen</vt:lpstr>
      <vt:lpstr>Les clauses de réexamen - introduction</vt:lpstr>
      <vt:lpstr>Clauses de réexamen libres (art. 38 RGE)</vt:lpstr>
      <vt:lpstr>Clauses de réexamen obligatoires ou quasi obligatoires</vt:lpstr>
      <vt:lpstr>Clause de réexamen obligatoire : la Révisions des prix dans les marchés de travaux et certains marchés de services (38/7, §1)</vt:lpstr>
      <vt:lpstr>Défaillance de la formule de révision des prix</vt:lpstr>
      <vt:lpstr>Les clauses de réexamen quasi-obligatoires</vt:lpstr>
      <vt:lpstr>Les impositions ayant une incidence sur le montant du marché (38/8)</vt:lpstr>
      <vt:lpstr>Les circonstances imprévisibles au détriment de l’adjudicataire (art. 38/9)</vt:lpstr>
      <vt:lpstr>Les circonstances imprévisibles au détriment de l’adjudicataire (art. 38/9)</vt:lpstr>
      <vt:lpstr>Les phénomènes progressifs et continus</vt:lpstr>
      <vt:lpstr>Les circonstances imprévisibles en faveur de l’adjudicataire (art. 38/10)</vt:lpstr>
      <vt:lpstr>Les carences, lenteurs ou faits quelconques imputés à l’adjudicateur ou l’adjudicataire (art. 38/11)</vt:lpstr>
      <vt:lpstr>Les indemnités suite aux suspensions ordonnées par l’adjudicateur et incidents durant la procédure (art. 38/12, §1er)</vt:lpstr>
      <vt:lpstr>Les clauses quasi obligatoires : conditions d’introduction</vt:lpstr>
      <vt:lpstr>Les clauses quasi obligatoires</vt:lpstr>
      <vt:lpstr>Les clauses facultatives</vt:lpstr>
      <vt:lpstr>Les accords-cadres</vt:lpstr>
      <vt:lpstr>Situation initiale : passation du marché subséquent</vt:lpstr>
      <vt:lpstr>Passation du MS : les postes qui figurent au métré</vt:lpstr>
      <vt:lpstr>Passation du MS : les postes « hors-bordereau »</vt:lpstr>
      <vt:lpstr>Passation du MS : les provisions</vt:lpstr>
      <vt:lpstr>Conclusion</vt:lpstr>
      <vt:lpstr>Exécution du MS – Décision intermédiaire : ajout de QP</vt:lpstr>
      <vt:lpstr>Exécution du MS – Décision intermédiaire : évènement imprévisible</vt:lpstr>
      <vt:lpstr>Conclusion</vt:lpstr>
      <vt:lpstr>Décompte final : on solde les provisions</vt:lpstr>
      <vt:lpstr>Décompte final : on met les montants réels</vt:lpstr>
      <vt:lpstr>Conclusion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modifications en cours de marché</dc:title>
  <dc:creator>Loïc Kervyn</dc:creator>
  <cp:lastModifiedBy>Kervyn Loïc</cp:lastModifiedBy>
  <cp:revision>17</cp:revision>
  <dcterms:created xsi:type="dcterms:W3CDTF">2023-03-01T14:55:50Z</dcterms:created>
  <dcterms:modified xsi:type="dcterms:W3CDTF">2026-05-18T13:41:13Z</dcterms:modified>
</cp:coreProperties>
</file>